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70FA64-A310-4E18-91B9-F2CE1C4D22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6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A8510-598D-4D8E-B90F-9444A1370F9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00" indent="-22860000" eaLnBrk="1" hangingPunct="1"/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Per inserire questa diapositiva nella presentazione</a:t>
            </a:r>
          </a:p>
          <a:p>
            <a:pPr marL="22860000" indent="-22860000" eaLnBrk="1" hangingPunct="1"/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Salvare il modello come presentazione (file con estensione ppt) nel computer.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Aprire la presentazione che conterrà la diapositiva con l'immagine.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Nella scheda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Diapositive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posizionare il punto di inserimento dopo la diapositiva che precederà la diapositiva con l'immagine. (Assicurarsi di non selezionare una diapositiva. Il punto di inserimento deve trovarsi tra le diapositive.)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Nel menu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Inserisci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fare clic su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Diapositive da file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Nella finestra di dialogo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Ricerca diapositive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fare clic sulla scheda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Trova presentazione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Fare clic su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Sfoglia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, individuare e selezionare la presentazione che contiene la diapositiva con l'immagine e quindi fare clic su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Apri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Selezionare la diapositiva con l'immagine nella finestra di dialogo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Diapositive da file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Selezionare la casella di controllo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Mantieni formattazione originale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Se non si seleziona questa casella di controllo, la diapositiva copiata erediterà la struttura della diapositiva precedente nella presentazione.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Fare clic su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Inserisci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22860000" indent="-22860000" eaLnBrk="1" hangingPunct="1">
              <a:buFontTx/>
              <a:buAutoNum type="arabicPeriod"/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Fare clic su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Chiudi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22860000" indent="-22860000" eaLnBrk="1" hangingPunct="1">
              <a:lnSpc>
                <a:spcPct val="900000"/>
              </a:lnSpc>
              <a:spcBef>
                <a:spcPct val="0"/>
              </a:spcBef>
            </a:pPr>
            <a:endParaRPr lang="it-IT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5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FA64-A310-4E18-91B9-F2CE1C4D22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FA64-A310-4E18-91B9-F2CE1C4D22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FA64-A310-4E18-91B9-F2CE1C4D222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3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FA64-A310-4E18-91B9-F2CE1C4D222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7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FA64-A310-4E18-91B9-F2CE1C4D222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2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FA64-A310-4E18-91B9-F2CE1C4D222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111F6-0BEA-4357-A1BD-02BE618B44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F527-9C7F-441C-8992-8A6FF234DE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590D-160C-4801-BF84-70775F1A1E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40972-FAF0-4921-B193-A816FDC09A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B4BF2-A285-4030-922D-C3AB066942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E07AF-30CA-47B6-B3FF-938FBDFCF0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6236D-CBA7-4CA0-97A7-76BB556529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6D630-56AF-4FE9-8800-5F77251E69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34D96-D092-4D66-ABAD-239A7F1F06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BA2B9-7C1C-44F8-BD0F-AF3B3B1B33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AF21E-4EC4-4FB7-AE7A-283BDC0B9E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2F522-CE4D-4C2A-AFD1-BE901B68FE6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0402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16160" y="3999735"/>
            <a:ext cx="82468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Vom continua să cultivăm o sămânță pe care Isus a așezat-o în inima noastră ... </a:t>
            </a:r>
            <a:endPara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o-R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 </a:t>
            </a:r>
            <a:r>
              <a:rPr lang="ro-RO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şapte</a:t>
            </a:r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Fapte </a:t>
            </a:r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Milostenie Trupească 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9562"/>
            <a:ext cx="8229600" cy="2225615"/>
          </a:xfrm>
        </p:spPr>
        <p:txBody>
          <a:bodyPr/>
          <a:lstStyle/>
          <a:p>
            <a:pPr algn="l"/>
            <a:r>
              <a:rPr lang="ro-RO" sz="3200" dirty="0" smtClean="0">
                <a:solidFill>
                  <a:schemeClr val="bg1"/>
                </a:solidFill>
              </a:rPr>
              <a:t>În Anului Milostirvirii poţi renunţa să cumperi câteva pechete de gumă, bomboane, chips-uri şi să oferi suma economisită unui sărac. Vei vedea cât va fi de mulţumit şi apoi cât de fericit şi mulţumit vei fi şi tu!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8aggiungi-un-posto-a-tavo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060" y="3295291"/>
            <a:ext cx="5238331" cy="30723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2. </a:t>
            </a:r>
            <a:r>
              <a:rPr lang="ro-RO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Să-le dai de băut celor însetaţi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9fontane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2" y="1466491"/>
            <a:ext cx="6901131" cy="505882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3401"/>
          </a:xfrm>
        </p:spPr>
        <p:txBody>
          <a:bodyPr/>
          <a:lstStyle/>
          <a:p>
            <a:r>
              <a:rPr lang="ro-RO" sz="3200" dirty="0" smtClean="0">
                <a:solidFill>
                  <a:schemeClr val="bg1"/>
                </a:solidFill>
              </a:rPr>
              <a:t>Mulţi copii în lume nu au apă pentru a bea şi pentru a se spăla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10bimbo be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88" y="1578468"/>
            <a:ext cx="7108166" cy="473016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7385"/>
            <a:ext cx="8229600" cy="1143000"/>
          </a:xfrm>
        </p:spPr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trebuie să meargă mulţi kilometri pentru a găsi apă </a:t>
            </a:r>
            <a:endParaRPr lang="it-IT" dirty="0"/>
          </a:p>
        </p:txBody>
      </p:sp>
      <p:pic>
        <p:nvPicPr>
          <p:cNvPr id="8" name="Segnaposto contenuto 7" descr="acqua sulla testa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66" r="19522"/>
          <a:stretch>
            <a:fillRect/>
          </a:stretch>
        </p:blipFill>
        <p:spPr>
          <a:xfrm>
            <a:off x="207029" y="1518235"/>
            <a:ext cx="4261454" cy="3778372"/>
          </a:xfrm>
        </p:spPr>
      </p:pic>
      <p:pic>
        <p:nvPicPr>
          <p:cNvPr id="9" name="Immagine 8" descr="acqua bimb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13" y="3571337"/>
            <a:ext cx="4572012" cy="300003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23757" y="1587257"/>
            <a:ext cx="4382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+mj-lt"/>
              </a:rPr>
              <a:t>şi să obosească pentru a o aduce acasă.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9000"/>
          </a:xfrm>
        </p:spPr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Pentru mine este atât de uşor să deschid robinetul şi să o beau în casă...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14bicchiere acq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21" y="2518913"/>
            <a:ext cx="8057070" cy="4129039"/>
          </a:xfrm>
        </p:spPr>
      </p:pic>
      <p:sp>
        <p:nvSpPr>
          <p:cNvPr id="5" name="CasellaDiTesto 4"/>
          <p:cNvSpPr txBox="1"/>
          <p:nvPr/>
        </p:nvSpPr>
        <p:spPr>
          <a:xfrm>
            <a:off x="5141343" y="3226279"/>
            <a:ext cx="3088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Mulţumesc, Doamne, pentru apa care îmi potoleşte setea!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dirty="0" smtClean="0">
                <a:solidFill>
                  <a:schemeClr val="bg1"/>
                </a:solidFill>
              </a:rPr>
              <a:t>E atât de frumos să mă pot spăla</a:t>
            </a:r>
            <a:r>
              <a:rPr lang="it-IT" dirty="0" smtClean="0">
                <a:solidFill>
                  <a:schemeClr val="bg1"/>
                </a:solidFill>
              </a:rPr>
              <a:t>!!!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bimbo doc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26" y="1673526"/>
            <a:ext cx="5177737" cy="5107286"/>
          </a:xfrm>
        </p:spPr>
      </p:pic>
      <p:sp>
        <p:nvSpPr>
          <p:cNvPr id="5" name="CasellaDiTesto 4"/>
          <p:cNvSpPr txBox="1"/>
          <p:nvPr/>
        </p:nvSpPr>
        <p:spPr>
          <a:xfrm>
            <a:off x="5796951" y="2018581"/>
            <a:ext cx="3347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 smtClean="0">
                <a:solidFill>
                  <a:schemeClr val="bg1"/>
                </a:solidFill>
                <a:latin typeface="+mj-lt"/>
              </a:rPr>
              <a:t>Mulţumesc, Doamne, pentru apa cu care mă pot spăla. Învaţă-mă să nu o risipesc! </a:t>
            </a:r>
            <a:endParaRPr lang="it-IT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3. </a:t>
            </a:r>
            <a:r>
              <a:rPr lang="ro-RO" dirty="0" smtClean="0">
                <a:solidFill>
                  <a:schemeClr val="bg1"/>
                </a:solidFill>
              </a:rPr>
              <a:t>Îmbracă-i pe cei goi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bimbi senza scar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79" y="1559961"/>
            <a:ext cx="8212347" cy="50741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596" y="274638"/>
            <a:ext cx="8100204" cy="1143000"/>
          </a:xfrm>
        </p:spPr>
        <p:txBody>
          <a:bodyPr/>
          <a:lstStyle/>
          <a:p>
            <a:r>
              <a:rPr lang="ro-RO" sz="4000" dirty="0" smtClean="0">
                <a:solidFill>
                  <a:schemeClr val="bg1"/>
                </a:solidFill>
              </a:rPr>
              <a:t>Dulapul meu e plin de haine de toate felurile şi culorile ...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armad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76" y="1932317"/>
            <a:ext cx="6487064" cy="437805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14536" y="557972"/>
            <a:ext cx="2372264" cy="5487807"/>
          </a:xfrm>
        </p:spPr>
        <p:txBody>
          <a:bodyPr/>
          <a:lstStyle/>
          <a:p>
            <a:pPr algn="l"/>
            <a:r>
              <a:rPr lang="ro-RO" sz="4000" dirty="0" smtClean="0">
                <a:solidFill>
                  <a:schemeClr val="bg1"/>
                </a:solidFill>
              </a:rPr>
              <a:t>Alţii, din contra, se îmbracă cu hainele pe care eu le-am aruncat... 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raccolta vesti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54" y="759123"/>
            <a:ext cx="5896687" cy="54342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violet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0" y="36713"/>
            <a:ext cx="6314561" cy="356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bimbi felici.jpg"/>
          <p:cNvPicPr>
            <a:picLocks noChangeAspect="1"/>
          </p:cNvPicPr>
          <p:nvPr/>
        </p:nvPicPr>
        <p:blipFill>
          <a:blip r:embed="rId3"/>
          <a:srcRect t="9498"/>
          <a:stretch>
            <a:fillRect/>
          </a:stretch>
        </p:blipFill>
        <p:spPr>
          <a:xfrm>
            <a:off x="3502357" y="3019246"/>
            <a:ext cx="5529442" cy="374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6349041" y="707366"/>
            <a:ext cx="2501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 am atâtea haine la modă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5057" y="3985404"/>
            <a:ext cx="3019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o-R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 aceste haine nu mă ajută să fiu fericit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5789" y="1096606"/>
            <a:ext cx="8143336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o-RO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Să-i hrănim pe cei flămânzi.</a:t>
            </a:r>
            <a:endParaRPr lang="it-IT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RO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Să-le dăm de băut celor însetaţi.</a:t>
            </a:r>
            <a:endParaRPr lang="it-IT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RO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Să-i îmbrăcăm pe cei goi.</a:t>
            </a:r>
            <a:endParaRPr lang="it-IT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RO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Să-i adăpostim pe cei fără locuinţă.</a:t>
            </a:r>
            <a:endParaRPr lang="it-IT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RO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Să-i vizităm pe cei infirmi şi bolnavi. </a:t>
            </a:r>
            <a:endParaRPr lang="it-IT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RO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Să-i vizităm pe cei închişi.</a:t>
            </a:r>
            <a:endParaRPr lang="it-IT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o-RO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Să-i îngropăm pe cei morţi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498" y="450275"/>
            <a:ext cx="854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şapte fapte de milostenie trupească</a:t>
            </a:r>
            <a:endParaRPr lang="it-IT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ambino spor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64" y="237031"/>
            <a:ext cx="8350373" cy="6198276"/>
          </a:xfrm>
        </p:spPr>
      </p:pic>
      <p:sp>
        <p:nvSpPr>
          <p:cNvPr id="5" name="CasellaDiTesto 4"/>
          <p:cNvSpPr txBox="1"/>
          <p:nvPr/>
        </p:nvSpPr>
        <p:spPr>
          <a:xfrm>
            <a:off x="4313208" y="828136"/>
            <a:ext cx="41406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 eu ce pot să fac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?”</a:t>
            </a:r>
          </a:p>
          <a:p>
            <a:endParaRPr lang="ro-R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 bine, de exemplu, îmi voi aminti să nu râd de nimeni pentru modul în care e îmbrăcat ...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it-IT" dirty="0" smtClean="0"/>
          </a:p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Şi, poate, aş putea oferi câteva haine încă frumoase pe care le am în dulapul meu pentru a-l face fericit pe un altul ... 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2000">
        <p:dissolve/>
      </p:transition>
    </mc:Choice>
    <mc:Fallback>
      <p:transition spd="slow" advClick="0" advTm="12000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4. </a:t>
            </a:r>
            <a:r>
              <a:rPr lang="ro-RO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Să-i adăpostim pe cei fără locuinţă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Segnaposto contenuto 5" descr="barb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460" y="1594425"/>
            <a:ext cx="6694110" cy="50205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153" y="448572"/>
            <a:ext cx="4270078" cy="2294625"/>
          </a:xfrm>
        </p:spPr>
        <p:txBody>
          <a:bodyPr/>
          <a:lstStyle/>
          <a:p>
            <a:r>
              <a:rPr lang="ro-RO" sz="4000" dirty="0" smtClean="0">
                <a:solidFill>
                  <a:schemeClr val="bg1"/>
                </a:solidFill>
              </a:rPr>
              <a:t>În lume, multe persoane nu au o casă</a:t>
            </a:r>
            <a:r>
              <a:rPr lang="it-IT" sz="4000" dirty="0" smtClean="0">
                <a:solidFill>
                  <a:schemeClr val="bg1"/>
                </a:solidFill>
              </a:rPr>
              <a:t> …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5" name="Immagine 4" descr="baracc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94" y="258782"/>
            <a:ext cx="4323488" cy="292983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96287" y="3778370"/>
            <a:ext cx="4019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>
                <a:solidFill>
                  <a:schemeClr val="bg1"/>
                </a:solidFill>
                <a:latin typeface="+mj-lt"/>
              </a:rPr>
              <a:t>s</a:t>
            </a:r>
            <a:r>
              <a:rPr lang="ro-RO" sz="4000" dirty="0" smtClean="0">
                <a:solidFill>
                  <a:schemeClr val="bg1"/>
                </a:solidFill>
                <a:latin typeface="+mj-lt"/>
              </a:rPr>
              <a:t>au nu au una frumoasă, aşa cum ai tu.</a:t>
            </a:r>
            <a:endParaRPr lang="it-IT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Segnaposto contenuto 7" descr="terremoto mamm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749" y="3433313"/>
            <a:ext cx="4427386" cy="30537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Unii au pierdut-o din cauza războiului.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casa-distrutta-nord-202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73" y="1600200"/>
            <a:ext cx="7256053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9259" y="274637"/>
            <a:ext cx="2708695" cy="4142088"/>
          </a:xfrm>
        </p:spPr>
        <p:txBody>
          <a:bodyPr/>
          <a:lstStyle/>
          <a:p>
            <a:r>
              <a:rPr lang="ro-RO" sz="3200" dirty="0" smtClean="0">
                <a:solidFill>
                  <a:schemeClr val="bg1"/>
                </a:solidFill>
              </a:rPr>
              <a:t>Şi în satele şi oraşele noastre unii locuiesc pe sub poduri sau în barăci...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sotto i ponti.jpg"/>
          <p:cNvPicPr>
            <a:picLocks noGrp="1" noChangeAspect="1"/>
          </p:cNvPicPr>
          <p:nvPr>
            <p:ph idx="1"/>
          </p:nvPr>
        </p:nvPicPr>
        <p:blipFill>
          <a:blip r:embed="rId2"/>
          <a:srcRect r="10609"/>
          <a:stretch>
            <a:fillRect/>
          </a:stretch>
        </p:blipFill>
        <p:spPr>
          <a:xfrm>
            <a:off x="241522" y="269383"/>
            <a:ext cx="5589917" cy="4181965"/>
          </a:xfrm>
        </p:spPr>
      </p:pic>
      <p:sp>
        <p:nvSpPr>
          <p:cNvPr id="5" name="CasellaDiTesto 4"/>
          <p:cNvSpPr txBox="1"/>
          <p:nvPr/>
        </p:nvSpPr>
        <p:spPr>
          <a:xfrm>
            <a:off x="293298" y="4820249"/>
            <a:ext cx="797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solidFill>
                  <a:schemeClr val="bg1"/>
                </a:solidFill>
              </a:rPr>
              <a:t>Nu toţi am avut acelaşi noroc </a:t>
            </a:r>
            <a:r>
              <a:rPr lang="it-IT" sz="32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	 </a:t>
            </a:r>
            <a:r>
              <a:rPr lang="ro-RO" sz="3200" dirty="0" smtClean="0">
                <a:solidFill>
                  <a:schemeClr val="bg1"/>
                </a:solidFill>
              </a:rPr>
              <a:t>aşa că nu judeca</a:t>
            </a:r>
            <a:r>
              <a:rPr lang="it-IT" sz="3200" dirty="0" smtClean="0">
                <a:solidFill>
                  <a:schemeClr val="bg1"/>
                </a:solidFill>
              </a:rPr>
              <a:t>!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82630"/>
          </a:xfrm>
        </p:spPr>
        <p:txBody>
          <a:bodyPr/>
          <a:lstStyle/>
          <a:p>
            <a:pPr algn="l"/>
            <a:r>
              <a:rPr lang="ro-RO" sz="3600" dirty="0" smtClean="0">
                <a:solidFill>
                  <a:schemeClr val="bg1"/>
                </a:solidFill>
              </a:rPr>
              <a:t>Ajută-mă, Doamne, să fiu mulţumit de casa mea, </a:t>
            </a:r>
            <a:r>
              <a:rPr lang="it-IT" sz="3600" dirty="0" smtClean="0">
                <a:solidFill>
                  <a:schemeClr val="bg1"/>
                </a:solidFill>
              </a:rPr>
              <a:t/>
            </a:r>
            <a:br>
              <a:rPr lang="it-IT" sz="3600" dirty="0" smtClean="0">
                <a:solidFill>
                  <a:schemeClr val="bg1"/>
                </a:solidFill>
              </a:rPr>
            </a:br>
            <a:r>
              <a:rPr lang="ro-RO" sz="3600" dirty="0" smtClean="0">
                <a:solidFill>
                  <a:schemeClr val="bg1"/>
                </a:solidFill>
              </a:rPr>
              <a:t>învaţă-mă să nu-mi fie teamă de cei care locuiesc pe stradă, ci să fiu gentil şi să-i ajut cum pot ... 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6" name="Segnaposto contenuto 5" descr="barbone colori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35" r="8189"/>
          <a:stretch>
            <a:fillRect/>
          </a:stretch>
        </p:blipFill>
        <p:spPr>
          <a:xfrm>
            <a:off x="465824" y="3280977"/>
            <a:ext cx="5313872" cy="3224241"/>
          </a:xfrm>
        </p:spPr>
      </p:pic>
      <p:pic>
        <p:nvPicPr>
          <p:cNvPr id="7" name="Immagine 6" descr="cu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22" y="2751338"/>
            <a:ext cx="2950234" cy="389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2879"/>
            <a:ext cx="8229600" cy="11430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5. </a:t>
            </a:r>
            <a:r>
              <a:rPr lang="ro-RO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Să-i vizităm pe cei </a:t>
            </a:r>
            <a:r>
              <a:rPr lang="ro-RO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infirmi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 descr="bimba osped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758" y="2287353"/>
            <a:ext cx="4641168" cy="3285321"/>
          </a:xfrm>
          <a:prstGeom prst="rect">
            <a:avLst/>
          </a:prstGeom>
        </p:spPr>
      </p:pic>
      <p:pic>
        <p:nvPicPr>
          <p:cNvPr id="7" name="Segnaposto contenuto 6" descr="bimba carrozzi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519" y="1276709"/>
            <a:ext cx="3478736" cy="5227610"/>
          </a:xfrm>
        </p:spPr>
      </p:pic>
      <p:sp>
        <p:nvSpPr>
          <p:cNvPr id="8" name="CasellaDiTesto 7"/>
          <p:cNvSpPr txBox="1"/>
          <p:nvPr/>
        </p:nvSpPr>
        <p:spPr>
          <a:xfrm>
            <a:off x="5279375" y="1207693"/>
            <a:ext cx="253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+mj-lt"/>
              </a:rPr>
              <a:t>şi bolnavi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imbo leucem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710" y="1413928"/>
            <a:ext cx="4518534" cy="483087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899" y="291891"/>
            <a:ext cx="5270740" cy="5953634"/>
          </a:xfrm>
        </p:spPr>
        <p:txBody>
          <a:bodyPr/>
          <a:lstStyle/>
          <a:p>
            <a:r>
              <a:rPr lang="ro-RO" sz="4000" dirty="0" smtClean="0">
                <a:solidFill>
                  <a:schemeClr val="bg1"/>
                </a:solidFill>
              </a:rPr>
              <a:t>Doamne, îmi pare atât de rău pentru cei care sunt bolnavi, care nu se pot juca şi nu pot alerga asemenea mie ... </a:t>
            </a:r>
            <a:r>
              <a:rPr lang="it-IT" sz="4000" dirty="0" smtClean="0">
                <a:solidFill>
                  <a:schemeClr val="bg1"/>
                </a:solidFill>
              </a:rPr>
              <a:t/>
            </a:r>
            <a:br>
              <a:rPr lang="it-IT" sz="4000" dirty="0" smtClean="0">
                <a:solidFill>
                  <a:schemeClr val="bg1"/>
                </a:solidFill>
              </a:rPr>
            </a:br>
            <a:r>
              <a:rPr lang="ro-RO" sz="4000" dirty="0" smtClean="0">
                <a:solidFill>
                  <a:schemeClr val="bg1"/>
                </a:solidFill>
              </a:rPr>
              <a:t>dar eu ce pot să fac</a:t>
            </a:r>
            <a:r>
              <a:rPr lang="it-IT" sz="4000" dirty="0" smtClean="0">
                <a:solidFill>
                  <a:schemeClr val="bg1"/>
                </a:solidFill>
              </a:rPr>
              <a:t>?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 smtClean="0">
                <a:solidFill>
                  <a:schemeClr val="bg1"/>
                </a:solidFill>
              </a:rPr>
              <a:t>Poţi să împarţi cu ei bucuria ta şi le poţi oferi o îmbrăţişare caldă. 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clown da osped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62" y="1818170"/>
            <a:ext cx="3977063" cy="4858677"/>
          </a:xfrm>
        </p:spPr>
      </p:pic>
      <p:pic>
        <p:nvPicPr>
          <p:cNvPr id="5" name="Immagine 4" descr="bambini ammalati che si abbracci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97" y="1777043"/>
            <a:ext cx="3905688" cy="489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9321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bg1"/>
                </a:solidFill>
              </a:rPr>
              <a:t>6. </a:t>
            </a:r>
            <a:r>
              <a:rPr lang="ro-RO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Să-i vizităm pe cei </a:t>
            </a:r>
            <a:r>
              <a:rPr lang="ro-RO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închişi</a:t>
            </a:r>
            <a:endParaRPr lang="it-IT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cella carce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457" y="1252321"/>
            <a:ext cx="6814867" cy="526481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 smtClean="0">
                <a:solidFill>
                  <a:schemeClr val="bg1"/>
                </a:solidFill>
              </a:rPr>
              <a:t>1. </a:t>
            </a:r>
            <a:r>
              <a:rPr lang="ro-RO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Să-i hrănim pe cei flămânzi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1akshayapatra-needy-ki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57" y="1052835"/>
            <a:ext cx="8436633" cy="560922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carcera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10" y="965915"/>
            <a:ext cx="5886126" cy="426825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923" y="533432"/>
            <a:ext cx="2557187" cy="4918465"/>
          </a:xfrm>
        </p:spPr>
        <p:txBody>
          <a:bodyPr/>
          <a:lstStyle/>
          <a:p>
            <a:pPr algn="l"/>
            <a:r>
              <a:rPr lang="ro-R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Există persoane care au greşit, dar trebuie să ispăşească vina lor mult timp ...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Alteori sunt doar pe jumătate vinovaţi ...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bambini in carce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838" y="1535501"/>
            <a:ext cx="8022566" cy="52017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46" y="533433"/>
            <a:ext cx="5426015" cy="1364378"/>
          </a:xfrm>
        </p:spPr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Doamne, învaţă-ne să iertăm ...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papa frances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823" y="172725"/>
            <a:ext cx="3048142" cy="2462899"/>
          </a:xfrm>
        </p:spPr>
      </p:pic>
      <p:pic>
        <p:nvPicPr>
          <p:cNvPr id="5" name="Immagine 4" descr="papa benedetto a Rebibbia.jpg"/>
          <p:cNvPicPr>
            <a:picLocks noChangeAspect="1"/>
          </p:cNvPicPr>
          <p:nvPr/>
        </p:nvPicPr>
        <p:blipFill>
          <a:blip r:embed="rId3"/>
          <a:srcRect t="6192"/>
          <a:stretch>
            <a:fillRect/>
          </a:stretch>
        </p:blipFill>
        <p:spPr>
          <a:xfrm>
            <a:off x="103516" y="2922494"/>
            <a:ext cx="6076950" cy="37974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3779" y="5814215"/>
            <a:ext cx="3741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Bened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zitează </a:t>
            </a:r>
            <a:endParaRPr lang="it-I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închisoarea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Rebibbia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07774" y="3147124"/>
            <a:ext cx="2656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+mj-lt"/>
              </a:rPr>
              <a:t>s</a:t>
            </a:r>
            <a:r>
              <a:rPr lang="ro-RO" sz="3200" dirty="0" smtClean="0">
                <a:solidFill>
                  <a:schemeClr val="bg1"/>
                </a:solidFill>
                <a:latin typeface="+mj-lt"/>
              </a:rPr>
              <a:t>ă oferim încredere şi să dăm speranţă chiar şi celor care au greşit ...</a:t>
            </a:r>
            <a:endParaRPr lang="it-IT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7. </a:t>
            </a:r>
            <a:r>
              <a:rPr lang="ro-RO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Să-i îngropăm pe cei morţi</a:t>
            </a: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seppellire i mor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191" y="1255930"/>
            <a:ext cx="3933646" cy="54164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46332" y="551344"/>
            <a:ext cx="3536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solidFill>
                  <a:schemeClr val="bg1"/>
                </a:solidFill>
              </a:rPr>
              <a:t>Doamne, pentru mulţi viaţa unui om valorează atât de puţin ...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8" name="Immagine 7" descr="esplos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1" y="2920571"/>
            <a:ext cx="5614838" cy="3774609"/>
          </a:xfrm>
          <a:prstGeom prst="rect">
            <a:avLst/>
          </a:prstGeom>
        </p:spPr>
      </p:pic>
      <p:pic>
        <p:nvPicPr>
          <p:cNvPr id="6" name="Segnaposto contenuto 5" descr="bambini arm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7382" y="244220"/>
            <a:ext cx="502237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6142008" y="4093709"/>
            <a:ext cx="2467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>
                <a:solidFill>
                  <a:schemeClr val="bg1"/>
                </a:solidFill>
              </a:rPr>
              <a:t>ne-am obişnuit atât de mult cu morţii încât am devenit indiferenţi ...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roci mor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1" y="207035"/>
            <a:ext cx="8436634" cy="641805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0131"/>
            <a:ext cx="8229600" cy="5988138"/>
          </a:xfrm>
        </p:spPr>
        <p:txBody>
          <a:bodyPr/>
          <a:lstStyle/>
          <a:p>
            <a:pPr algn="l"/>
            <a:r>
              <a:rPr lang="ro-R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tu aminteşte-ne ...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Viaţa este darul cel mai important pe care ni l-ai făcut şi, de aceea, celebrăm moartea prin care ne întoarcem la tine purtând roadele noastre...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5298" y="345057"/>
            <a:ext cx="4080297" cy="6090251"/>
          </a:xfrm>
        </p:spPr>
        <p:txBody>
          <a:bodyPr/>
          <a:lstStyle/>
          <a:p>
            <a:pPr algn="l"/>
            <a:r>
              <a:rPr lang="ro-RO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 vă spun: tot ce aţi făcut unuia dintre fraţii mei mai mici, mie mi-aţi făcut</a:t>
            </a:r>
            <a:r>
              <a:rPr lang="it-IT" sz="4000" dirty="0" smtClean="0">
                <a:solidFill>
                  <a:schemeClr val="bg1"/>
                </a:solidFill>
              </a:rPr>
              <a:t/>
            </a:r>
            <a:br>
              <a:rPr lang="it-IT" sz="4000" dirty="0" smtClean="0">
                <a:solidFill>
                  <a:schemeClr val="bg1"/>
                </a:solidFill>
              </a:rPr>
            </a:br>
            <a:r>
              <a:rPr lang="it-IT" sz="4000" dirty="0" smtClean="0">
                <a:solidFill>
                  <a:schemeClr val="bg1"/>
                </a:solidFill>
              </a:rPr>
              <a:t>Mt.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smtClean="0">
                <a:solidFill>
                  <a:schemeClr val="bg1"/>
                </a:solidFill>
              </a:rPr>
              <a:t>25,40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6" name="Segnaposto contenuto 5" descr="Ges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324" y="206362"/>
            <a:ext cx="4157939" cy="64431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other Theresa chil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792" y="195329"/>
            <a:ext cx="8680177" cy="6429757"/>
          </a:xfrm>
        </p:spPr>
      </p:pic>
      <p:sp>
        <p:nvSpPr>
          <p:cNvPr id="5" name="CasellaDiTesto 4"/>
          <p:cNvSpPr txBox="1"/>
          <p:nvPr/>
        </p:nvSpPr>
        <p:spPr>
          <a:xfrm>
            <a:off x="3688660" y="1611080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o-RO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 mi-aţi făcut</a:t>
            </a:r>
            <a:r>
              <a:rPr lang="it-I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mother-teres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321" y="207033"/>
            <a:ext cx="8264105" cy="6485611"/>
          </a:xfrm>
        </p:spPr>
      </p:pic>
      <p:sp>
        <p:nvSpPr>
          <p:cNvPr id="5" name="CasellaDiTesto 4"/>
          <p:cNvSpPr txBox="1"/>
          <p:nvPr/>
        </p:nvSpPr>
        <p:spPr>
          <a:xfrm>
            <a:off x="500327" y="5469147"/>
            <a:ext cx="7988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ln w="9525" cap="rnd" cmpd="sng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Maica Tereza îi ajuta pe săracii din Calcutta</a:t>
            </a:r>
            <a:endParaRPr lang="it-IT" sz="2400" b="1" dirty="0">
              <a:ln w="9525" cap="rnd" cmpd="sng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Mulţi copii mor şi astăzi de foame în lumea întreagă,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3bambini con cioto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32" y="1513238"/>
            <a:ext cx="7850038" cy="50487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dar eu adesea spun: „Asta nu-mi place!”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4 cibo nella spazzat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158" y="1762654"/>
            <a:ext cx="6297284" cy="472296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 smtClean="0">
                <a:solidFill>
                  <a:schemeClr val="bg1"/>
                </a:solidFill>
              </a:rPr>
              <a:t>Există persoane atât de sărace încât caută de mâncare în coşul de gunoi...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5chi cerca nella spazzat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21" y="1540988"/>
            <a:ext cx="7539487" cy="499900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chemeClr val="bg1"/>
                </a:solidFill>
              </a:rPr>
              <a:t>…</a:t>
            </a:r>
            <a:r>
              <a:rPr lang="ro-RO" sz="3600" dirty="0" smtClean="0">
                <a:solidFill>
                  <a:schemeClr val="bg1"/>
                </a:solidFill>
              </a:rPr>
              <a:t> mănâncă ceea ce noi am aruncat,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6cercare nella spazzat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66" y="1621766"/>
            <a:ext cx="8354108" cy="500332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0083" cy="812290"/>
          </a:xfrm>
        </p:spPr>
        <p:txBody>
          <a:bodyPr anchor="t"/>
          <a:lstStyle/>
          <a:p>
            <a:pPr algn="l"/>
            <a:r>
              <a:rPr lang="it-IT" sz="4000" dirty="0" smtClean="0">
                <a:solidFill>
                  <a:schemeClr val="bg1"/>
                </a:solidFill>
              </a:rPr>
              <a:t>“</a:t>
            </a:r>
            <a:r>
              <a:rPr lang="ro-RO" sz="4000" dirty="0" smtClean="0">
                <a:solidFill>
                  <a:schemeClr val="bg1"/>
                </a:solidFill>
              </a:rPr>
              <a:t>dar eu ce pot să fac</a:t>
            </a:r>
            <a:r>
              <a:rPr lang="it-IT" sz="4000" dirty="0" smtClean="0">
                <a:solidFill>
                  <a:schemeClr val="bg1"/>
                </a:solidFill>
              </a:rPr>
              <a:t>?”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 descr="7ambini in men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52" y="1048986"/>
            <a:ext cx="6762218" cy="4248150"/>
          </a:xfrm>
        </p:spPr>
      </p:pic>
      <p:sp>
        <p:nvSpPr>
          <p:cNvPr id="6" name="CasellaDiTesto 5"/>
          <p:cNvSpPr txBox="1"/>
          <p:nvPr/>
        </p:nvSpPr>
        <p:spPr>
          <a:xfrm>
            <a:off x="379561" y="5676180"/>
            <a:ext cx="8555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smtClean="0">
                <a:solidFill>
                  <a:schemeClr val="bg1"/>
                </a:solidFill>
                <a:latin typeface="+mj-lt"/>
              </a:rPr>
              <a:t>Poate că nu ai bani pentru a oferi, dar sunt atâtea moduri de a ajuta</a:t>
            </a:r>
            <a:r>
              <a:rPr lang="it-IT" sz="2800" dirty="0" smtClean="0">
                <a:solidFill>
                  <a:schemeClr val="bg1"/>
                </a:solidFill>
                <a:latin typeface="+mj-lt"/>
              </a:rPr>
              <a:t>!</a:t>
            </a:r>
            <a:endParaRPr lang="it-IT" sz="2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</p:sld>
</file>

<file path=ppt/theme/theme1.xml><?xml version="1.0" encoding="utf-8"?>
<a:theme xmlns:a="http://schemas.openxmlformats.org/drawingml/2006/main" name="Diapositiva con immagine di giovane pianta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 con immagine di giovane pianta</Template>
  <TotalTime>631</TotalTime>
  <Words>803</Words>
  <Application>Microsoft Office PowerPoint</Application>
  <PresentationFormat>Expunere pe ecran (4:3)</PresentationFormat>
  <Paragraphs>83</Paragraphs>
  <Slides>37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37</vt:i4>
      </vt:variant>
    </vt:vector>
  </HeadingPairs>
  <TitlesOfParts>
    <vt:vector size="40" baseType="lpstr">
      <vt:lpstr>Arial</vt:lpstr>
      <vt:lpstr>Century Schoolbook</vt:lpstr>
      <vt:lpstr>Diapositiva con immagine di giovane pianta</vt:lpstr>
      <vt:lpstr>Prezentare PowerPoint</vt:lpstr>
      <vt:lpstr>Prezentare PowerPoint</vt:lpstr>
      <vt:lpstr>1. Să-i hrănim pe cei flămânzi</vt:lpstr>
      <vt:lpstr>Prezentare PowerPoint</vt:lpstr>
      <vt:lpstr>Mulţi copii mor şi astăzi de foame în lumea întreagă,</vt:lpstr>
      <vt:lpstr>dar eu adesea spun: „Asta nu-mi place!”</vt:lpstr>
      <vt:lpstr>Există persoane atât de sărace încât caută de mâncare în coşul de gunoi...</vt:lpstr>
      <vt:lpstr>… mănâncă ceea ce noi am aruncat,</vt:lpstr>
      <vt:lpstr>“dar eu ce pot să fac?”</vt:lpstr>
      <vt:lpstr>În Anului Milostirvirii poţi renunţa să cumperi câteva pechete de gumă, bomboane, chips-uri şi să oferi suma economisită unui sărac. Vei vedea cât va fi de mulţumit şi apoi cât de fericit şi mulţumit vei fi şi tu!</vt:lpstr>
      <vt:lpstr>2. Să-le dai de băut celor însetaţi</vt:lpstr>
      <vt:lpstr>Mulţi copii în lume nu au apă pentru a bea şi pentru a se spăla</vt:lpstr>
      <vt:lpstr>trebuie să meargă mulţi kilometri pentru a găsi apă </vt:lpstr>
      <vt:lpstr>Pentru mine este atât de uşor să deschid robinetul şi să o beau în casă... </vt:lpstr>
      <vt:lpstr>E atât de frumos să mă pot spăla!!!</vt:lpstr>
      <vt:lpstr>3. Îmbracă-i pe cei goi</vt:lpstr>
      <vt:lpstr>Dulapul meu e plin de haine de toate felurile şi culorile ...</vt:lpstr>
      <vt:lpstr>Alţii, din contra, se îmbracă cu hainele pe care eu le-am aruncat... </vt:lpstr>
      <vt:lpstr>Prezentare PowerPoint</vt:lpstr>
      <vt:lpstr>Prezentare PowerPoint</vt:lpstr>
      <vt:lpstr>4. Să-i adăpostim pe cei fără locuinţă</vt:lpstr>
      <vt:lpstr>În lume, multe persoane nu au o casă …</vt:lpstr>
      <vt:lpstr>Unii au pierdut-o din cauza războiului.</vt:lpstr>
      <vt:lpstr>Şi în satele şi oraşele noastre unii locuiesc pe sub poduri sau în barăci... </vt:lpstr>
      <vt:lpstr>Ajută-mă, Doamne, să fiu mulţumit de casa mea,  învaţă-mă să nu-mi fie teamă de cei care locuiesc pe stradă, ci să fiu gentil şi să-i ajut cum pot ... </vt:lpstr>
      <vt:lpstr>5. Să-i vizităm pe cei infirmi </vt:lpstr>
      <vt:lpstr>Doamne, îmi pare atât de rău pentru cei care sunt bolnavi, care nu se pot juca şi nu pot alerga asemenea mie ...  dar eu ce pot să fac?</vt:lpstr>
      <vt:lpstr>Poţi să împarţi cu ei bucuria ta şi le poţi oferi o îmbrăţişare caldă. </vt:lpstr>
      <vt:lpstr>6. Să-i vizităm pe cei închişi</vt:lpstr>
      <vt:lpstr>Există persoane care au greşit, dar trebuie să ispăşească vina lor mult timp ...</vt:lpstr>
      <vt:lpstr>Alteori sunt doar pe jumătate vinovaţi ...</vt:lpstr>
      <vt:lpstr>Doamne, învaţă-ne să iertăm ... </vt:lpstr>
      <vt:lpstr>7. Să-i îngropăm pe cei morţi </vt:lpstr>
      <vt:lpstr>Prezentare PowerPoint</vt:lpstr>
      <vt:lpstr>Dar tu aminteşte-ne ...  Viaţa este darul cel mai important pe care ni l-ai făcut şi, de aceea, celebrăm moartea prin care ne întoarcem la tine purtând roadele noastre...</vt:lpstr>
      <vt:lpstr>Adevăr vă spun: tot ce aţi făcut unuia dintre fraţii mei mai mici, mie mi-aţi făcut Mt. 25,40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Annick Donelli</dc:creator>
  <cp:lastModifiedBy>Obosit</cp:lastModifiedBy>
  <cp:revision>64</cp:revision>
  <dcterms:created xsi:type="dcterms:W3CDTF">2014-03-10T11:11:18Z</dcterms:created>
  <dcterms:modified xsi:type="dcterms:W3CDTF">2016-01-29T11:17:59Z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TC011800021033</vt:lpwstr>
  </property>
</Properties>
</file>