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76" autoAdjust="0"/>
    <p:restoredTop sz="94660"/>
  </p:normalViewPr>
  <p:slideViewPr>
    <p:cSldViewPr snapToGrid="0">
      <p:cViewPr varScale="1">
        <p:scale>
          <a:sx n="73" d="100"/>
          <a:sy n="73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u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 smtClean="0"/>
              <a:t>Faceți clic pentru a edita stilul de subtitlu coordonator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4BFC0-250E-4B9C-8C93-E57DC50B2D33}" type="datetimeFigureOut">
              <a:rPr lang="ro-RO" smtClean="0"/>
              <a:t>16.10.2015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CFAE7-6592-4BA2-81BB-6C4644EE6FE5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4588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4BFC0-250E-4B9C-8C93-E57DC50B2D33}" type="datetimeFigureOut">
              <a:rPr lang="ro-RO" smtClean="0"/>
              <a:t>16.10.2015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CFAE7-6592-4BA2-81BB-6C4644EE6FE5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53365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4BFC0-250E-4B9C-8C93-E57DC50B2D33}" type="datetimeFigureOut">
              <a:rPr lang="ro-RO" smtClean="0"/>
              <a:t>16.10.2015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CFAE7-6592-4BA2-81BB-6C4644EE6FE5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59986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4BFC0-250E-4B9C-8C93-E57DC50B2D33}" type="datetimeFigureOut">
              <a:rPr lang="ro-RO" smtClean="0"/>
              <a:t>16.10.2015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CFAE7-6592-4BA2-81BB-6C4644EE6FE5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90104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Editați stilurile de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4BFC0-250E-4B9C-8C93-E57DC50B2D33}" type="datetimeFigureOut">
              <a:rPr lang="ro-RO" smtClean="0"/>
              <a:t>16.10.2015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CFAE7-6592-4BA2-81BB-6C4644EE6FE5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47315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4BFC0-250E-4B9C-8C93-E57DC50B2D33}" type="datetimeFigureOut">
              <a:rPr lang="ro-RO" smtClean="0"/>
              <a:t>16.10.2015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CFAE7-6592-4BA2-81BB-6C4644EE6FE5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87104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Editați stilurile de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Editați stilurile de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4BFC0-250E-4B9C-8C93-E57DC50B2D33}" type="datetimeFigureOut">
              <a:rPr lang="ro-RO" smtClean="0"/>
              <a:t>16.10.2015</a:t>
            </a:fld>
            <a:endParaRPr lang="ro-RO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CFAE7-6592-4BA2-81BB-6C4644EE6FE5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73927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4BFC0-250E-4B9C-8C93-E57DC50B2D33}" type="datetimeFigureOut">
              <a:rPr lang="ro-RO" smtClean="0"/>
              <a:t>16.10.2015</a:t>
            </a:fld>
            <a:endParaRPr lang="ro-RO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CFAE7-6592-4BA2-81BB-6C4644EE6FE5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9322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4BFC0-250E-4B9C-8C93-E57DC50B2D33}" type="datetimeFigureOut">
              <a:rPr lang="ro-RO" smtClean="0"/>
              <a:t>16.10.2015</a:t>
            </a:fld>
            <a:endParaRPr lang="ro-RO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CFAE7-6592-4BA2-81BB-6C4644EE6FE5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40719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 smtClean="0"/>
              <a:t>Editați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4BFC0-250E-4B9C-8C93-E57DC50B2D33}" type="datetimeFigureOut">
              <a:rPr lang="ro-RO" smtClean="0"/>
              <a:t>16.10.2015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CFAE7-6592-4BA2-81BB-6C4644EE6FE5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62473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 smtClean="0"/>
              <a:t>Editați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4BFC0-250E-4B9C-8C93-E57DC50B2D33}" type="datetimeFigureOut">
              <a:rPr lang="ro-RO" smtClean="0"/>
              <a:t>16.10.2015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CFAE7-6592-4BA2-81BB-6C4644EE6FE5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30848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4BFC0-250E-4B9C-8C93-E57DC50B2D33}" type="datetimeFigureOut">
              <a:rPr lang="ro-RO" smtClean="0"/>
              <a:t>16.10.2015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CFAE7-6592-4BA2-81BB-6C4644EE6FE5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170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reptunghi 3"/>
          <p:cNvSpPr/>
          <p:nvPr/>
        </p:nvSpPr>
        <p:spPr>
          <a:xfrm>
            <a:off x="6498194" y="140724"/>
            <a:ext cx="4368505" cy="16550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15900" algn="ctr">
              <a:lnSpc>
                <a:spcPct val="115000"/>
              </a:lnSpc>
              <a:spcAft>
                <a:spcPts val="0"/>
              </a:spcAft>
            </a:pPr>
            <a:r>
              <a:rPr lang="ro-RO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Păcatul</a:t>
            </a:r>
          </a:p>
        </p:txBody>
      </p:sp>
      <p:pic>
        <p:nvPicPr>
          <p:cNvPr id="1026" name="Picture 2" descr="https://thecomicalibrarian.files.wordpress.com/2014/05/the-monster-society-of-evil.jpg?w=300&amp;h=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94" y="1655774"/>
            <a:ext cx="6378517" cy="478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re04.deviantart.net/4fe4/th/pre/i/2010/140/4/8/seven_deadly_sins_by_frobam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048" y="4047718"/>
            <a:ext cx="2085302" cy="219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8361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757646" y="5103674"/>
            <a:ext cx="112340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Păcate „strigătoare la cer”:</a:t>
            </a:r>
            <a:r>
              <a:rPr lang="ro-RO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sângele lui Abel; păcatul sodomiților; glasul poporului asuprit; plângerea străinului, a văduvei </a:t>
            </a:r>
            <a:r>
              <a:rPr lang="ro-RO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şi</a:t>
            </a:r>
            <a:r>
              <a:rPr lang="ro-RO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orfanului; nedreptatea față de </a:t>
            </a:r>
            <a:r>
              <a:rPr lang="ro-RO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salariat.</a:t>
            </a:r>
            <a:endParaRPr lang="ro-RO" sz="3600" dirty="0">
              <a:solidFill>
                <a:schemeClr val="bg1"/>
              </a:solidFill>
            </a:endParaRPr>
          </a:p>
        </p:txBody>
      </p:sp>
      <p:pic>
        <p:nvPicPr>
          <p:cNvPr id="3" name="I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768" y="326571"/>
            <a:ext cx="4411220" cy="2635704"/>
          </a:xfrm>
          <a:prstGeom prst="rect">
            <a:avLst/>
          </a:prstGeom>
        </p:spPr>
      </p:pic>
      <p:pic>
        <p:nvPicPr>
          <p:cNvPr id="4" name="I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9541" y="326571"/>
            <a:ext cx="3397436" cy="2743200"/>
          </a:xfrm>
          <a:prstGeom prst="rect">
            <a:avLst/>
          </a:prstGeom>
        </p:spPr>
      </p:pic>
      <p:pic>
        <p:nvPicPr>
          <p:cNvPr id="5" name="I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3623" y="3069771"/>
            <a:ext cx="3401990" cy="206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600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239486" y="250261"/>
            <a:ext cx="542979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Păcatul împotriva Duhului Sfânt</a:t>
            </a:r>
            <a:r>
              <a:rPr lang="ro-RO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„</a:t>
            </a:r>
            <a:r>
              <a:rPr lang="ro-RO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dar, dacă cineva ar zice blasfemii împotriva Duhului Sfânt, nu va avea iertare niciodată, ci va fi vinovat de un păcat </a:t>
            </a:r>
            <a:r>
              <a:rPr lang="ro-RO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veşnic</a:t>
            </a:r>
            <a:r>
              <a:rPr lang="ro-RO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ro-RO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”(Mc 3,29). </a:t>
            </a:r>
            <a:endParaRPr lang="ro-RO" sz="3600" dirty="0"/>
          </a:p>
        </p:txBody>
      </p:sp>
      <p:pic>
        <p:nvPicPr>
          <p:cNvPr id="3" name="I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2926" y="3853543"/>
            <a:ext cx="4116549" cy="2659924"/>
          </a:xfrm>
          <a:prstGeom prst="rect">
            <a:avLst/>
          </a:prstGeom>
        </p:spPr>
      </p:pic>
      <p:pic>
        <p:nvPicPr>
          <p:cNvPr id="4" name="I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6323" y="97426"/>
            <a:ext cx="3401241" cy="340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90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2554081" y="1496216"/>
            <a:ext cx="6472285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o-RO" sz="6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Care sunt efectele </a:t>
            </a:r>
            <a:endParaRPr lang="ro-RO" sz="6600" i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o-RO" sz="66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păcatului</a:t>
            </a:r>
            <a:r>
              <a:rPr lang="ro-RO" sz="6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ro-RO" sz="6600" dirty="0"/>
          </a:p>
        </p:txBody>
      </p:sp>
      <p:pic>
        <p:nvPicPr>
          <p:cNvPr id="3" name="Picture 14" descr="http://www.raf.edu.rs/images/prva-strana/pitanj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695" y="3914658"/>
            <a:ext cx="2413827" cy="263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6" descr="http://www.raf.edu.rs/images/prva-strana/pitanj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92" y="0"/>
            <a:ext cx="21812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8" descr="http://www.raf.edu.rs/images/prva-strana/pitanj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894" y="4377595"/>
            <a:ext cx="21812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0" descr="http://www.raf.edu.rs/images/prva-strana/pitanj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775" y="0"/>
            <a:ext cx="21812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61639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239485" y="394692"/>
            <a:ext cx="1137339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6695" algn="just">
              <a:lnSpc>
                <a:spcPct val="115000"/>
              </a:lnSpc>
              <a:spcAft>
                <a:spcPts val="0"/>
              </a:spcAft>
            </a:pPr>
            <a:r>
              <a:rPr lang="ro-RO" sz="4000" dirty="0">
                <a:solidFill>
                  <a:srgbClr val="000000"/>
                </a:solidFill>
                <a:latin typeface="Times New Roman" panose="02020603050405020304" pitchFamily="18" charset="0"/>
                <a:ea typeface="SymbolMT"/>
              </a:rPr>
              <a:t>- </a:t>
            </a:r>
            <a:r>
              <a:rPr lang="ro-RO" sz="40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</a:rPr>
              <a:t>pierderea harului sfințitor,</a:t>
            </a:r>
            <a:endParaRPr lang="ro-RO" sz="4000" dirty="0">
              <a:solidFill>
                <a:srgbClr val="3B4045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26695" algn="just">
              <a:lnSpc>
                <a:spcPct val="115000"/>
              </a:lnSpc>
              <a:spcAft>
                <a:spcPts val="0"/>
              </a:spcAft>
            </a:pPr>
            <a:r>
              <a:rPr lang="ro-RO" sz="4000" dirty="0">
                <a:solidFill>
                  <a:srgbClr val="000000"/>
                </a:solidFill>
                <a:latin typeface="Times New Roman" panose="02020603050405020304" pitchFamily="18" charset="0"/>
                <a:ea typeface="SymbolMT"/>
              </a:rPr>
              <a:t>- </a:t>
            </a:r>
            <a:r>
              <a:rPr lang="ro-RO" sz="40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</a:rPr>
              <a:t>pierderea meritelor câștigate,</a:t>
            </a:r>
            <a:endParaRPr lang="ro-RO" sz="4000" dirty="0">
              <a:solidFill>
                <a:srgbClr val="3B4045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26695" algn="just">
              <a:lnSpc>
                <a:spcPct val="115000"/>
              </a:lnSpc>
              <a:spcAft>
                <a:spcPts val="0"/>
              </a:spcAft>
            </a:pPr>
            <a:r>
              <a:rPr lang="ro-RO" sz="4000" dirty="0">
                <a:solidFill>
                  <a:srgbClr val="000000"/>
                </a:solidFill>
                <a:latin typeface="Times New Roman" panose="02020603050405020304" pitchFamily="18" charset="0"/>
                <a:ea typeface="SymbolMT"/>
              </a:rPr>
              <a:t>- </a:t>
            </a:r>
            <a:r>
              <a:rPr lang="ro-RO" sz="40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</a:rPr>
              <a:t>imposibilitatea de a mai dobândi merite pentru viața veșnică fiind in starea păcatului,</a:t>
            </a:r>
            <a:endParaRPr lang="ro-RO" sz="4000" dirty="0">
              <a:solidFill>
                <a:srgbClr val="3B4045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26695" algn="just">
              <a:lnSpc>
                <a:spcPct val="115000"/>
              </a:lnSpc>
              <a:spcAft>
                <a:spcPts val="0"/>
              </a:spcAft>
            </a:pPr>
            <a:r>
              <a:rPr lang="ro-RO" sz="4000" dirty="0">
                <a:solidFill>
                  <a:srgbClr val="000000"/>
                </a:solidFill>
                <a:latin typeface="Times New Roman" panose="02020603050405020304" pitchFamily="18" charset="0"/>
                <a:ea typeface="SymbolMT"/>
              </a:rPr>
              <a:t>- </a:t>
            </a:r>
            <a:r>
              <a:rPr lang="ro-RO" sz="40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</a:rPr>
              <a:t>mustrări de conștiință,</a:t>
            </a:r>
            <a:endParaRPr lang="ro-RO" sz="4000" dirty="0">
              <a:solidFill>
                <a:srgbClr val="3B4045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26695" algn="just">
              <a:lnSpc>
                <a:spcPct val="115000"/>
              </a:lnSpc>
              <a:spcAft>
                <a:spcPts val="0"/>
              </a:spcAft>
            </a:pPr>
            <a:r>
              <a:rPr lang="ro-RO" sz="4000" dirty="0">
                <a:solidFill>
                  <a:srgbClr val="000000"/>
                </a:solidFill>
                <a:latin typeface="Times New Roman" panose="02020603050405020304" pitchFamily="18" charset="0"/>
                <a:ea typeface="SymbolMT"/>
              </a:rPr>
              <a:t>- </a:t>
            </a:r>
            <a:r>
              <a:rPr lang="ro-RO" sz="40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</a:rPr>
              <a:t>te faci vrednic de pedeapsa veșnică a iadului,</a:t>
            </a:r>
            <a:endParaRPr lang="ro-RO" sz="4000" dirty="0">
              <a:solidFill>
                <a:srgbClr val="3B4045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26695" algn="just">
              <a:lnSpc>
                <a:spcPct val="115000"/>
              </a:lnSpc>
              <a:spcAft>
                <a:spcPts val="0"/>
              </a:spcAft>
            </a:pPr>
            <a:r>
              <a:rPr lang="ro-RO" sz="4000" dirty="0">
                <a:solidFill>
                  <a:srgbClr val="000000"/>
                </a:solidFill>
                <a:latin typeface="Times New Roman" panose="02020603050405020304" pitchFamily="18" charset="0"/>
                <a:ea typeface="SymbolMT"/>
              </a:rPr>
              <a:t>- </a:t>
            </a:r>
            <a:r>
              <a:rPr lang="ro-RO" sz="4000" dirty="0">
                <a:solidFill>
                  <a:schemeClr val="bg1"/>
                </a:solidFill>
                <a:latin typeface="Times New Roman" panose="02020603050405020304" pitchFamily="18" charset="0"/>
                <a:ea typeface="TimesNewRomanPSMT"/>
              </a:rPr>
              <a:t>devii</a:t>
            </a:r>
            <a:r>
              <a:rPr lang="ro-RO" sz="40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</a:rPr>
              <a:t> </a:t>
            </a:r>
            <a:r>
              <a:rPr lang="ro-RO" sz="4000" dirty="0">
                <a:solidFill>
                  <a:schemeClr val="bg1"/>
                </a:solidFill>
                <a:latin typeface="Times New Roman" panose="02020603050405020304" pitchFamily="18" charset="0"/>
                <a:ea typeface="TimesNewRomanPSMT"/>
              </a:rPr>
              <a:t>sclav al satanei,</a:t>
            </a:r>
            <a:endParaRPr lang="ro-RO" sz="40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26695" algn="just">
              <a:lnSpc>
                <a:spcPct val="115000"/>
              </a:lnSpc>
              <a:spcAft>
                <a:spcPts val="0"/>
              </a:spcAft>
            </a:pPr>
            <a:r>
              <a:rPr lang="ro-RO" sz="4000" dirty="0" smtClean="0">
                <a:solidFill>
                  <a:schemeClr val="bg1"/>
                </a:solidFill>
                <a:latin typeface="Times New Roman" panose="02020603050405020304" pitchFamily="18" charset="0"/>
                <a:ea typeface="SymbolMT"/>
              </a:rPr>
              <a:t>- </a:t>
            </a:r>
            <a:r>
              <a:rPr lang="ro-RO" sz="4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NewRomanPSMT"/>
              </a:rPr>
              <a:t>împietrirea </a:t>
            </a:r>
            <a:r>
              <a:rPr lang="ro-RO" sz="4000" dirty="0">
                <a:solidFill>
                  <a:schemeClr val="bg1"/>
                </a:solidFill>
                <a:latin typeface="Times New Roman" panose="02020603050405020304" pitchFamily="18" charset="0"/>
                <a:ea typeface="TimesNewRomanPSMT"/>
              </a:rPr>
              <a:t>inimii,</a:t>
            </a:r>
            <a:endParaRPr lang="ro-RO" sz="40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26695" algn="just">
              <a:lnSpc>
                <a:spcPct val="115000"/>
              </a:lnSpc>
              <a:spcAft>
                <a:spcPts val="0"/>
              </a:spcAft>
            </a:pPr>
            <a:r>
              <a:rPr lang="ro-RO" sz="4000" dirty="0">
                <a:solidFill>
                  <a:schemeClr val="bg1"/>
                </a:solidFill>
                <a:latin typeface="Times New Roman" panose="02020603050405020304" pitchFamily="18" charset="0"/>
                <a:ea typeface="SymbolMT"/>
              </a:rPr>
              <a:t>- </a:t>
            </a:r>
            <a:r>
              <a:rPr lang="ro-RO" sz="4000" dirty="0">
                <a:solidFill>
                  <a:schemeClr val="bg1"/>
                </a:solidFill>
                <a:latin typeface="Times New Roman" panose="02020603050405020304" pitchFamily="18" charset="0"/>
                <a:ea typeface="TimesNewRomanPSMT"/>
              </a:rPr>
              <a:t>te rupi de Trupul Mistic al lui Cristos.</a:t>
            </a:r>
            <a:endParaRPr lang="ro-RO" sz="40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497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422620" y="540323"/>
            <a:ext cx="11407931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o-RO" sz="6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Ce efect are păcatul asupra </a:t>
            </a:r>
            <a:r>
              <a:rPr lang="ro-RO" sz="66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celui</a:t>
            </a:r>
          </a:p>
          <a:p>
            <a:pPr algn="ctr"/>
            <a:r>
              <a:rPr lang="ro-RO" sz="66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o-RO" sz="6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care îl comite?</a:t>
            </a:r>
            <a:endParaRPr lang="ro-RO" sz="6600" dirty="0"/>
          </a:p>
        </p:txBody>
      </p:sp>
      <p:pic>
        <p:nvPicPr>
          <p:cNvPr id="3" name="Picture 14" descr="http://www.raf.edu.rs/images/prva-strana/pitanj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446" y="4193996"/>
            <a:ext cx="2413827" cy="263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6" descr="http://www.raf.edu.rs/images/prva-strana/pitanj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221" y="1835330"/>
            <a:ext cx="21812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8" descr="http://www.raf.edu.rs/images/prva-strana/pitanj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959" y="2663981"/>
            <a:ext cx="21812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0" descr="http://www.raf.edu.rs/images/prva-strana/pitanj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7357" y="4320962"/>
            <a:ext cx="21812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88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187234" y="116953"/>
            <a:ext cx="80162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Păcatul murdărește sufletul; mărește înclinarea noastră spre rău; sporește împietrirea inimii noastre;  ne îndepărtează și poate chiar să ne separe de  Dumnezeu.  Orice păcat atrage după sine pedeapsa vremelnică,  pe care o ispășim fie aici, pe pământ,  fie după moarte, în purgatoriu.</a:t>
            </a:r>
            <a:endParaRPr lang="ro-RO" sz="3600" dirty="0"/>
          </a:p>
        </p:txBody>
      </p:sp>
      <p:pic>
        <p:nvPicPr>
          <p:cNvPr id="3" name="I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5539" y="4282168"/>
            <a:ext cx="4762500" cy="2343150"/>
          </a:xfrm>
          <a:prstGeom prst="rect">
            <a:avLst/>
          </a:prstGeom>
        </p:spPr>
      </p:pic>
      <p:pic>
        <p:nvPicPr>
          <p:cNvPr id="4" name="I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1726" y="399335"/>
            <a:ext cx="254317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73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2011283" y="2956953"/>
            <a:ext cx="723787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6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Este </a:t>
            </a:r>
            <a:r>
              <a:rPr lang="ro-RO" sz="66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și </a:t>
            </a:r>
            <a:r>
              <a:rPr lang="ro-RO" sz="6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ispita păcat? </a:t>
            </a:r>
            <a:endParaRPr lang="ro-RO" sz="6600" dirty="0"/>
          </a:p>
        </p:txBody>
      </p:sp>
      <p:pic>
        <p:nvPicPr>
          <p:cNvPr id="3" name="Picture 14" descr="http://www.raf.edu.rs/images/prva-strana/pitanj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01" y="2747358"/>
            <a:ext cx="2413827" cy="263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6" descr="http://www.raf.edu.rs/images/prva-strana/pitanj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295" y="239142"/>
            <a:ext cx="21812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8" descr="http://www.raf.edu.rs/images/prva-strana/pitanj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614" y="4274544"/>
            <a:ext cx="21812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0" descr="http://www.raf.edu.rs/images/prva-strana/pitanj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4944" y="0"/>
            <a:ext cx="21812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95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4911634" y="185416"/>
            <a:ext cx="7145383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15900" algn="just">
              <a:lnSpc>
                <a:spcPct val="115000"/>
              </a:lnSpc>
              <a:spcAft>
                <a:spcPts val="0"/>
              </a:spcAft>
            </a:pPr>
            <a:r>
              <a:rPr lang="ro-RO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Ispita este un îndemn, un impuls, o ademenire spre a face  ceva rău. Doar când consimțim ispitei, fie la nivelul gândurilo</a:t>
            </a:r>
            <a:r>
              <a:rPr lang="ro-RO" sz="3600" spc="-25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</a:t>
            </a:r>
            <a:r>
              <a:rPr lang="ro-RO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 fie la nivelul acțiunii, comitem un păcat.  Dacă alungăm ispita imediat ce ea apare, nu am păcătuit.</a:t>
            </a:r>
            <a:endParaRPr lang="ro-RO" sz="3600" dirty="0">
              <a:solidFill>
                <a:srgbClr val="3B4045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3" name="I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1412" y="4336869"/>
            <a:ext cx="3177292" cy="2286000"/>
          </a:xfrm>
          <a:prstGeom prst="rect">
            <a:avLst/>
          </a:prstGeom>
        </p:spPr>
      </p:pic>
      <p:pic>
        <p:nvPicPr>
          <p:cNvPr id="4" name="I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161" y="508331"/>
            <a:ext cx="4508086" cy="360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0431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474617" y="301768"/>
            <a:ext cx="1128195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o-RO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Păcatul este un act personal. În plus, avem o responsabilitate în păcatele săvârșite de alții, atunci când  </a:t>
            </a:r>
            <a:r>
              <a:rPr lang="ro-RO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cooperăm la ele</a:t>
            </a:r>
            <a:r>
              <a:rPr lang="ro-RO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o-RO" sz="3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 fontAlgn="base">
              <a:spcAft>
                <a:spcPts val="0"/>
              </a:spcAft>
            </a:pPr>
            <a:r>
              <a:rPr lang="ro-RO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participând la ele direct </a:t>
            </a:r>
            <a:r>
              <a:rPr lang="ro-RO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ro-RO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voit;</a:t>
            </a:r>
            <a:endParaRPr lang="ro-RO" sz="3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 fontAlgn="base">
              <a:spcAft>
                <a:spcPts val="0"/>
              </a:spcAft>
            </a:pPr>
            <a:r>
              <a:rPr lang="ro-RO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poruncindu-le, sfătuindu-le, lăudându-le sau aprobându-le;</a:t>
            </a:r>
            <a:endParaRPr lang="ro-RO" sz="3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 fontAlgn="base">
              <a:spcAft>
                <a:spcPts val="0"/>
              </a:spcAft>
            </a:pPr>
            <a:r>
              <a:rPr lang="ro-RO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nedezvăluindu-le sau neîmpiedecându-le atunci când suntem datori să o facem;</a:t>
            </a:r>
            <a:endParaRPr lang="ro-RO" sz="3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 fontAlgn="base">
              <a:spcAft>
                <a:spcPts val="0"/>
              </a:spcAft>
            </a:pPr>
            <a:r>
              <a:rPr lang="ro-RO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ocrotindu-i pe cei care săvârșesc răul.</a:t>
            </a:r>
            <a:endParaRPr lang="ro-RO" sz="3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3" name="I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4708" y="3487783"/>
            <a:ext cx="2021863" cy="290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263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304799" y="180118"/>
            <a:ext cx="921802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0"/>
              </a:spcAft>
            </a:pPr>
            <a:r>
              <a:rPr lang="ro-RO" sz="4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Întrebări:</a:t>
            </a:r>
            <a:endParaRPr lang="ro-RO" sz="4000" dirty="0">
              <a:solidFill>
                <a:srgbClr val="3B4045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 fontAlgn="base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ro-RO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 ce trebuie să fugim de păcat?</a:t>
            </a:r>
            <a:endParaRPr lang="ro-RO" sz="4000" dirty="0">
              <a:solidFill>
                <a:srgbClr val="3B4045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fontAlgn="base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ro-RO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Cum reacționați când cei de lângă voi fac un păcat deliberat?</a:t>
            </a:r>
            <a:endParaRPr lang="ro-RO" sz="4000" dirty="0">
              <a:solidFill>
                <a:srgbClr val="3B4045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fontAlgn="base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ro-RO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Încercați să-l corectați sau îl ajutați sau chiar provocați?</a:t>
            </a:r>
            <a:endParaRPr lang="ro-RO" sz="4000" dirty="0">
              <a:solidFill>
                <a:srgbClr val="3B4045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I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9302" y="3434660"/>
            <a:ext cx="4388576" cy="307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6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3000477" y="2695694"/>
            <a:ext cx="582403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6600" i="1" dirty="0">
                <a:latin typeface="Times New Roman" panose="02020603050405020304" pitchFamily="18" charset="0"/>
                <a:ea typeface="Calibri" panose="020F0502020204030204" pitchFamily="34" charset="0"/>
              </a:rPr>
              <a:t>Ce este păcatul?</a:t>
            </a:r>
            <a:endParaRPr lang="ro-RO" sz="6600" dirty="0"/>
          </a:p>
        </p:txBody>
      </p:sp>
      <p:pic>
        <p:nvPicPr>
          <p:cNvPr id="2058" name="Picture 10" descr="http://www.wellcertified.com/sites/default/files/resource-images/ques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9795">
            <a:off x="9789714" y="686801"/>
            <a:ext cx="1741313" cy="174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raf.edu.rs/images/prva-strana/pitanj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695" y="3914658"/>
            <a:ext cx="2413827" cy="263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www.raf.edu.rs/images/prva-strana/pitanj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92" y="0"/>
            <a:ext cx="21812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www.raf.edu.rs/images/prva-strana/pitanj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894" y="4377595"/>
            <a:ext cx="21812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://www.raf.edu.rs/images/prva-strana/pitanj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446" y="764176"/>
            <a:ext cx="21812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2273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tăText 1"/>
          <p:cNvSpPr txBox="1"/>
          <p:nvPr/>
        </p:nvSpPr>
        <p:spPr>
          <a:xfrm>
            <a:off x="3187564" y="1672047"/>
            <a:ext cx="50550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 mulțumesc pentru răbdare</a:t>
            </a:r>
          </a:p>
          <a:p>
            <a:pPr algn="ctr"/>
            <a:r>
              <a:rPr lang="ro-RO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și pentru atenție!</a:t>
            </a:r>
            <a:endParaRPr lang="ro-RO" sz="4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23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213360" y="119632"/>
            <a:ext cx="606987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Păcatul este încălcarea unei porunci a lui Dumnezeu </a:t>
            </a:r>
            <a:r>
              <a:rPr lang="ro-RO" sz="3200">
                <a:latin typeface="Times New Roman" panose="02020603050405020304" pitchFamily="18" charset="0"/>
                <a:ea typeface="Calibri" panose="020F0502020204030204" pitchFamily="34" charset="0"/>
              </a:rPr>
              <a:t>sau </a:t>
            </a:r>
            <a:r>
              <a:rPr lang="ro-RO" sz="3200" smtClean="0">
                <a:latin typeface="Times New Roman" panose="02020603050405020304" pitchFamily="18" charset="0"/>
                <a:ea typeface="Calibri" panose="020F0502020204030204" pitchFamily="34" charset="0"/>
              </a:rPr>
              <a:t>a </a:t>
            </a:r>
            <a:r>
              <a:rPr lang="ro-RO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Bisericii. Este un act de neglijență, de neascultare sau de răzvrătire împotriva lui Dumnezeu.</a:t>
            </a:r>
            <a:endParaRPr lang="ro-RO" sz="3200" dirty="0"/>
          </a:p>
        </p:txBody>
      </p:sp>
      <p:pic>
        <p:nvPicPr>
          <p:cNvPr id="3" name="Picture 2" descr="http://www.poemsforchrist.com/sitebuildercontent/sitebuilderpictures/sin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491" y="2674177"/>
            <a:ext cx="4428526" cy="392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encrypted-tbn3.gstatic.com/images?q=tbn:ANd9GcTCO7XYiXg0OHEOt0ZOH1zAUfaBqjdRriSXxuKPkUIBuIx8qn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8399" y="649162"/>
            <a:ext cx="2179012" cy="272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27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1198114" y="1715980"/>
            <a:ext cx="7189789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o-RO" sz="6600" i="1" dirty="0">
                <a:latin typeface="Times New Roman" panose="02020603050405020304" pitchFamily="18" charset="0"/>
                <a:ea typeface="Calibri" panose="020F0502020204030204" pitchFamily="34" charset="0"/>
              </a:rPr>
              <a:t>Cate tipuri de păcat </a:t>
            </a:r>
            <a:endParaRPr lang="ro-RO" sz="6600" i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o-RO" sz="66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cunoașteți</a:t>
            </a:r>
            <a:r>
              <a:rPr lang="ro-RO" sz="6600" i="1" dirty="0"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ro-RO" sz="6600" dirty="0"/>
          </a:p>
        </p:txBody>
      </p:sp>
      <p:pic>
        <p:nvPicPr>
          <p:cNvPr id="3" name="Picture 14" descr="http://www.raf.edu.rs/images/prva-strana/pitanj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695" y="3914658"/>
            <a:ext cx="2413827" cy="263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6" descr="http://www.raf.edu.rs/images/prva-strana/pitanj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1" y="-156754"/>
            <a:ext cx="21812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8" descr="http://www.raf.edu.rs/images/prva-strana/pitanj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894" y="4377595"/>
            <a:ext cx="21812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0" descr="http://www.raf.edu.rs/images/prva-strana/pitanj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8937" y="215536"/>
            <a:ext cx="21812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28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252548" y="98699"/>
            <a:ext cx="116477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36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Păcatul de moarte</a:t>
            </a:r>
            <a:r>
              <a:rPr lang="ro-RO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ro-RO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nimicește iubirea în inima omului printr-o încălcare gravă a Legii lui Dumnezeu; el îl îndepărtează pe om de Dumnezeu, care este scopul ultim </a:t>
            </a:r>
            <a:r>
              <a:rPr lang="ro-RO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şi</a:t>
            </a:r>
            <a:r>
              <a:rPr lang="ro-RO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fericirea lui, preferându-i un bine inferior.</a:t>
            </a:r>
            <a:endParaRPr lang="ro-RO" sz="3600" dirty="0"/>
          </a:p>
        </p:txBody>
      </p:sp>
      <p:pic>
        <p:nvPicPr>
          <p:cNvPr id="4098" name="Picture 2" descr="http://paul-timothy.net/pages/jesus/pics/forgiveness_of_sins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475" y="2769325"/>
            <a:ext cx="4769588" cy="357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marshillnetwork.org/wp-content/uploads/2015/03/stepstopeace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684" y="4282175"/>
            <a:ext cx="30861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691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378823" y="4167052"/>
            <a:ext cx="1128630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Pentru ca un </a:t>
            </a:r>
            <a:r>
              <a:rPr lang="ro-RO" sz="3600" i="1" dirty="0">
                <a:latin typeface="Times New Roman" panose="02020603050405020304" pitchFamily="18" charset="0"/>
                <a:ea typeface="Calibri" panose="020F0502020204030204" pitchFamily="34" charset="0"/>
              </a:rPr>
              <a:t>păcat</a:t>
            </a:r>
            <a:r>
              <a:rPr lang="ro-RO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 să fie </a:t>
            </a:r>
            <a:r>
              <a:rPr lang="ro-RO" sz="3600" i="1" dirty="0">
                <a:latin typeface="Times New Roman" panose="02020603050405020304" pitchFamily="18" charset="0"/>
                <a:ea typeface="Calibri" panose="020F0502020204030204" pitchFamily="34" charset="0"/>
              </a:rPr>
              <a:t>de moarte</a:t>
            </a:r>
            <a:r>
              <a:rPr lang="ro-RO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, sunt cerute simultan trei </a:t>
            </a:r>
            <a:r>
              <a:rPr lang="ro-R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condiții: Este păcat de moarte orice păcat care are drept obiect o </a:t>
            </a:r>
            <a:r>
              <a:rPr lang="ro-RO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materie gravă</a:t>
            </a:r>
            <a:r>
              <a:rPr lang="ro-R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o-RO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şi</a:t>
            </a:r>
            <a:r>
              <a:rPr lang="ro-R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care este </a:t>
            </a:r>
            <a:r>
              <a:rPr lang="ro-RO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săvârșit cu conștiință deplină</a:t>
            </a:r>
            <a:r>
              <a:rPr lang="ro-R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o-RO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şi</a:t>
            </a:r>
            <a:r>
              <a:rPr lang="ro-R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cu </a:t>
            </a:r>
            <a:r>
              <a:rPr lang="ro-RO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consimțământ deliberat</a:t>
            </a:r>
            <a:r>
              <a:rPr lang="ro-R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o-RO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4" name="Picture 4" descr="http://pre15.deviantart.net/e561/th/pre/f/2012/035/4/5/seven_deadly_sins_by_procrust-d4olpq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00" y="347701"/>
            <a:ext cx="10950392" cy="290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331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reptunghi 2"/>
          <p:cNvSpPr/>
          <p:nvPr/>
        </p:nvSpPr>
        <p:spPr>
          <a:xfrm>
            <a:off x="308473" y="470311"/>
            <a:ext cx="79080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36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Materia gravă</a:t>
            </a:r>
            <a:r>
              <a:rPr lang="ro-RO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este precizată de cele Zece Porunci, conform răspunsului lui Isus către tânărul bogat: „</a:t>
            </a:r>
            <a:r>
              <a:rPr lang="ro-RO" sz="36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Să nu ucizi, să nu </a:t>
            </a:r>
            <a:r>
              <a:rPr lang="ro-RO" sz="36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săvârşeşti</a:t>
            </a:r>
            <a:r>
              <a:rPr lang="ro-RO" sz="36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adulter, să nu furi, să nu </a:t>
            </a:r>
            <a:r>
              <a:rPr lang="ro-RO" sz="36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mărturiseşti</a:t>
            </a:r>
            <a:r>
              <a:rPr lang="ro-RO" sz="36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strâmb, să nu </a:t>
            </a:r>
            <a:r>
              <a:rPr lang="ro-RO" sz="36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înşeli</a:t>
            </a:r>
            <a:r>
              <a:rPr lang="ro-RO" sz="36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ro-RO" sz="36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cinsteşte</a:t>
            </a:r>
            <a:r>
              <a:rPr lang="ro-RO" sz="36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pe tatăl tău </a:t>
            </a:r>
            <a:r>
              <a:rPr lang="ro-RO" sz="36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şi</a:t>
            </a:r>
            <a:r>
              <a:rPr lang="ro-RO" sz="36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pe mama ta</a:t>
            </a:r>
            <a:r>
              <a:rPr lang="ro-RO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” (Mc 10, 19)</a:t>
            </a:r>
            <a:endParaRPr lang="ro-RO" sz="3600" dirty="0"/>
          </a:p>
        </p:txBody>
      </p:sp>
      <p:pic>
        <p:nvPicPr>
          <p:cNvPr id="4" name="Picture 2" descr="http://www.uncommongoods.com/images/product/19034_zoom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589" y="4019133"/>
            <a:ext cx="3187912" cy="255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ttp://1.bp.blogspot.com/-0M761bAJBk4/UazXHcHOamI/AAAAAAAAATI/Jq-6-kLMGoo/s200/God's+Commandment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11268" name="Picture 4" descr="http://1.bp.blogspot.com/-0M761bAJBk4/UazXHcHOamI/AAAAAAAAATI/Jq-6-kLMGoo/s200/God's+Commandmen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079" y="377193"/>
            <a:ext cx="2534871" cy="177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www.propheticrevelation.net/misc/stupidity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033" y="4019133"/>
            <a:ext cx="2286000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718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7006046" y="179754"/>
            <a:ext cx="48942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3600" b="1" i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Păcatul lesne-iertător</a:t>
            </a:r>
            <a:r>
              <a:rPr lang="ro-RO" sz="36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nu distruge total iubirea, dar o lovește şi o rănește.</a:t>
            </a:r>
            <a:endParaRPr lang="ro-RO" sz="3600" dirty="0"/>
          </a:p>
        </p:txBody>
      </p:sp>
      <p:sp>
        <p:nvSpPr>
          <p:cNvPr id="3" name="Dreptunghi 2"/>
          <p:cNvSpPr/>
          <p:nvPr/>
        </p:nvSpPr>
        <p:spPr>
          <a:xfrm>
            <a:off x="195943" y="1796870"/>
            <a:ext cx="561702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Omul </a:t>
            </a:r>
            <a:r>
              <a:rPr lang="ro-RO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săvârşeşte</a:t>
            </a:r>
            <a:r>
              <a:rPr lang="ro-RO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un </a:t>
            </a:r>
            <a:r>
              <a:rPr lang="ro-RO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păcat lesne-iertător</a:t>
            </a:r>
            <a:r>
              <a:rPr lang="ro-RO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când nu respectă, în materie </a:t>
            </a:r>
            <a:r>
              <a:rPr lang="ro-RO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uşoară</a:t>
            </a:r>
            <a:r>
              <a:rPr lang="ro-RO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măsura prescrisă de legea morală, sau când nu ascultă de legea </a:t>
            </a:r>
            <a:r>
              <a:rPr lang="ro-RO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morală în materie gravă, dar fără </a:t>
            </a:r>
            <a:r>
              <a:rPr lang="ro-RO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conştiinţă</a:t>
            </a:r>
            <a:r>
              <a:rPr lang="ro-RO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deplină sau fără </a:t>
            </a:r>
            <a:r>
              <a:rPr lang="ro-RO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consimţământ</a:t>
            </a:r>
            <a:r>
              <a:rPr lang="ro-RO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total.</a:t>
            </a:r>
            <a:endParaRPr lang="ro-RO" sz="3600" dirty="0">
              <a:solidFill>
                <a:schemeClr val="bg1"/>
              </a:solidFill>
            </a:endParaRPr>
          </a:p>
        </p:txBody>
      </p:sp>
      <p:pic>
        <p:nvPicPr>
          <p:cNvPr id="12290" name="Picture 2" descr="http://www.futurechurchnow.com/wp-content/uploads/2014/08/social-media-si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319" y="3328852"/>
            <a:ext cx="4311253" cy="286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953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239485" y="258132"/>
            <a:ext cx="87608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Viciile </a:t>
            </a:r>
            <a:r>
              <a:rPr lang="ro-RO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ro-RO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Un rău cu care ne obișnuim </a:t>
            </a:r>
            <a:r>
              <a:rPr lang="ro-RO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şi</a:t>
            </a:r>
            <a:r>
              <a:rPr lang="ro-RO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în care cădem sau mai rău chiar ni-l dorim, fără a mai avea remușcări de conștiință.</a:t>
            </a:r>
            <a:endParaRPr lang="ro-RO" sz="3600" dirty="0"/>
          </a:p>
        </p:txBody>
      </p:sp>
      <p:pic>
        <p:nvPicPr>
          <p:cNvPr id="3" name="I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550" y="2653800"/>
            <a:ext cx="5318760" cy="3550272"/>
          </a:xfrm>
          <a:prstGeom prst="rect">
            <a:avLst/>
          </a:prstGeom>
        </p:spPr>
      </p:pic>
      <p:pic>
        <p:nvPicPr>
          <p:cNvPr id="4" name="I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1995" y="1709684"/>
            <a:ext cx="4223448" cy="292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642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470</Words>
  <Application>Microsoft Office PowerPoint</Application>
  <PresentationFormat>Ecran lat</PresentationFormat>
  <Paragraphs>39</Paragraphs>
  <Slides>20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6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SymbolMT</vt:lpstr>
      <vt:lpstr>Times New Roman</vt:lpstr>
      <vt:lpstr>TimesNewRomanPSMT</vt:lpstr>
      <vt:lpstr>Temă Office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iacob andrei</dc:creator>
  <cp:lastModifiedBy>iacob andrei</cp:lastModifiedBy>
  <cp:revision>16</cp:revision>
  <dcterms:created xsi:type="dcterms:W3CDTF">2015-10-14T12:57:41Z</dcterms:created>
  <dcterms:modified xsi:type="dcterms:W3CDTF">2015-10-16T12:52:21Z</dcterms:modified>
</cp:coreProperties>
</file>