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1" r:id="rId1"/>
  </p:sldMasterIdLst>
  <p:notesMasterIdLst>
    <p:notesMasterId r:id="rId26"/>
  </p:notesMasterIdLst>
  <p:sldIdLst>
    <p:sldId id="256" r:id="rId2"/>
    <p:sldId id="276" r:id="rId3"/>
    <p:sldId id="277" r:id="rId4"/>
    <p:sldId id="274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71" r:id="rId15"/>
    <p:sldId id="270" r:id="rId16"/>
    <p:sldId id="287" r:id="rId17"/>
    <p:sldId id="275" r:id="rId18"/>
    <p:sldId id="288" r:id="rId19"/>
    <p:sldId id="289" r:id="rId20"/>
    <p:sldId id="290" r:id="rId21"/>
    <p:sldId id="291" r:id="rId22"/>
    <p:sldId id="292" r:id="rId23"/>
    <p:sldId id="273" r:id="rId24"/>
    <p:sldId id="293" r:id="rId25"/>
  </p:sldIdLst>
  <p:sldSz cx="12192000" cy="6858000"/>
  <p:notesSz cx="6858000" cy="9144000"/>
  <p:custDataLst>
    <p:tags r:id="rId27"/>
  </p:custDataLst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250" autoAdjust="0"/>
  </p:normalViewPr>
  <p:slideViewPr>
    <p:cSldViewPr snapToGrid="0">
      <p:cViewPr varScale="1">
        <p:scale>
          <a:sx n="67" d="100"/>
          <a:sy n="67" d="100"/>
        </p:scale>
        <p:origin x="8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B06FC-61C7-436B-9C24-59070C04FAE4}" type="datetimeFigureOut">
              <a:rPr lang="ro-RO" smtClean="0"/>
              <a:t>26.02.2017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7EC66-4015-4171-8BAF-D15CD5F5B57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0416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98DA-4DFF-447E-A966-4671C5AAF77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212-EC27-4F4B-A902-3E954B55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7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98DA-4DFF-447E-A966-4671C5AAF77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212-EC27-4F4B-A902-3E954B55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98DA-4DFF-447E-A966-4671C5AAF77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212-EC27-4F4B-A902-3E954B55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2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98DA-4DFF-447E-A966-4671C5AAF77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212-EC27-4F4B-A902-3E954B55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5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98DA-4DFF-447E-A966-4671C5AAF77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212-EC27-4F4B-A902-3E954B55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3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98DA-4DFF-447E-A966-4671C5AAF77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212-EC27-4F4B-A902-3E954B55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98DA-4DFF-447E-A966-4671C5AAF77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212-EC27-4F4B-A902-3E954B55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0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98DA-4DFF-447E-A966-4671C5AAF77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212-EC27-4F4B-A902-3E954B55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4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98DA-4DFF-447E-A966-4671C5AAF77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212-EC27-4F4B-A902-3E954B55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3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98DA-4DFF-447E-A966-4671C5AAF77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212-EC27-4F4B-A902-3E954B55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3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98DA-4DFF-447E-A966-4671C5AAF77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212-EC27-4F4B-A902-3E954B55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2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698DA-4DFF-447E-A966-4671C5AAF77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C3212-EC27-4F4B-A902-3E954B55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7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808" y="766286"/>
            <a:ext cx="9143999" cy="1333915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BOTEZUL</a:t>
            </a:r>
          </a:p>
        </p:txBody>
      </p:sp>
      <p:pic>
        <p:nvPicPr>
          <p:cNvPr id="3" name="Picture 2" descr="E:\webroot\credinta\abc\abc5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688" y="236013"/>
            <a:ext cx="2993078" cy="239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68" y="3212000"/>
            <a:ext cx="4350774" cy="288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reptunghi 3"/>
          <p:cNvSpPr/>
          <p:nvPr/>
        </p:nvSpPr>
        <p:spPr>
          <a:xfrm>
            <a:off x="6760669" y="4104732"/>
            <a:ext cx="44662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4400" dirty="0">
                <a:latin typeface="Monotype Corsiva" panose="03010101010201010101" pitchFamily="66" charset="0"/>
              </a:rPr>
              <a:t>Poarta Sacramentelor</a:t>
            </a:r>
          </a:p>
        </p:txBody>
      </p:sp>
      <p:pic>
        <p:nvPicPr>
          <p:cNvPr id="15362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268" y="1560892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4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175637" y="3289304"/>
            <a:ext cx="65117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4800" b="1" i="1" dirty="0">
                <a:solidFill>
                  <a:schemeClr val="bg1"/>
                </a:solidFill>
                <a:latin typeface="Monotype Corsiva" panose="03010101010201010101" pitchFamily="66" charset="0"/>
              </a:rPr>
              <a:t>Care sunt efectele Botezului?</a:t>
            </a:r>
          </a:p>
        </p:txBody>
      </p:sp>
      <p:pic>
        <p:nvPicPr>
          <p:cNvPr id="3" name="Picture 4" descr="http://www.wgbh.org/News/Articles/2012/1/29/Images/17687_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847" y="445112"/>
            <a:ext cx="3787516" cy="28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9" y="421179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52" y="957304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18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-179882" y="164892"/>
            <a:ext cx="725523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0">
              <a:buNone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Prin Botez:</a:t>
            </a:r>
          </a:p>
          <a:p>
            <a:pPr lvl="1">
              <a:buFont typeface="Wingdings" pitchFamily="2" charset="2"/>
              <a:buChar char="Ø"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ne este iertat păcatul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strămoşesc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dar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şi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toate păcatele </a:t>
            </a:r>
            <a:b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personale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şi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pedepsele pentru păcatele comise până atunci;</a:t>
            </a:r>
          </a:p>
          <a:p>
            <a:pPr lvl="1">
              <a:buFont typeface="Wingdings" pitchFamily="2" charset="2"/>
              <a:buChar char="Ø"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suntem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făcuţi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părtaşi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la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viaţa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divină, primind harul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sfinţitor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;</a:t>
            </a:r>
          </a:p>
          <a:p>
            <a:pPr lvl="1">
              <a:buFont typeface="Wingdings" pitchFamily="2" charset="2"/>
              <a:buChar char="Ø"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devenim fii ai lui Dumnezeu,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fraţi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ai lui Isus Cristos, temple ale Spiritului Sfânt, membri ai Bisericii,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moştenitori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ai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Împărăţiei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Cerurilor;</a:t>
            </a:r>
          </a:p>
          <a:p>
            <a:pPr lvl="1">
              <a:buFont typeface="Wingdings" pitchFamily="2" charset="2"/>
              <a:buChar char="Ø"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primim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virtuţile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teologale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şi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darurile Spiritului Sfânt.</a:t>
            </a:r>
          </a:p>
        </p:txBody>
      </p:sp>
      <p:pic>
        <p:nvPicPr>
          <p:cNvPr id="3" name="Picture 2" descr="http://www.giaophanbacninh.org/wp-content/uploads/2012/10/truyengi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57" y="164892"/>
            <a:ext cx="4134295" cy="310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redicecreations.com/ul_img/25038lionea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40" y="4092315"/>
            <a:ext cx="4182424" cy="21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40" y="475397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301" y="1788111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12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054813" y="1115731"/>
            <a:ext cx="8727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3600" b="1" i="1" spc="-20" dirty="0">
                <a:solidFill>
                  <a:schemeClr val="bg1"/>
                </a:solidFill>
                <a:latin typeface="Monotype Corsiva" panose="03010101010201010101" pitchFamily="66" charset="0"/>
              </a:rPr>
              <a:t>Când a orânduit Isus Cristos Sacramentul Botezului?</a:t>
            </a:r>
          </a:p>
        </p:txBody>
      </p:sp>
      <p:pic>
        <p:nvPicPr>
          <p:cNvPr id="4098" name="Picture 2" descr="http://www.revsteve.yolasite.com/resources/WalterRaneTheseTwelveJesusSentFo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84" y="2141889"/>
            <a:ext cx="57150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9" y="421179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184" y="882394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0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497705" y="254832"/>
            <a:ext cx="86942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0">
              <a:buNone/>
            </a:pPr>
            <a:r>
              <a:rPr lang="ro-RO" sz="3200" dirty="0">
                <a:latin typeface="Monotype Corsiva" panose="03010101010201010101" pitchFamily="66" charset="0"/>
              </a:rPr>
              <a:t>Isus Cristos a orânduit Sacramentul Botezului după </a:t>
            </a:r>
            <a:br>
              <a:rPr lang="ro-RO" sz="3200" dirty="0">
                <a:latin typeface="Monotype Corsiva" panose="03010101010201010101" pitchFamily="66" charset="0"/>
              </a:rPr>
            </a:br>
            <a:r>
              <a:rPr lang="ro-RO" sz="3200" dirty="0">
                <a:latin typeface="Monotype Corsiva" panose="03010101010201010101" pitchFamily="66" charset="0"/>
              </a:rPr>
              <a:t>învierea Sa, când le-a spus Apostolilor: "</a:t>
            </a:r>
            <a:r>
              <a:rPr lang="ro-RO" sz="3200" dirty="0" err="1">
                <a:latin typeface="Monotype Corsiva" panose="03010101010201010101" pitchFamily="66" charset="0"/>
              </a:rPr>
              <a:t>Mergeţi</a:t>
            </a:r>
            <a:r>
              <a:rPr lang="ro-RO" sz="3200" dirty="0">
                <a:latin typeface="Monotype Corsiva" panose="03010101010201010101" pitchFamily="66" charset="0"/>
              </a:rPr>
              <a:t>, </a:t>
            </a:r>
            <a:br>
              <a:rPr lang="ro-RO" sz="3200" dirty="0">
                <a:latin typeface="Monotype Corsiva" panose="03010101010201010101" pitchFamily="66" charset="0"/>
              </a:rPr>
            </a:br>
            <a:r>
              <a:rPr lang="ro-RO" sz="3200" dirty="0" err="1">
                <a:latin typeface="Monotype Corsiva" panose="03010101010201010101" pitchFamily="66" charset="0"/>
              </a:rPr>
              <a:t>învăţaţi</a:t>
            </a:r>
            <a:r>
              <a:rPr lang="ro-RO" sz="3200" dirty="0">
                <a:latin typeface="Monotype Corsiva" panose="03010101010201010101" pitchFamily="66" charset="0"/>
              </a:rPr>
              <a:t> toate neamurile, botezându-le în numele </a:t>
            </a:r>
            <a:br>
              <a:rPr lang="ro-RO" sz="3200" dirty="0">
                <a:latin typeface="Monotype Corsiva" panose="03010101010201010101" pitchFamily="66" charset="0"/>
              </a:rPr>
            </a:br>
            <a:r>
              <a:rPr lang="ro-RO" sz="3200" dirty="0">
                <a:latin typeface="Monotype Corsiva" panose="03010101010201010101" pitchFamily="66" charset="0"/>
              </a:rPr>
              <a:t>Tatălui </a:t>
            </a:r>
            <a:r>
              <a:rPr lang="ro-RO" sz="3200" dirty="0" err="1">
                <a:latin typeface="Monotype Corsiva" panose="03010101010201010101" pitchFamily="66" charset="0"/>
              </a:rPr>
              <a:t>şi</a:t>
            </a:r>
            <a:r>
              <a:rPr lang="ro-RO" sz="3200" dirty="0">
                <a:latin typeface="Monotype Corsiva" panose="03010101010201010101" pitchFamily="66" charset="0"/>
              </a:rPr>
              <a:t> al Fiului </a:t>
            </a:r>
            <a:r>
              <a:rPr lang="ro-RO" sz="3200" dirty="0" err="1">
                <a:latin typeface="Monotype Corsiva" panose="03010101010201010101" pitchFamily="66" charset="0"/>
              </a:rPr>
              <a:t>şi</a:t>
            </a:r>
            <a:r>
              <a:rPr lang="ro-RO" sz="3200" dirty="0">
                <a:latin typeface="Monotype Corsiva" panose="03010101010201010101" pitchFamily="66" charset="0"/>
              </a:rPr>
              <a:t> al Sfântului Spirit" (Matei 28,19).</a:t>
            </a:r>
          </a:p>
        </p:txBody>
      </p:sp>
      <p:pic>
        <p:nvPicPr>
          <p:cNvPr id="5122" name="Picture 2" descr="http://truthbook.com/images/site_images/Duccio_di_Buoninsegna_The_sending_of_the_Twelve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9" y="2654559"/>
            <a:ext cx="4627440" cy="378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544" y="453249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23" y="2774667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eptunghi 5"/>
          <p:cNvSpPr/>
          <p:nvPr/>
        </p:nvSpPr>
        <p:spPr>
          <a:xfrm>
            <a:off x="3822492" y="1049311"/>
            <a:ext cx="7060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Ce se cere de la cel care </a:t>
            </a:r>
            <a:r>
              <a:rPr lang="ro-RO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doreşte</a:t>
            </a:r>
            <a:r>
              <a:rPr lang="ro-RO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să primească Botezul?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03" y="3104749"/>
            <a:ext cx="4432092" cy="332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9" y="421179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99" y="2072634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54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3887449" y="4377128"/>
            <a:ext cx="83045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0">
              <a:buNone/>
            </a:pP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 la cel care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doreşte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să primească Botezul se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cere Mărturisirea de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credinţă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făcută personal,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sau prin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naşi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în cazul copiilor mici.</a:t>
            </a:r>
          </a:p>
        </p:txBody>
      </p:sp>
      <p:pic>
        <p:nvPicPr>
          <p:cNvPr id="6146" name="Picture 2" descr="http://stjosephsjax.org/pictures/News%20Module/Baby_Bapt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166" y="257052"/>
            <a:ext cx="36385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9" y="421179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190858" y="860898"/>
            <a:ext cx="6314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6000" b="1" i="1" dirty="0">
                <a:latin typeface="Monotype Corsiva" panose="03010101010201010101" pitchFamily="66" charset="0"/>
              </a:rPr>
              <a:t>Care este rolul </a:t>
            </a:r>
            <a:r>
              <a:rPr lang="ro-RO" sz="6000" b="1" i="1" dirty="0" err="1">
                <a:latin typeface="Monotype Corsiva" panose="03010101010201010101" pitchFamily="66" charset="0"/>
              </a:rPr>
              <a:t>naşilor</a:t>
            </a:r>
            <a:r>
              <a:rPr lang="ro-RO" sz="6000" b="1" i="1" dirty="0">
                <a:latin typeface="Monotype Corsiva" panose="03010101010201010101" pitchFamily="66" charset="0"/>
              </a:rPr>
              <a:t>?</a:t>
            </a:r>
          </a:p>
        </p:txBody>
      </p:sp>
      <p:pic>
        <p:nvPicPr>
          <p:cNvPr id="3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9" y="421179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img3.wikia.nocookie.net/__cb20110128125917/godfather/images/thumb/7/75/Baptism.jpg/500px-Bapt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20" y="2583765"/>
            <a:ext cx="5503528" cy="367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370" y="444601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petergreeley.org/pictures/baptis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44" y="2854348"/>
            <a:ext cx="4124694" cy="33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reptunghi 6"/>
          <p:cNvSpPr/>
          <p:nvPr/>
        </p:nvSpPr>
        <p:spPr>
          <a:xfrm>
            <a:off x="4841822" y="299803"/>
            <a:ext cx="88591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dirty="0" err="1">
                <a:latin typeface="Monotype Corsiva" panose="03010101010201010101" pitchFamily="66" charset="0"/>
              </a:rPr>
              <a:t>Naşii</a:t>
            </a:r>
            <a:r>
              <a:rPr lang="ro-RO" sz="3200" dirty="0">
                <a:latin typeface="Monotype Corsiva" panose="03010101010201010101" pitchFamily="66" charset="0"/>
              </a:rPr>
              <a:t> rostesc la Botez lepădările de satana </a:t>
            </a:r>
            <a:r>
              <a:rPr lang="ro-RO" sz="3200" dirty="0" err="1">
                <a:latin typeface="Monotype Corsiva" panose="03010101010201010101" pitchFamily="66" charset="0"/>
              </a:rPr>
              <a:t>şi</a:t>
            </a:r>
            <a:r>
              <a:rPr lang="ro-RO" sz="3200" dirty="0">
                <a:latin typeface="Monotype Corsiva" panose="03010101010201010101" pitchFamily="66" charset="0"/>
              </a:rPr>
              <a:t> </a:t>
            </a:r>
            <a:br>
              <a:rPr lang="en-US" sz="3200" dirty="0">
                <a:latin typeface="Monotype Corsiva" panose="03010101010201010101" pitchFamily="66" charset="0"/>
              </a:rPr>
            </a:br>
            <a:r>
              <a:rPr lang="ro-RO" sz="3200" dirty="0">
                <a:latin typeface="Monotype Corsiva" panose="03010101010201010101" pitchFamily="66" charset="0"/>
              </a:rPr>
              <a:t>Mărturisirea de </a:t>
            </a:r>
            <a:r>
              <a:rPr lang="ro-RO" sz="3200" dirty="0" err="1">
                <a:latin typeface="Monotype Corsiva" panose="03010101010201010101" pitchFamily="66" charset="0"/>
              </a:rPr>
              <a:t>credinţă</a:t>
            </a:r>
            <a:r>
              <a:rPr lang="ro-RO" sz="3200" dirty="0">
                <a:latin typeface="Monotype Corsiva" panose="03010101010201010101" pitchFamily="66" charset="0"/>
              </a:rPr>
              <a:t> în numele botezatului. </a:t>
            </a:r>
            <a:br>
              <a:rPr lang="en-US" sz="3200" dirty="0">
                <a:latin typeface="Monotype Corsiva" panose="03010101010201010101" pitchFamily="66" charset="0"/>
              </a:rPr>
            </a:br>
            <a:r>
              <a:rPr lang="ro-RO" sz="3200" dirty="0">
                <a:latin typeface="Monotype Corsiva" panose="03010101010201010101" pitchFamily="66" charset="0"/>
              </a:rPr>
              <a:t>Tot ei trebuie să se asigure că noul botezat va fi </a:t>
            </a:r>
            <a:br>
              <a:rPr lang="en-US" sz="3200" dirty="0">
                <a:latin typeface="Monotype Corsiva" panose="03010101010201010101" pitchFamily="66" charset="0"/>
              </a:rPr>
            </a:br>
            <a:r>
              <a:rPr lang="ro-RO" sz="3200" dirty="0">
                <a:latin typeface="Monotype Corsiva" panose="03010101010201010101" pitchFamily="66" charset="0"/>
              </a:rPr>
              <a:t>educat </a:t>
            </a:r>
            <a:r>
              <a:rPr lang="ro-RO" sz="3200" dirty="0" err="1">
                <a:latin typeface="Monotype Corsiva" panose="03010101010201010101" pitchFamily="66" charset="0"/>
              </a:rPr>
              <a:t>creştineşte</a:t>
            </a:r>
            <a:r>
              <a:rPr lang="ro-RO" sz="3200" dirty="0">
                <a:latin typeface="Monotype Corsiva" panose="03010101010201010101" pitchFamily="66" charset="0"/>
              </a:rPr>
              <a:t>, </a:t>
            </a:r>
            <a:r>
              <a:rPr lang="ro-RO" sz="3200" dirty="0" err="1">
                <a:latin typeface="Monotype Corsiva" panose="03010101010201010101" pitchFamily="66" charset="0"/>
              </a:rPr>
              <a:t>susţinându</a:t>
            </a:r>
            <a:r>
              <a:rPr lang="ro-RO" sz="3200" dirty="0">
                <a:latin typeface="Monotype Corsiva" panose="03010101010201010101" pitchFamily="66" charset="0"/>
              </a:rPr>
              <a:t>-l în </a:t>
            </a:r>
            <a:r>
              <a:rPr lang="ro-RO" sz="3200" dirty="0" err="1">
                <a:latin typeface="Monotype Corsiva" panose="03010101010201010101" pitchFamily="66" charset="0"/>
              </a:rPr>
              <a:t>credinţă</a:t>
            </a:r>
            <a:r>
              <a:rPr lang="ro-RO" sz="3200" dirty="0">
                <a:latin typeface="Monotype Corsiva" panose="03010101010201010101" pitchFamily="66" charset="0"/>
              </a:rPr>
              <a:t> de-a </a:t>
            </a:r>
            <a:br>
              <a:rPr lang="en-US" sz="3200" dirty="0">
                <a:latin typeface="Monotype Corsiva" panose="03010101010201010101" pitchFamily="66" charset="0"/>
              </a:rPr>
            </a:br>
            <a:r>
              <a:rPr lang="ro-RO" sz="3200" dirty="0">
                <a:latin typeface="Monotype Corsiva" panose="03010101010201010101" pitchFamily="66" charset="0"/>
              </a:rPr>
              <a:t>lungul întregii </a:t>
            </a:r>
            <a:r>
              <a:rPr lang="ro-RO" sz="3200" dirty="0" err="1">
                <a:latin typeface="Monotype Corsiva" panose="03010101010201010101" pitchFamily="66" charset="0"/>
              </a:rPr>
              <a:t>vieţi</a:t>
            </a:r>
            <a:r>
              <a:rPr lang="ro-RO" sz="3200" dirty="0">
                <a:latin typeface="Monotype Corsiva" panose="03010101010201010101" pitchFamily="66" charset="0"/>
              </a:rPr>
              <a:t>, prin exemplul </a:t>
            </a:r>
            <a:r>
              <a:rPr lang="ro-RO" sz="3200" dirty="0" err="1">
                <a:latin typeface="Monotype Corsiva" panose="03010101010201010101" pitchFamily="66" charset="0"/>
              </a:rPr>
              <a:t>şi</a:t>
            </a:r>
            <a:r>
              <a:rPr lang="ro-RO" sz="3200" dirty="0">
                <a:latin typeface="Monotype Corsiva" panose="03010101010201010101" pitchFamily="66" charset="0"/>
              </a:rPr>
              <a:t> sfaturile lor.</a:t>
            </a:r>
          </a:p>
        </p:txBody>
      </p:sp>
      <p:pic>
        <p:nvPicPr>
          <p:cNvPr id="5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323" y="2971614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74" y="4953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9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549381" y="980818"/>
            <a:ext cx="64340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4800" b="1" i="1" dirty="0">
                <a:latin typeface="Monotype Corsiva" panose="03010101010201010101" pitchFamily="66" charset="0"/>
              </a:rPr>
              <a:t>Cine administrează Sacramentul Botezului?</a:t>
            </a:r>
          </a:p>
        </p:txBody>
      </p:sp>
      <p:pic>
        <p:nvPicPr>
          <p:cNvPr id="7170" name="Picture 2" descr="http://41.media.tumblr.com/tumblr_lhhu9k9w6X1qze0z6o1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590" y="2743200"/>
            <a:ext cx="5104329" cy="342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65" y="193617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448" y="144007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3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302833" y="269822"/>
            <a:ext cx="88891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0">
              <a:buNone/>
            </a:pPr>
            <a:r>
              <a:rPr lang="ro-RO" sz="3200" dirty="0">
                <a:latin typeface="Monotype Corsiva" panose="03010101010201010101" pitchFamily="66" charset="0"/>
              </a:rPr>
              <a:t>În mod </a:t>
            </a:r>
            <a:r>
              <a:rPr lang="ro-RO" sz="3200" dirty="0" err="1">
                <a:latin typeface="Monotype Corsiva" panose="03010101010201010101" pitchFamily="66" charset="0"/>
              </a:rPr>
              <a:t>obişnuit</a:t>
            </a:r>
            <a:r>
              <a:rPr lang="ro-RO" sz="3200" dirty="0">
                <a:latin typeface="Monotype Corsiva" panose="03010101010201010101" pitchFamily="66" charset="0"/>
              </a:rPr>
              <a:t>, Episcopul sau preotul este cel care administrează Sacramentul Botezului. În caz de nevoie (ex: pericol de moarte pentru cel nebotezat), îl poate administra orice persoană, cu </a:t>
            </a:r>
            <a:r>
              <a:rPr lang="ro-RO" sz="3200" dirty="0" err="1">
                <a:latin typeface="Monotype Corsiva" panose="03010101010201010101" pitchFamily="66" charset="0"/>
              </a:rPr>
              <a:t>condiţia</a:t>
            </a:r>
            <a:r>
              <a:rPr lang="ro-RO" sz="3200" dirty="0">
                <a:latin typeface="Monotype Corsiva" panose="03010101010201010101" pitchFamily="66" charset="0"/>
              </a:rPr>
              <a:t> de a avea </a:t>
            </a:r>
            <a:r>
              <a:rPr lang="ro-RO" sz="3200" dirty="0" err="1">
                <a:latin typeface="Monotype Corsiva" panose="03010101010201010101" pitchFamily="66" charset="0"/>
              </a:rPr>
              <a:t>intenţia</a:t>
            </a:r>
            <a:r>
              <a:rPr lang="ro-RO" sz="3200" dirty="0">
                <a:latin typeface="Monotype Corsiva" panose="03010101010201010101" pitchFamily="66" charset="0"/>
              </a:rPr>
              <a:t> să facă ceea ce face Biserica.</a:t>
            </a:r>
          </a:p>
        </p:txBody>
      </p:sp>
      <p:pic>
        <p:nvPicPr>
          <p:cNvPr id="8194" name="Picture 2" descr="http://www.sacredheartnorfolk.com/_storage/1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796" y="2970773"/>
            <a:ext cx="47625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torontozupa.com/wp-content/uploads/2011/04/Baptism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8" y="1766737"/>
            <a:ext cx="2638295" cy="36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00" y="315843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17" y="4479685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935089" y="2165042"/>
            <a:ext cx="674094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8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Ce este Botezul?</a:t>
            </a:r>
          </a:p>
        </p:txBody>
      </p:sp>
      <p:pic>
        <p:nvPicPr>
          <p:cNvPr id="3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9" y="421179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988" y="308867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64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251776" y="1055769"/>
            <a:ext cx="6870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4800" b="1" i="1" dirty="0">
                <a:latin typeface="Monotype Corsiva" panose="03010101010201010101" pitchFamily="66" charset="0"/>
              </a:rPr>
              <a:t>Cum se administrează Sacramentul Botezului?</a:t>
            </a:r>
          </a:p>
        </p:txBody>
      </p:sp>
      <p:pic>
        <p:nvPicPr>
          <p:cNvPr id="9218" name="Picture 2" descr="http://www.catholiccompany.com/getfed/wp-content/uploads/2010/12/baby_baptism_christening_lead-620x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26" y="3033393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15" y="469550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981" y="353940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265944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09864" y="239843"/>
            <a:ext cx="77199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0">
              <a:buNone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Cel care administrează Botezul toarnă de trei ori </a:t>
            </a:r>
            <a:b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apă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sfinţită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pe capul celui ce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primeşte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b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Sacramentul sau îl scufundă de trei ori în apă </a:t>
            </a:r>
            <a:b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sfinţită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spunând în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acelaşi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timp: "Se botează </a:t>
            </a:r>
            <a:b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servul lui Dumnezeu... (numele lui), în numele </a:t>
            </a:r>
            <a:b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Tatălui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şi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al Fiului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şi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al Spiritului Sfânt. Amin."</a:t>
            </a:r>
          </a:p>
        </p:txBody>
      </p:sp>
      <p:pic>
        <p:nvPicPr>
          <p:cNvPr id="10242" name="Picture 2" descr="http://www.catholicsupply.com/christmas/baby6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98" y="250724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2" y="460903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448" y="144007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44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281265" y="950838"/>
            <a:ext cx="6742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3600" b="1" i="1" dirty="0">
                <a:latin typeface="Monotype Corsiva" panose="03010101010201010101" pitchFamily="66" charset="0"/>
              </a:rPr>
              <a:t>Poate fi repetat Sacramentul Botezului?</a:t>
            </a:r>
          </a:p>
        </p:txBody>
      </p:sp>
      <p:pic>
        <p:nvPicPr>
          <p:cNvPr id="3" name="Picture 2" descr="http://www.blessedcelebration.com/v/vspfiles/assets/images/baptism%20niko%2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t="3926" r="12752"/>
          <a:stretch/>
        </p:blipFill>
        <p:spPr bwMode="auto">
          <a:xfrm>
            <a:off x="1965205" y="2394076"/>
            <a:ext cx="4315674" cy="345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673" y="467937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02" y="2068688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78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579" y="431656"/>
            <a:ext cx="7640208" cy="3645670"/>
          </a:xfrm>
        </p:spPr>
        <p:txBody>
          <a:bodyPr>
            <a:normAutofit lnSpcReduction="10000"/>
          </a:bodyPr>
          <a:lstStyle/>
          <a:p>
            <a:pPr marL="358775" indent="0">
              <a:buNone/>
            </a:pPr>
            <a:r>
              <a:rPr lang="ro-R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Sacramentul Botezului nu poate fi repetat, dat fiind că prin primirea lui creştinul este însemnat cu un sigiliu de neşters, care arată că îi aparţine pentru totdeauna lui Cristos.</a:t>
            </a:r>
          </a:p>
        </p:txBody>
      </p:sp>
      <p:pic>
        <p:nvPicPr>
          <p:cNvPr id="11266" name="Picture 2" descr="http://cathoolic.com/wp-content/uploads/2014/09/Baptism-of-Chr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60" y="1686697"/>
            <a:ext cx="3825006" cy="478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2" y="460903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43" y="2802801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79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2938072" y="2068643"/>
            <a:ext cx="640752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Multumesc</a:t>
            </a:r>
            <a:r>
              <a:rPr lang="ro-RO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!</a:t>
            </a:r>
          </a:p>
        </p:txBody>
      </p:sp>
      <p:pic>
        <p:nvPicPr>
          <p:cNvPr id="12290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2" y="460903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448" y="144007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4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/>
          <p:cNvSpPr/>
          <p:nvPr/>
        </p:nvSpPr>
        <p:spPr>
          <a:xfrm>
            <a:off x="1" y="494675"/>
            <a:ext cx="59361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0" algn="just">
              <a:buNone/>
            </a:pPr>
            <a:r>
              <a:rPr lang="ro-R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Botezul este Sacramentul prin care ne </a:t>
            </a:r>
            <a:r>
              <a:rPr lang="ro-RO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naştem</a:t>
            </a:r>
            <a:r>
              <a:rPr lang="ro-R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la </a:t>
            </a:r>
            <a:r>
              <a:rPr lang="ro-RO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viaţa</a:t>
            </a:r>
            <a:r>
              <a:rPr lang="ro-R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divină, fiind </a:t>
            </a:r>
            <a:r>
              <a:rPr lang="ro-RO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eliberaţi</a:t>
            </a:r>
            <a:r>
              <a:rPr lang="ro-R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de păcatul  </a:t>
            </a:r>
            <a:r>
              <a:rPr lang="ro-RO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strămoşesc</a:t>
            </a:r>
            <a:r>
              <a:rPr lang="ro-R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o-RO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şi</a:t>
            </a:r>
            <a:r>
              <a:rPr lang="ro-R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de toate păcatele făcute până  atunci.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Picture 2" descr="http://www1.pictures.zimbio.com/gi/Pope+Celebrates+Baptism+Children+Sistine+Chapel+FmfBdbWEPK9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" b="2999"/>
          <a:stretch/>
        </p:blipFill>
        <p:spPr bwMode="auto">
          <a:xfrm>
            <a:off x="6760612" y="2920363"/>
            <a:ext cx="4791166" cy="300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27" y="431027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988" y="308867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02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ptunghi 7"/>
          <p:cNvSpPr/>
          <p:nvPr/>
        </p:nvSpPr>
        <p:spPr>
          <a:xfrm>
            <a:off x="5189695" y="1200812"/>
            <a:ext cx="6859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sz="5400" b="1" i="1" dirty="0">
                <a:latin typeface="Monotype Corsiva" panose="03010101010201010101" pitchFamily="66" charset="0"/>
              </a:rPr>
              <a:t>De ce este numit Botezul</a:t>
            </a:r>
            <a:r>
              <a:rPr lang="en-US" sz="5400" b="1" i="1" dirty="0">
                <a:latin typeface="Monotype Corsiva" panose="03010101010201010101" pitchFamily="66" charset="0"/>
              </a:rPr>
              <a:t> </a:t>
            </a:r>
            <a:r>
              <a:rPr lang="ro-RO" sz="5400" b="1" i="1" dirty="0">
                <a:latin typeface="Monotype Corsiva" panose="03010101010201010101" pitchFamily="66" charset="0"/>
              </a:rPr>
              <a:t> „poarta Sacramentelor”?</a:t>
            </a:r>
          </a:p>
        </p:txBody>
      </p:sp>
      <p:pic>
        <p:nvPicPr>
          <p:cNvPr id="9" name="Picture 2" descr="https://lh4.googleusercontent.com/-_YOzdaWwTCg/TDNHpyj9mOI/AAAAAAAACD0/aCPBehdhDxo/s800/T0704jb_01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5"/>
          <a:stretch/>
        </p:blipFill>
        <p:spPr bwMode="auto">
          <a:xfrm>
            <a:off x="1543986" y="3247208"/>
            <a:ext cx="4294921" cy="271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634" y="3431895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59" y="46185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17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192201" y="231949"/>
            <a:ext cx="107679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0">
              <a:buNone/>
            </a:pPr>
            <a:r>
              <a:rPr lang="ro-RO" sz="3600" dirty="0">
                <a:latin typeface="Monotype Corsiva" panose="03010101010201010101" pitchFamily="66" charset="0"/>
              </a:rPr>
              <a:t>Botezul este "poarta Sacramentelor"</a:t>
            </a:r>
            <a:r>
              <a:rPr lang="en-US" sz="3600" dirty="0">
                <a:latin typeface="Monotype Corsiva" panose="03010101010201010101" pitchFamily="66" charset="0"/>
              </a:rPr>
              <a:t> </a:t>
            </a:r>
            <a:r>
              <a:rPr lang="ro-RO" sz="3600" dirty="0">
                <a:latin typeface="Monotype Corsiva" panose="03010101010201010101" pitchFamily="66" charset="0"/>
              </a:rPr>
              <a:t>deoarece </a:t>
            </a:r>
            <a:br>
              <a:rPr lang="en-US" sz="3600" dirty="0">
                <a:latin typeface="Monotype Corsiva" panose="03010101010201010101" pitchFamily="66" charset="0"/>
              </a:rPr>
            </a:br>
            <a:r>
              <a:rPr lang="ro-RO" sz="3600" dirty="0">
                <a:latin typeface="Monotype Corsiva" panose="03010101010201010101" pitchFamily="66" charset="0"/>
              </a:rPr>
              <a:t>este primul Sacrament primit în </a:t>
            </a:r>
            <a:r>
              <a:rPr lang="ro-RO" sz="3600" dirty="0" err="1">
                <a:latin typeface="Monotype Corsiva" panose="03010101010201010101" pitchFamily="66" charset="0"/>
              </a:rPr>
              <a:t>viaţa</a:t>
            </a:r>
            <a:r>
              <a:rPr lang="ro-RO" sz="3600" dirty="0">
                <a:latin typeface="Monotype Corsiva" panose="03010101010201010101" pitchFamily="66" charset="0"/>
              </a:rPr>
              <a:t> omului. </a:t>
            </a:r>
            <a:br>
              <a:rPr lang="en-US" sz="3600" dirty="0">
                <a:latin typeface="Monotype Corsiva" panose="03010101010201010101" pitchFamily="66" charset="0"/>
              </a:rPr>
            </a:br>
            <a:r>
              <a:rPr lang="ro-RO" sz="3600" dirty="0">
                <a:latin typeface="Monotype Corsiva" panose="03010101010201010101" pitchFamily="66" charset="0"/>
              </a:rPr>
              <a:t>Înainte de Botez nu putem primi nici un alt </a:t>
            </a:r>
            <a:br>
              <a:rPr lang="en-US" sz="3600" dirty="0">
                <a:latin typeface="Monotype Corsiva" panose="03010101010201010101" pitchFamily="66" charset="0"/>
              </a:rPr>
            </a:br>
            <a:r>
              <a:rPr lang="ro-RO" sz="3600" dirty="0">
                <a:latin typeface="Monotype Corsiva" panose="03010101010201010101" pitchFamily="66" charset="0"/>
              </a:rPr>
              <a:t>Sacrament. Prin această "poartă" intrăm în </a:t>
            </a:r>
            <a:br>
              <a:rPr lang="en-US" sz="3600" dirty="0">
                <a:latin typeface="Monotype Corsiva" panose="03010101010201010101" pitchFamily="66" charset="0"/>
              </a:rPr>
            </a:br>
            <a:r>
              <a:rPr lang="ro-RO" sz="3600" dirty="0">
                <a:latin typeface="Monotype Corsiva" panose="03010101010201010101" pitchFamily="66" charset="0"/>
              </a:rPr>
              <a:t>Biserică, devenind </a:t>
            </a:r>
            <a:r>
              <a:rPr lang="ro-RO" sz="3600" dirty="0" err="1">
                <a:latin typeface="Monotype Corsiva" panose="03010101010201010101" pitchFamily="66" charset="0"/>
              </a:rPr>
              <a:t>creştini</a:t>
            </a:r>
            <a:r>
              <a:rPr lang="ro-RO" sz="3600" dirty="0"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3" name="Picture 4" descr="https://fbcdn-sphotos-f-a.akamaihd.net/hphotos-ak-prn2/1048716_10201003703910738_787221715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7162" r="15113" b="32365"/>
          <a:stretch/>
        </p:blipFill>
        <p:spPr bwMode="auto">
          <a:xfrm>
            <a:off x="664468" y="3094271"/>
            <a:ext cx="4881893" cy="334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688" y="476563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23" y="3578971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679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stmutah.org/cms/tl_files/stmutah/images/baptism-st-thomas-more-catholic-chur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0" r="4260" b="3115"/>
          <a:stretch/>
        </p:blipFill>
        <p:spPr bwMode="auto">
          <a:xfrm>
            <a:off x="965239" y="291010"/>
            <a:ext cx="4955876" cy="382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/>
          <p:cNvSpPr/>
          <p:nvPr/>
        </p:nvSpPr>
        <p:spPr>
          <a:xfrm>
            <a:off x="2362504" y="4415400"/>
            <a:ext cx="8605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Este necesar Botezul pentru mântuire?</a:t>
            </a:r>
          </a:p>
        </p:txBody>
      </p:sp>
      <p:pic>
        <p:nvPicPr>
          <p:cNvPr id="5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478784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11" y="326888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8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758190" y="179883"/>
            <a:ext cx="108528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0">
              <a:buNone/>
            </a:pPr>
            <a:r>
              <a:rPr lang="ro-RO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Da, Botezul este necesar pentru mântuirea celor </a:t>
            </a:r>
            <a:br>
              <a:rPr lang="ro-RO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o-RO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cărora le-a fost vestită Evanghelia şi care au avut </a:t>
            </a:r>
            <a:br>
              <a:rPr lang="ro-RO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o-RO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posibilitatea de a fi botezaţi.</a:t>
            </a:r>
            <a:endParaRPr lang="ro-R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://www.catholicculture.org/culture/liturgicalyear/pictures/1_9_baptism_l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292" y="2303851"/>
            <a:ext cx="2973222" cy="39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9" y="421179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766" y="1494507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6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646186" y="980819"/>
            <a:ext cx="92063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4800" b="1" i="1" dirty="0">
                <a:solidFill>
                  <a:schemeClr val="bg1"/>
                </a:solidFill>
                <a:latin typeface="Monotype Corsiva" panose="03010101010201010101" pitchFamily="66" charset="0"/>
              </a:rPr>
              <a:t>Poate fi suplinită cumva lipsa Botezului?</a:t>
            </a:r>
          </a:p>
        </p:txBody>
      </p:sp>
      <p:pic>
        <p:nvPicPr>
          <p:cNvPr id="2050" name="Picture 2" descr="http://media.moddb.com/images/groups/1/5/4670/44070470_baptism_ap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02" y="2114331"/>
            <a:ext cx="3329936" cy="240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mmcc.org/wp-content/uploads/2014/03/Pope-Ben-Baptism_Of_Ch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39" y="3340257"/>
            <a:ext cx="4362627" cy="29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552" y="479355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58" y="3112291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33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-234846" y="2331210"/>
            <a:ext cx="105780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0">
              <a:buNone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Lipsa Botezului dat de Biserică poate fi suplinită de:</a:t>
            </a:r>
          </a:p>
          <a:p>
            <a:pPr lvl="1">
              <a:buFont typeface="Wingdings" pitchFamily="2" charset="2"/>
              <a:buChar char="Ø"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Botezul sângelui - îl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primeşte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acela care  moare pentru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credinţa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creştină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;</a:t>
            </a:r>
          </a:p>
          <a:p>
            <a:pPr lvl="1">
              <a:buFont typeface="Wingdings" pitchFamily="2" charset="2"/>
              <a:buChar char="Ø"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Botezul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dorinţei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- îl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primeşte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catecumenul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(candidatul ce se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pregăteşte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pentru acest  Sacrament) care moare înainte de a fi  botezat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şi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de asemenea, acela care,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deşi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nu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cunoaşte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Evanghelia lui Cristos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şi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Biserica Sa, caută cu  sinceritate adevărul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şi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împlinirea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voinţei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lui Dumnezeu.</a:t>
            </a:r>
          </a:p>
        </p:txBody>
      </p:sp>
      <p:pic>
        <p:nvPicPr>
          <p:cNvPr id="3074" name="Picture 2" descr="http://www.runofplay.com/blog/wp-content/uploads/2008/03/st-albans-martyr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77" y="253218"/>
            <a:ext cx="3249942" cy="189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holyfamilygb.org/Portals/0/bapti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48" y="463810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pink-baptism-cross-clip-art-baptismal_fo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31" y="132619"/>
            <a:ext cx="1541234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2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a998ad62229767a4f082c4812d4f9d6ce381"/>
</p:tagLst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4710</TotalTime>
  <Words>313</Words>
  <Application>Microsoft Office PowerPoint</Application>
  <PresentationFormat>Ecran lat</PresentationFormat>
  <Paragraphs>31</Paragraphs>
  <Slides>24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Monotype Corsiva</vt:lpstr>
      <vt:lpstr>Wingdings</vt:lpstr>
      <vt:lpstr>Temă Office</vt:lpstr>
      <vt:lpstr>BOTEZUL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PORUNCILE</dc:title>
  <dc:creator>Oana Capan</dc:creator>
  <cp:lastModifiedBy>iacob mihail andrei</cp:lastModifiedBy>
  <cp:revision>127</cp:revision>
  <dcterms:created xsi:type="dcterms:W3CDTF">2013-01-28T14:20:56Z</dcterms:created>
  <dcterms:modified xsi:type="dcterms:W3CDTF">2017-02-26T05:09:45Z</dcterms:modified>
</cp:coreProperties>
</file>