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725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20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577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067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332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531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397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857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094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150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090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2D87-E054-4179-9A1D-315B87528748}" type="datetimeFigureOut">
              <a:rPr lang="ro-RO" smtClean="0"/>
              <a:t>14.11.2015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2134-1601-40E5-AC84-9FC9A2AF60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6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073202" y="649575"/>
            <a:ext cx="35958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Spovada</a:t>
            </a:r>
            <a:endParaRPr lang="ro-RO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40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liparthut.com/clip-arts/123/confession-clip-art-1235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05" y="298840"/>
            <a:ext cx="2057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4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2" y="928921"/>
            <a:ext cx="7074796" cy="5733137"/>
          </a:xfrm>
          <a:prstGeom prst="rect">
            <a:avLst/>
          </a:prstGeom>
        </p:spPr>
      </p:pic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4" y="928921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30309" y="461945"/>
            <a:ext cx="7726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Ce </a:t>
            </a:r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este examinarea </a:t>
            </a:r>
            <a:r>
              <a:rPr lang="ro-RO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conştiinţei</a:t>
            </a:r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?</a:t>
            </a:r>
            <a:endParaRPr lang="ro-R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696" y="680755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cliparthut.com/clip-arts/1322/catholic-confession-clip-art-13221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" y="2981700"/>
            <a:ext cx="4284618" cy="25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30925" y="637318"/>
            <a:ext cx="53252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Examinarea </a:t>
            </a:r>
            <a:r>
              <a:rPr lang="ro-RO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conştiinţei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este strădania de a ne aminti ce am păcătuit cu gândul, cu cuvântul, </a:t>
            </a:r>
            <a:r>
              <a:rPr lang="ro-R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cu 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fapta sau cu omisiunea, împotriva poruncilor </a:t>
            </a:r>
            <a:r>
              <a:rPr lang="ro-R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lui Dumnezeu sau ale Bisericii, 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precum </a:t>
            </a:r>
            <a:r>
              <a:rPr lang="ro-RO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a propriilor </a:t>
            </a:r>
            <a:r>
              <a:rPr lang="ro-RO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obligaţii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(la </a:t>
            </a:r>
            <a:r>
              <a:rPr lang="ro-RO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şcoală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, în familie…); ne vom examina </a:t>
            </a:r>
            <a:r>
              <a:rPr lang="ro-RO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obiceiurile rele </a:t>
            </a:r>
            <a:r>
              <a:rPr lang="ro-RO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ocaziile care ne duc la păcat.</a:t>
            </a:r>
            <a:endParaRPr lang="ro-R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696" y="458687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s-media-cache-ak0.pinimg.com/236x/e3/97/bd/e397bd879a88139b65e0a8f8570fe9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1270686"/>
            <a:ext cx="2625543" cy="33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916012" y="3267418"/>
            <a:ext cx="8359981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o-RO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Ce este părerea de rău?</a:t>
            </a:r>
            <a:endParaRPr lang="ro-RO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http://spxdallas.org/pictures/church0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files.mom.me/photos/2015/01/06/135-88756-robyn-welling-kid-regret-1420573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4388521"/>
            <a:ext cx="2975519" cy="17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blog.theteamw.com/wp-content/uploads/2013/11/regr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28" y="431073"/>
            <a:ext cx="2142310" cy="21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869577" y="174024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Părerea de rău este durerea pe care o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resimţim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în suflet pentru păcatele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săvârşite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. Ea presupune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dispreţuirea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acestor păcate.</a:t>
            </a:r>
            <a:endParaRPr lang="ro-R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goalvanise.com/blog/wp-content/uploads/2012/12/47298850_regrets_x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3" y="3869088"/>
            <a:ext cx="3103299" cy="27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-media-cache-ak0.pinimg.com/236x/85/ca/86/85ca8673430b018866dfb90318d5ac7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5" y="366474"/>
            <a:ext cx="2065035" cy="27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middletownbiblechurch.org/christia/nothingb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236618"/>
            <a:ext cx="1989001" cy="17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838267" y="2251557"/>
            <a:ext cx="8440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Ce este mărturisirea păcatelor?</a:t>
            </a:r>
            <a:endParaRPr lang="ro-R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s3.amazonaws.com/rapgenius/1362869468_Obraz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5" y="3653926"/>
            <a:ext cx="36766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confusedforever.com/wp-content/uploads/2012/07/confession-of-si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33" y="3653926"/>
            <a:ext cx="1337051" cy="13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22366" y="31557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Mărturisirea păcatelor este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recunoaşterea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acestora în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faţa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preotului, pentru a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obţine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de la Dumnezeu iertarea lor (dezlegarea de păcate).</a:t>
            </a:r>
            <a:endParaRPr lang="ro-R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0" y="3485674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biblicaltruth.org/confes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56" y="527685"/>
            <a:ext cx="3174733" cy="45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2086253" y="2074529"/>
            <a:ext cx="79496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Care păcate trebuie mărturisite?</a:t>
            </a:r>
            <a:endParaRPr lang="ro-R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comicvine.com/uploads/original/3/31666/4281276-seven+deadly+s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1" y="3157536"/>
            <a:ext cx="6914333" cy="341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563870" y="356023"/>
            <a:ext cx="62832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Trebuie să mărturisim în primul rând toate păcatele de moarte, indicând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de câte ori le-am făcut; pentru a ne forma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conştiinţa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, este recomandat cu tărie să mărturisim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păcatele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uşoare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, mai ales pe acelea pe care le </a:t>
            </a:r>
            <a:r>
              <a:rPr lang="ro-RO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săvârşim</a:t>
            </a:r>
            <a:r>
              <a:rPr lang="ro-R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des.</a:t>
            </a:r>
            <a:endParaRPr lang="ro-R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joejagodensky.files.wordpress.com/2015/08/sin-clipart-a_black_and_white_cartoon_man_shunning_sin_royalty_free_clipart_picture_100704-231354-508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6" y="2525450"/>
            <a:ext cx="3591152" cy="33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92331" y="1463040"/>
            <a:ext cx="11364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Ce se întâmplă dacă, din </a:t>
            </a:r>
            <a:r>
              <a:rPr lang="ro-RO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ruşine</a:t>
            </a:r>
            <a:r>
              <a:rPr lang="ro-R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sau din alt motiv, ascundem preotului un păcat de moarte?</a:t>
            </a:r>
            <a:endParaRPr lang="ro-RO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TEhQUEhQVFRQVFBQUFBcXFxQUFBcUFBQXFxQXFBQYHCggGBwlHBcUITEhJSkrLi4uFx8zODQsNygtLisBCgoKDg0OFxAQFywcHRwsLCwsLCwsLCwsLCwsLCwsLCwsLCwsLCwsLCwsLCwsLCwsLCwsLCw3LCw3LDc3LCwsLP/AABEIALcBEwMBIgACEQEDEQH/xAAcAAABBQEBAQAAAAAAAAAAAAAAAQIDBAUGBwj/xABKEAABAwICBQUMBwUGBwAAAAABAAIDBBESIQUGEzFBIlFhcZEHFBYyNFJTgZKhs9IjcnSTsdPwF0JzgtEkMzViosEVJaOytMLh/8QAGQEAAwEBAQAAAAAAAAAAAAAAAAECAwQF/8QAIREBAQACAgIDAQEBAAAAAAAAAAECERIhAzETQVEiBHH/2gAMAwEAAhEDEQA/ANaVxxHM7zxPOUrXO5z2lOkbmes/inMC9TrTg43ZzATxPvVmKI9KIY1ciCzum0VJISoHRnnPvWtJYqF0KXRs3ZnnPvTrH9FWXNzTXtVdEqkHp96ZiPOe0qy4ZKuQnJEml55/x/qo3PPOe0p5KY5XJPxlkiMjvOPaUm0d5x7SlcU0u/X661ck/GNtO2ruc9pSmR/Oe0oj3fr9cVYDx+u1Gp+FuqwmdzntKdtTzntKje4XRiRxn4fKpWynnPan7U8596rhykDlNxn4uZ1NtDzn3pdr1+9QFyTElxn4r5KtbbpQJiq+JK0pcIrnVyORWGyBZ4U8QUWRpKsOeOYJ0cg4gdgUVkgS1FbrQjLT+6OwKWzfNHYFWpyrBYs7JszgxvmjsCkYxvmt7AoWMKsNYpsh7OMLfNHYFVMjR+63sCuONgskjM3KeOMotMlmuSQB2BCYR0oS4nyqN0HHnzTWsstYRXaOoKpNCtscukWGMKnEmSqp7U/ZxbgOeanc26ohW4n3UUKz4jdRuatNzFC+EImQUXMyVWZaL4ln1LVcpVTcVE4p0ijeVpKyyhjimOKHFRucrlc+UWqaTgrE7csv1uWZE7NacT8kUp2okG6aStIRjmTHU19wT5Dgol6USqaphyyCoE2QXcWw9PBVVjlO1ySpUoUrAomKxEprTGJGhWY25KKNquRsFlnXRERCaGqSVqdEEjWqeLJWgxRQjJWWFY5UzQxSAIShRtWkEtzks6pjLbkrYKhqYQQbq8cisYEE1xe/Pw6ShOZGALZcebnQq2G9DbC36rfwUdREsukleXW6VstcCN4J42IKnXEe2aYkgCtyt5lXc3nVykfgUsKjidcfrsUkUaVCtrE6XvWbvcgS7M4CbAA8Tc5A2va/Gy53uUVNRLSOfO90jTIRC57sb8IyeCTnYOvbFn6rLi+6fpqR9W+FsjhFG1rCwEtaX2xOxAeMc277qjqDpuWCpjja87KWQNkZ+6S5uEO6DfDmOAXPcv6azD+XuMkazauNW6KRxOe5JVNW86rJgTRFV3sK1JWqnI1bbTYoPCryBXntVd7FpHPnFVt7rRpASqjW5q7SyWKuscfbdp4Mh1KY05A/XMreirWF+ZW68ABcdzvLTsmEuO3K1DLXvZY9cLnJb9a4FYdWM104bc2aqy6njKja1TBueS0rOJo1ZjUTApoys66ME7CrLHqq0pznrOtonLlJCVWaVzWuusMlOIoacXnmNhycRDSQ0YRxc5xACnKzGbVJuu5jKttK8wfX6Q0c+GSqmZPDLI2NzQbuBcCSW8kbrHM77WsN69B0npSGnbjnkbG3MAuOZI4NbvceoLDltdjQBT1U0fXRzMEkL2vYdzmm4y3joPRvC5rXHXFkUE4pZmGphwEtAx4QZmMfe4wm2KxANweZK2QYyuwTXWssjVLSD56OCWUgySMxOIAaCcThuG7ctSfxTbmRD2zKhwxG1rIUEbTbMZ5/ikVaLbZpKYDCRvIHvC850XC+LaVjKYMFPJpOWSbEwGoDXThsRY04rB2HNw/cyXpkR5Lfqt/BVKejZG0sY2zS57iM3AukeXvJxc5cct2ajVp705Gk01VvhwSERzPqoIWyA073sbO0SEujYXNBANmh3Atvc3JoR6x1DrPLwAwUgezAz6QyVk1NIQbXbfC19huw5cb9e3QNOIXQNiaIXHEWjEOViDgcQN7ghts8sLQLAWWZ4PRCo2pYwtZHDHC2x5BhMliDxHL3HmB6nxy+huOdi0vPC6VlOwOw1GkKiS7omAtZV7Oz3yOAa3l7xyr4eFwfSJCGgkmzQCSTwAFySseLQ8BIJiaS2V8wJLj9JIcT3b87nPCcrhptcBXNNUrpoHxMIaZBgJJtZjjZ5Fgbuw3sNxPEb09WeytleRa40VqSmqH5TVU1RUOBviDJQ0tHQGtbGPWqWq+j8UNTP+9TGmlFt4a2W8vqwXP8q3e6y4yVlNTRC+CJrWMHnzPsGj1MjUvcopsXf0MgGbBG9pz4uY4EdoWOv6a7/l6uXAgEbiAR1HNQSKHR7XsijbKQ57WNa8i9i4NAJF+CmOa6JGLOnCpTMWrIzJUZW3WsTVAsUL41dexROC0jPKbUHxoiCsuao8K1lctmq2qOssrFVXjCc1z7XFBuouE3tczutHz1F7qrhUwYntCvciPaARKSOOymDE4tSt2uYG2T2JqUFQ1iUKVpUbFI0KdtIkauC12/xKgt50H/AJK9Aa1clr1q9NMYp6e5lhPi3zcMQc0svxDuHG56jj5e41w6qTWfXOele4PomuhD8Mcj3EB5w35IwnPI+yqekKIV+mWxzX2UdMyQsBIDgWteWg5EXdKLkZkMA6VnaWbpHScF+98DIDfCWvZJJIRa8bXDgHHLIZ7+C29O6PqaStgr4IXzM2DI542Hl3DMDgRa9rBhFr8pi57bV9Rgy1b9HTaTpoHnZtha5lyThMj6doLf8wbORfiWi6hl1ZhboYVdiZy9rsV3eK6bZYS0mxyJN997Z2uD0OiNVJqw1tRVtMTqpmGJriS5oDmvYXC17DZwgX805LD730iaR+je9nkRu2hfmbsa/aBkbjyc3AEWz6BdTpW3oWoP+H0v8P8A93LpGOWFqZRvioqeORpY9kdnNNrg4nZGy3Whaz0yvtnVo5Z38PwCEVr+WfV+AQlteo0acckfVH4JHhZdHX525sv9lrNNwr1pnvaLCq8zFewqORicyJVgCsXTA1R1NSGMc87mtc49TRc/gnQ4HQUHfOmamoObKc4GfXw4B2fSfoKXUiARaR0kz/MHD+Z7nf7laeoNAYqUPf8A3tQ51RJwOKTMe7D7+dFHBg0nVO4SU9O/sc9hH+j3qJj6ab9ulfInMcFTL1Iy610zTVCpFisvcolU6CuWKB8SgZp2AyiIF9y8xtfgeIjIN7Gy2wl3RfoV6CRsjcTDdt3NvYjNri1wsekHsTmUKxRcxRlivGNRujWkrHLBUwpQ1TuYU0NVbjPiiwJ7WqUMTgxLlFTBEQm4UU8zZGh7Diab2I42JafeD2KUMU8mnFE4Jl1K8JrWXRsaTQNutGGnUdHBuWqyPJZZZNJFdkKlNOpWtUNXKQs921WkrG2TlTirM7FXAUrNAt03ahRVU1mrNbUWTmO4LWwXiyi76Cy56+2SZ34FUwLaescC8nq/AIVQVGLO3v8A/iVZ8F7eZ1mu1RFPM1jYbNmlaLteTZr3AX5fR0KeLupVrRYMpj1xy390q5PTHlNR9on+K5VFhfJlfttMI7n9q1d5lL93L+akPdUrfMpvu5fzVw6FPOnxjtT3UKzzKb2JPzVBX90SrmjfG5sAa9pa4tZIHYXCxsTIQOxcihPnl+lwxdn+0urGQjpgOhkmXNb6VVz3QarabTBBiw4DyJLYcWIX+kve/Tx3LlEI+TL9HCOw/aPV+ZT+xL+Yu01A1llrRLtWxh0bmWwBzRhcDvDnHiCvG1paA05LSTCWI8LPafFey9y0j8Dw/GsfLlvullhNdPfXR3UZbZR6M0i2eCKZgIEjGuseF949RuPUrLRddcrncPR1exlbsXh8UlY6J0EgG1ile8l74jvw5l+d8nXFlSoozMYmPklw7LSTiGyPaSY6wCO5Bvybi3VzXC7V+jIhKZRHHtTvkwtx23Zvte2SWGgjFsMbBYPAs1osJHYpBu3OOZHEqOFXyjP1elc+lpnvOJzoInOJ3lzmAk/iuLbWPiEzmSPfI6Kqcx7ZHSMkMbsy6F1nQvbzAWPOvRRC1jQ1oDWtAa0AWAAyAAG4KjHRxMe57I2Ne/x3BrQ531iBmruNsidyOKc57YZGOkDWCooxdk0kxYHyDaEyvaN4IdbO1zuyCszztjbVRNfI+JstOxn0pBD5fHYZnXIZexJvcX3hbdfothjbHGGRtbLFLYNAadnIHkYRbM239KlbRxCPZCKMRnezA3Bmbnk2t7kTDIrnHLaML5NhE9zg0VtRGQ2Vz+Q2mLwza73tvfM558FPPUk1rcBdY1QgeTO69sHKY2nFgGZ5OvfLfmuiipo2kYY2Czi4WaBZxbhLhYb8Nm35k8UkeIv2bMZLSXYW4iWZNOK18kfFdD5I5KngIpqaOM8mWWfa4p5IgTGX4GmTlFmQvYDMt606SqfaOZ85eWQQvJjkcxzBjcDI2J4a2oDha4IvlkM12cejIHNc10MRa92N7SxpDn+c4WsT0lXn6MhcWOdFGSy2AljSWW3YSRl6lFwsXMoZJHmiGLNW9ldTwQrS5IVdKVBp6WeZoBdFDJIAb2JY0kA24ZLy8d1St8ym+7l/NXT91nToipxSsNpJwC63CIOzv9Yi3tLyEBcnkzu22GPXbuB3VK7zKb7uX81Ry906sdvZTepkv5q4xCjnlPtpwjrf2iVd74IL/Uk/MVhndRrRuZTexL+auKSIvkyv2XCOym7pdY7eym9TJPzFD+0Oq8yD2JPzFyiE/ky/Rwx/HTya/VJ3sg9l/wA6adeqnzYfZf8AOuZskR8uX6OGP49f1Y0pJNTRyPDA5xkvhBA5MjmiwJ5ghUdRfIouuX40iRLnl+lxjzzS/lFR9on+K5VFb0v5RUfaJ/iuVRSsIQhIBCEIAQhCAEFCEB7pqJY6PprZ2jt68RuOtb7Y14ZqjrZJQv8APhcfpY+gb3M5nZ9RtY23j3wWXVhnuOfLHVVHxprQrj2KEsV8k6c3prTmyNSNni73p2T+NbFiMgw+Lyf7vfn425ZdNp4yTOYIXYGyPhMgcHEPZe+OMZsabOAcd9le1k1elmfOYpWMbPTCB4cwuILC8tLSDxxuB5ulUJtASd8tlc9ha17nNIYWzYS0tETnjIsF+OeQSmWWzsinrRNLeBkYdaSUtdhkMLjaNzmtDwLtvYm4823HJI9OucDaHMzPhjGMDaPY52I+LyW4Wk3PMRY2utDSNCXvgcCBspdoecjZvZYetwWeNEPEbML27SOolnYSHFn0jn3a7O/ivIWt5S9I/nXaR2mrthLIy8zPkYG4g0tfG15cCcxvYRf157kui9PbR8TTE5jZdo1ri5p+kivjbYcOS7lcbbklNocs735QJiklkebEYnStkvhGdhikKm0boFzDT3cPoZKl7t+Ym2mG3SMY7Et5nJj9OlpmrSaFUp27leYMksqBG1WALAnm3qNm9ZOvGkdhQ1DwbOMZYz68nIbbqvf1LPJUjw7WLShqqmWckkPccNyTaMZMAvuFgMukrPSAJVy+3TIRKgosgwkSoSIIQhAIhLZAQHp+o3kUXXL8aRIl1G8ii65vjSJE07eeaX8oqPtE/wAVyqK3pfyio+0T/FcqiFBCEJAIQhACEIQAgIQgNDV6i21VBFa4fKzEOdoOJ49kOX0RI3iOdeLdyyj2lditcRxPf6zZrfx969tbkFv4+ptj5PZwSOCLoKtNVKpzWgucQGi5JJsABxJ3Bc3T6zUc0uyjqGOeTYDlAOP+UkWPqKp91aYmKnguWtqKhjHkb8FwCO1zT/KFc09q5SywsgJbDs8Jjc0tbIzDzXOdx18+8Cz5X6LS5PTKo6AhVdZtNSQGmp4AJqicWa59gywABe4NsMySbDKwd0XraJ05JtZ6etbGyWBhlLoy4xujAuS0HMWFutazyz7L42hVTMhY6WV2FjbYjYmwJAGQBO8gLS0cWyMZIw3Y9rXNNiLtcLg2Oe4jevOdMaZqqmgnmMUTaV7msbm7bNwyMs517hwuMOXHquvRtTIv7DSfZoT/ANNqn5d3R3DUakUKshiS4G9RPqOYqe6SYgBeYd2XSLyKeINIjOKQu4F7ThDd/AZ7uItuNu4krTmCVxfdIcO9DcAnaMw3vcZ52t60Z4fyeOXby4FF0xOC43SVCEpQYCEIQQQhCAEIQgPUNRPIYuuX40iRLqI7+wxdcvxpEKukvOtL+UVH2if4rlUVvTHlFR/Hm+K5VElBCEJAIQhACEIQAhCEB3PcknDaqUE2LocunC4Egeo+5esCa+5fPehdJGnnZMP3DygOLDk4dl+wL37RlnNDhmDYtO+4O43XT4rOLDye19u5OukJUd1SHId1Kie6ninjbidTTsmLRxYPG94Z6rrl9fdI0NXAJIGtkqnhm7FjjjZyn423s2wuN3H1r1h6z20ETS7DFGMeTrMYMQOfKy5XrU3HaplpwWl3iCfQ1VJlC2CON7rZNJjsMVt3j3/ldzJrI+/6+vkpiHR95SU4eM2ukkjwtseOa9J73YWYCxpZYNwloLMIGQwnK1rKSmp2sbhYxrG8zWhrb9AbkjiOTxuDTcX/AASSmJO3a+xZY4mtNS2Qvd5rRfDfny4r1LU0f8vo/s0Pw2q9NQxWeTDGdpbaXYw47G4x5cqxsc1LTgBoa1oa0ABoAAAAyAAGQCJDt2x9IykE58Vjy6Sz42WppqLeuZEXLzXXhJpjW9Tyghec90nSmOZsDTyYhd38R18vUP8AuXc1NQ2GF8hzDGF2+17DIX4Z27V41NK57nOcbucS4npJz6uroXP/AKMtTUa+HHd2iTgjChcjo0AnJAlSAQhCAEIQgBCEID1DUXyGLrl+NIkSaj+RRdcvxnoQl55pjyio/jzfFcqit6X8oqPtE/xXKomoIQhIBCEIAQhCAEIQgBe19y7Sm1oWtd40TjEeoWc0+y5q8UXVdznTzaaowyG0Uxa0k7mvB5Dj0Z2J6bq/HdVOc3HuDlGVISq8xXQ5z00tTQ7nTS7NMLEakVdjlM0pA4kWzTRKLZKCpcbFZsVTa9yqmOxaXSUwcbLlq99nZLVr355LPmYM3OsAOJyGXOV0YdM72zNItMsL4r2xC3r3i/RkvNpIi1xa4WINiOniuj09rLiuynNhuL+JHMzo6Vzd87rj/wBGeOV6dPilkIhKhczUiVCEAIQhACEIQAhCEB6hqN5FF1y/GkQjUU/2KLrl+NIhPRPOtL+UVH2if4rlUVvS/lFR9on+K5VEGEIQkAhCEAIQhACEIQAmpyRAex9zHWE1EBhkN5YMIubkuiOTCSf3hYg+pdnhXgeqWnzRT7XBtAWOYW4sF7kEG9jutzL2fV3WKKti2kVwQbPY62Np32PA5Z3BXRhluMM8dNN7VE5qlLkBl1pGYiClJSsakc5AJM27SOhYM9Gb3K6AOVXSUd23uqwuhXOVTbFcP3Q9IcmKJpIDsT38LgWDB1XubdAXW6RqLEheZaz1u1nNtzOR6wTi96rz3jh/0/FN5MlOTQnBee6whCEEEIQgBCEIAQhCAEIQmHqOovkMXXL8aRCbqKP7FF1y/GkQhLktKar1bp5nNhJa6aVwOOHMOe4jIvvuVY6qVnoD95D86EIUPBWs9Afbh+dHgpWegP3kPzoQgh4K1noD95D86DqpWegP3kPzpEIMvgpWegPtwfOjwUrPQH7yH50iEEXwVrPQH24fnR4K1noD7cPzpEIMvgpWegP3kPzo8FKz0B+8h+dCEEPBSs9AfvIfnXVdz6mqaOZ+1pnYJQ1pcHwkswkkEtx5jM7jfrQhPH2nL09DdXt5ne7+qczSTeId/p/qkQujdZahz9Kt4B3+n+qj/wCJjiHdjf6pUI3RqFGlW8z+xvzJtXpJjm2wu7G/MhCOVGnIawRS4HmCMuecm5xt3mxN3G2Qv7l5/wCC1Z6A+3D86ELPzZW2bX45rZ3grWegP3kPzoGqtZ6A+3D86ELFqU6q1noD7cPzo8Faz0B9uH50iEAvgrWegPtw/OjwVrPQH24fnSIQC+CtZ6A+3D86TwVrPQH24fnQhAL4K1noD7cPzo8Faz0B9uH50iEAeCtZ6A+3D86XwVrPQH24fnSIQHoep2j5IqSNkjMLgZLi7Ta8ryMwbbiEIQrQ/9k="/>
          <p:cNvSpPr>
            <a:spLocks noChangeAspect="1" noChangeArrowheads="1"/>
          </p:cNvSpPr>
          <p:nvPr/>
        </p:nvSpPr>
        <p:spPr bwMode="auto">
          <a:xfrm>
            <a:off x="1318168" y="4244884"/>
            <a:ext cx="432451" cy="4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076" name="Picture 4" descr="https://sarahrandolph95.files.wordpress.com/2013/03/0694_sin_christian_clipar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8" y="3322547"/>
            <a:ext cx="4729933" cy="31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2981904" y="1522891"/>
            <a:ext cx="6367449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o-RO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Ce este </a:t>
            </a:r>
            <a:r>
              <a:rPr lang="ro-RO" sz="8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Spovada</a:t>
            </a:r>
            <a:r>
              <a:rPr lang="ro-RO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?</a:t>
            </a:r>
            <a:endParaRPr lang="ro-RO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154" y="5033921"/>
            <a:ext cx="1883827" cy="1597290"/>
          </a:xfrm>
          <a:prstGeom prst="rect">
            <a:avLst/>
          </a:prstGeom>
        </p:spPr>
      </p:pic>
      <p:pic>
        <p:nvPicPr>
          <p:cNvPr id="2052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tpetereugene.org/picts/first_reconcili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4" y="3173635"/>
            <a:ext cx="3429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49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87829" y="248194"/>
            <a:ext cx="73021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Dacă, din </a:t>
            </a:r>
            <a:r>
              <a:rPr lang="ro-RO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ruşine</a:t>
            </a:r>
            <a:r>
              <a:rPr lang="ro-R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sau din alt motiv, ascundem la </a:t>
            </a:r>
            <a:r>
              <a:rPr lang="ro-RO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un păcat de moarte, acea </a:t>
            </a:r>
            <a:r>
              <a:rPr lang="ro-RO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nu este valabilă, iar dezlegarea primită nu a avut efect. Mai mult, am comis un sacrilegiu. Nu ne putem </a:t>
            </a:r>
            <a:r>
              <a:rPr lang="ro-RO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împărtăşi</a:t>
            </a:r>
            <a:r>
              <a:rPr lang="ro-R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după o astfel de </a:t>
            </a:r>
            <a:r>
              <a:rPr lang="ro-RO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.</a:t>
            </a:r>
            <a:endParaRPr lang="ro-R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71" y="772196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0.gstatic.com/images?q=tbn:ANd9GcTavYOy49Vekty3r-2ZJ4xg8rKZJg6ZxLw6Wgm0dsDSgW2xip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68" y="2968903"/>
            <a:ext cx="2073565" cy="20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553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00891" y="1629733"/>
            <a:ext cx="113908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Ce trebuie să facem dacă nu am făcut o </a:t>
            </a:r>
            <a:r>
              <a:rPr lang="ro-RO" sz="4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4400" b="1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bună, ascunzând un păcat de moarte?</a:t>
            </a:r>
            <a:endParaRPr lang="ro-RO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2" y="3489270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1.gstatic.com/images?q=tbn:ANd9GcS-ioKHxLByMMnZucfSS9iYqtMlpD2bdAdaxnj9GbKpt9pgI5ym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58" y="3648699"/>
            <a:ext cx="4625430" cy="26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6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70561" y="169818"/>
            <a:ext cx="115214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Dacă am ascuns un păcat de moarte la o </a:t>
            </a:r>
            <a:r>
              <a:rPr lang="ro-RO" sz="44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44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trebuie să refacem acea </a:t>
            </a:r>
            <a:r>
              <a:rPr lang="ro-RO" sz="44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44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. Vom spune încă o dată toate păcatele mărturisite atunci, căci ele nu au fost iertate, adăugând păcatul pe care l-am ascuns, mărturisind </a:t>
            </a:r>
            <a:r>
              <a:rPr lang="ro-RO" sz="44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44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sacrilegiul comis. Desigur, vom spune </a:t>
            </a:r>
            <a:r>
              <a:rPr lang="ro-RO" sz="44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44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păcatele pe care le-am mai făcut de la acea </a:t>
            </a:r>
            <a:r>
              <a:rPr lang="ro-RO" sz="44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44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încoace.</a:t>
            </a:r>
            <a:endParaRPr lang="ro-RO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8" y="4802551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068415" y="916103"/>
            <a:ext cx="1018580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o-RO" sz="66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Cât de des ne recomandă Biserica </a:t>
            </a:r>
            <a:endParaRPr lang="ro-RO" sz="6600" b="1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o-RO" sz="66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să </a:t>
            </a:r>
            <a:r>
              <a:rPr lang="ro-RO" sz="66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ne spovedim?</a:t>
            </a:r>
            <a:endParaRPr lang="ro-RO" sz="6000" dirty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6" y="3476207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3.bp.blogspot.com/-FOik675yyPk/UE0MH1o8XwI/AAAAAAAABGg/8zgebqQzIuo/s1600/prayer+3+prayer+han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8" y="3243740"/>
            <a:ext cx="4279084" cy="32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48195" y="3491959"/>
            <a:ext cx="96108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Biserica ne recomandă cu </a:t>
            </a:r>
            <a:r>
              <a:rPr lang="ro-RO" sz="40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stăruinţă</a:t>
            </a:r>
            <a:r>
              <a:rPr lang="ro-RO" sz="40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să recurgem des la </a:t>
            </a:r>
            <a:r>
              <a:rPr lang="ro-RO" sz="40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40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(o dată la 2-4 săptămâni), chiar </a:t>
            </a:r>
            <a:r>
              <a:rPr lang="ro-RO" sz="40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40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atunci când avem doar păcate </a:t>
            </a:r>
            <a:r>
              <a:rPr lang="ro-RO" sz="4000" dirty="0" err="1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uşoare</a:t>
            </a:r>
            <a:r>
              <a:rPr lang="ro-RO" sz="40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pe suflet. Când însă am comis un păcat de moarte, trebuie să mergem cât mai degrabă să ne spovedim.</a:t>
            </a:r>
            <a:endParaRPr lang="ro-RO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3.gstatic.com/images?q=tbn:ANd9GcSffJSxSesCZNPKTW9bpgbZd5ehWofNyu7ibsefXIJemSqcj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512" y="586422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RuC__wfZe3z10sOk6XtaM8rjMscHMZAsfA7lJZ3D_vYTaWYYs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69" y="236618"/>
            <a:ext cx="2679065" cy="321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542173" y="901338"/>
            <a:ext cx="88264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Multumesc</a:t>
            </a:r>
            <a:r>
              <a:rPr lang="ro-RO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pentru </a:t>
            </a:r>
            <a:r>
              <a:rPr lang="ro-RO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atentie</a:t>
            </a:r>
            <a:r>
              <a:rPr lang="ro-RO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 răbdare</a:t>
            </a:r>
            <a:endParaRPr lang="ro-RO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2" descr="http://cliparts.co/cliparts/Lid/o7g/Lido7gE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0" y="3017521"/>
            <a:ext cx="5192697" cy="3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pxdallas.org/pictures/church0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8" y="3515395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48491" y="301958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Spovada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este Sacramentul în care Dumnezeu, prin intermediul preotului, ne iartă păcatele, cu </a:t>
            </a:r>
            <a:r>
              <a:rPr lang="ro-RO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conditia</a:t>
            </a:r>
            <a:r>
              <a:rPr lang="ro-R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să ne pară rău de ele, să le mărturisim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să fim </a:t>
            </a:r>
            <a:r>
              <a:rPr lang="ro-RO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hotărâti</a:t>
            </a:r>
            <a:r>
              <a:rPr lang="ro-R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să nu le mai facem.</a:t>
            </a:r>
            <a:endParaRPr lang="ro-R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www.i2clipart.com/cliparts/8/a/5/5/clipart-in-love-smiley-emoticon-256x256-8a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30" y="118159"/>
            <a:ext cx="945286" cy="12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images.clipartpanda.com/confession-clipart-9izERap5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05" y="1483757"/>
            <a:ext cx="3622869" cy="348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9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280990" y="1445041"/>
            <a:ext cx="7558480" cy="2463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Ce nume mai are </a:t>
            </a:r>
            <a:endParaRPr lang="ro-RO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Sacramentul </a:t>
            </a:r>
            <a:r>
              <a:rPr lang="ro-RO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Spovezii</a:t>
            </a:r>
            <a:r>
              <a:rPr lang="ro-RO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?</a:t>
            </a:r>
            <a:endParaRPr lang="ro-RO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www.catholictv.com/sites/default/files/uploads/u21/CONFESSION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587" y="644741"/>
            <a:ext cx="2137374" cy="18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1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35429" y="226085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Spovada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mai are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alte nume, care subliniază diferite aspecte ale Sacramentului. Astfel, mai este numită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Sacramentul </a:t>
            </a:r>
            <a:r>
              <a:rPr lang="ro-R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Pocăinţei</a:t>
            </a: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, al Iertării, al Mărturisirii, al Reconcilierii, al Împăcării, al Convertirii…</a:t>
            </a:r>
            <a:endParaRPr lang="ro-R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stjulianacatholicchurch.com/en/images/divine_mercy_confes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515283"/>
            <a:ext cx="5204184" cy="34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7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618188" y="1061995"/>
            <a:ext cx="513747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o-RO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Care sunt efectele </a:t>
            </a:r>
            <a:r>
              <a:rPr lang="ro-RO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Spovezii</a:t>
            </a:r>
            <a:r>
              <a:rPr lang="ro-RO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?</a:t>
            </a:r>
            <a:endParaRPr lang="ro-R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versdemain.org/images/articles/887/confes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40" y="1395601"/>
            <a:ext cx="4243252" cy="508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6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52697" y="209007"/>
            <a:ext cx="11247120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Prin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, Dumnezeu: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ne iartă toate păcatele făcute de la ultima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Spovadă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(sau de la Botez, în cazul primei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Spovezi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ne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şterge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pedeapsa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veşnică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cel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puţin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o parte din pedeapsa vremelnică;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ne redă harul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sfinţitor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sau, dacă am avut doar păcate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uşoare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, îl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sporeşte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în noi;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ne împacă cu El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cu Biserica Sa;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ne redă pacea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liniştea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conştiinţei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ne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întăreşte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în lupta spirituală împotriva răului.</a:t>
            </a: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18" y="184410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521133" y="1476103"/>
            <a:ext cx="76809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Care sunt </a:t>
            </a:r>
            <a:r>
              <a:rPr lang="ro-RO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paşii</a:t>
            </a:r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necesari pentru a primi cu </a:t>
            </a:r>
            <a:r>
              <a:rPr lang="ro-R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vrednicie </a:t>
            </a:r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Sacramentul </a:t>
            </a:r>
            <a:r>
              <a:rPr lang="ro-RO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Spovezii</a:t>
            </a:r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?</a:t>
            </a:r>
            <a:endParaRPr lang="ro-R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pxdallas.org/pictures/church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236618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holycrossrumson.typepad.com/.a/6a0120a4f88a1c970b017d41e72b1d970c-32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2" y="3725196"/>
            <a:ext cx="3400197" cy="30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1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04800" y="225919"/>
            <a:ext cx="11765280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Pentru a primi cu vrednicie Sacramentul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Spovezii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sunt necesari următorii </a:t>
            </a:r>
            <a:r>
              <a:rPr lang="ro-RO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paşi</a:t>
            </a: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:</a:t>
            </a:r>
            <a:endParaRPr lang="ro-R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9" y="924649"/>
            <a:ext cx="7080068" cy="5737409"/>
          </a:xfrm>
          <a:prstGeom prst="rect">
            <a:avLst/>
          </a:prstGeom>
        </p:spPr>
      </p:pic>
      <p:pic>
        <p:nvPicPr>
          <p:cNvPr id="4" name="Picture 16" descr="http://deacongarydumer.com/wp-content/uploads/2015/02/confes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1" y="5068389"/>
            <a:ext cx="1883574" cy="15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pxdallas.org/pictures/church0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8" y="924649"/>
            <a:ext cx="1079243" cy="1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9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574</Words>
  <Application>Microsoft Office PowerPoint</Application>
  <PresentationFormat>Ecran lat</PresentationFormat>
  <Paragraphs>33</Paragraphs>
  <Slides>25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45</cp:revision>
  <dcterms:created xsi:type="dcterms:W3CDTF">2015-11-13T09:30:08Z</dcterms:created>
  <dcterms:modified xsi:type="dcterms:W3CDTF">2015-11-14T18:58:54Z</dcterms:modified>
</cp:coreProperties>
</file>