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F78DBAC-7D33-48F1-8B51-6993516E6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FDD9AA6-1CB3-4788-B17C-D16861D88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275EA94-BECC-4E34-927A-CD5F02F9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C4286AB-4C62-416F-9C43-7EADD0B8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31B41CC-D733-4F7C-9867-0AE58242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6261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1DE41A0-7E2F-4572-BFF8-9F5065F3B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3627B0B2-CC7B-46E3-B88F-3887CA21A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F52FEBC-C69C-4EE8-8C21-0E3D65EC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E55BC29-3F26-43CD-AFED-0BB02859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79F5B92-7465-4A4C-9F34-F9469880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1814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127464A-1E12-4C77-87F1-2691AE85D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BA44089B-FEE8-4413-9BA2-132826145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DB5319D-C298-462D-A740-D401290D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25E7B6A-AEDF-4B80-83B5-6D1FC2F6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CD7163-7EC5-463C-A8A7-CEA05CCF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1958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CABB384-0BAE-4889-92B5-A7ACDC2C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AC53398-B80E-483D-9F31-1A5C37DCA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BEFFD48-7534-496C-B240-ED938E77F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652AB3E-5EDE-436C-8C82-3801DEE3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6F557FC-C629-44BB-95F1-A24D9CD5E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497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561D980-7EC9-429E-8D48-9B7F3869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19AB3A9-2309-4BF1-8AF5-D3321DF40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0E55D98-E1F8-435A-87CB-D9FE075D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7B4CAC9-92D9-43B1-8C09-43EDC160E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720CFD50-3D36-4E02-9D88-AE010F374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7193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C922BA-CA12-48EF-9FE2-4DD2E2E6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628D91A-AA45-406E-9234-381EA3544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27C3437-FA15-40B7-ACD9-24AA9A4E6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B4716FE8-05BF-4EA3-8F06-5CB01B0D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F2871E7-A880-4228-80C6-B656C9EE6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60D83F1-EDBB-4A90-B513-408CF1A3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1027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D00F73-327C-4E82-83A4-AB23D77DE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1AB99A1-76F8-4BC2-A7A9-DE7E4D96D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9A4E4778-44A4-43A8-985D-DA3CB2233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D6FA34B1-A1D1-4E21-A655-BCEAEB72C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0C49645-711E-4536-B459-7688941903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8145D2A8-02E1-4642-B95A-36582C75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6FD8331E-5DDC-4912-9D6F-F4260BDA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D311A691-71C8-48F3-8938-1B4779EF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817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FEFD525-D0DF-43FA-B9C3-04B487B1D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D3E68455-8A00-49DD-8652-4DB79F06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BF213344-ADBC-4ADA-A50B-A99B0A06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F7EE01D3-56CE-4B01-869E-0F9AC2CC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7544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56B0CFC0-A3E2-460C-BE3F-9C55DC3FA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0775DE5-6F93-4541-8FB4-6F393701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51636C5-24AC-40BD-9B2A-FFB042EB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6583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34DFE0E-8A5A-47F4-BD1C-4974F7D3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25FF783-1044-4D2F-94C1-CACDD2FC8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93F805A9-2864-4467-B69D-D62AC9FCB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3DD61F9-ACB1-45D7-B9B8-B2AF63D4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12E4CA0-B380-45E6-A1F8-77228628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02C98177-E9E0-40CE-A89D-FA06B633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1707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235D9D-B0FB-434C-B0E0-913053132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F11ABE25-4CD4-451C-859A-26215C5BD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09CA61F-ADDC-40FA-B7F1-15C401882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FD61B9D6-559F-41BC-899A-AC817E32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BE1C7B3-9E78-4004-9B35-1DEA8EDD4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227CCADB-E8B0-4681-BDD5-87C40D94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1949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5FAA5012-E982-43E5-BFAB-05E50158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D1BE4D2-5AB1-47A9-B048-905C5CCA0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5060C557-9119-4C03-B114-D47453814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A0DB9-8A2F-4DB5-A56B-5A24DAF6C39A}" type="datetimeFigureOut">
              <a:rPr lang="ro-RO" smtClean="0"/>
              <a:t>03.10.2017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BF2D7BE-9ED4-48C1-B4A7-F1F532493D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EC66B38-8F99-4944-927D-D4EA37B3D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F1D50-95C9-459F-9016-52F1DC2C0CD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3034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reptunghi 3">
            <a:extLst>
              <a:ext uri="{FF2B5EF4-FFF2-40B4-BE49-F238E27FC236}">
                <a16:creationId xmlns:a16="http://schemas.microsoft.com/office/drawing/2014/main" id="{60C207E1-09AE-4980-829A-4B0C09789DFE}"/>
              </a:ext>
            </a:extLst>
          </p:cNvPr>
          <p:cNvSpPr/>
          <p:nvPr/>
        </p:nvSpPr>
        <p:spPr>
          <a:xfrm>
            <a:off x="2214200" y="2038385"/>
            <a:ext cx="8066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800" dirty="0">
                <a:ln>
                  <a:solidFill>
                    <a:schemeClr val="bg1">
                      <a:lumMod val="95000"/>
                    </a:schemeClr>
                  </a:solidFill>
                </a:ln>
                <a:latin typeface="Miama Nueva" panose="02000603000000000000" pitchFamily="50" charset="-52"/>
                <a:cs typeface="Times New Roman" panose="02020603050405020304" pitchFamily="18" charset="0"/>
              </a:rPr>
              <a:t>Fericitul Ieremia Valahul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C707B330-C5E3-42B1-9E6B-4F72D157858D}"/>
              </a:ext>
            </a:extLst>
          </p:cNvPr>
          <p:cNvSpPr/>
          <p:nvPr/>
        </p:nvSpPr>
        <p:spPr>
          <a:xfrm>
            <a:off x="3838754" y="2905623"/>
            <a:ext cx="518532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o-RO" sz="3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</a:t>
            </a:r>
            <a:r>
              <a:rPr lang="ro-RO" sz="40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(1556-1625)</a:t>
            </a:r>
            <a:endParaRPr lang="ro-RO" sz="32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</a:endParaRPr>
          </a:p>
        </p:txBody>
      </p:sp>
      <p:pic>
        <p:nvPicPr>
          <p:cNvPr id="1026" name="Picture 2" descr="Imagini pentru franciscan png">
            <a:extLst>
              <a:ext uri="{FF2B5EF4-FFF2-40B4-BE49-F238E27FC236}">
                <a16:creationId xmlns:a16="http://schemas.microsoft.com/office/drawing/2014/main" id="{273D380C-DCBD-436A-B78E-0C3E01CE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ieremia valahul">
            <a:extLst>
              <a:ext uri="{FF2B5EF4-FFF2-40B4-BE49-F238E27FC236}">
                <a16:creationId xmlns:a16="http://schemas.microsoft.com/office/drawing/2014/main" id="{A115D08F-B2E3-45DB-814A-AAADE54F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1" y="3665619"/>
            <a:ext cx="5669337" cy="267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44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AB29211D-7366-4838-98F8-36B5777423C8}"/>
              </a:ext>
            </a:extLst>
          </p:cNvPr>
          <p:cNvSpPr/>
          <p:nvPr/>
        </p:nvSpPr>
        <p:spPr>
          <a:xfrm>
            <a:off x="2013678" y="374755"/>
            <a:ext cx="7340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4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„Am să vin miercuri la mănăstire.”</a:t>
            </a:r>
            <a:endParaRPr lang="ro-RO" sz="24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  <a:ea typeface="Calibri" panose="020F0502020204030204" pitchFamily="34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4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„N-ai să mă găsești.”</a:t>
            </a:r>
            <a:endParaRPr lang="ro-RO" sz="24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  <a:ea typeface="Calibri" panose="020F0502020204030204" pitchFamily="34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4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„Dar unde aveți de </a:t>
            </a:r>
            <a:r>
              <a:rPr lang="ro-RO" sz="2400" i="1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gînd</a:t>
            </a:r>
            <a:r>
              <a:rPr lang="ro-RO" sz="24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să plecați?”</a:t>
            </a:r>
            <a:endParaRPr lang="ro-RO" sz="24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  <a:ea typeface="Calibri" panose="020F0502020204030204" pitchFamily="34" charset="0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4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„Vreau să mă duc în patria mea.”</a:t>
            </a:r>
            <a:endParaRPr lang="ro-RO" sz="24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  <a:ea typeface="Calibri" panose="020F0502020204030204" pitchFamily="34" charset="0"/>
            </a:endParaRP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FC2B529C-7E72-463A-8855-750BC65B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ine similară">
            <a:extLst>
              <a:ext uri="{FF2B5EF4-FFF2-40B4-BE49-F238E27FC236}">
                <a16:creationId xmlns:a16="http://schemas.microsoft.com/office/drawing/2014/main" id="{AFDF839F-997C-4322-9D7D-A225C1DD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748" y="2091440"/>
            <a:ext cx="3895725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91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F3AD2AE-1E2C-4737-AFA1-D7DE54AF39A0}"/>
              </a:ext>
            </a:extLst>
          </p:cNvPr>
          <p:cNvSpPr/>
          <p:nvPr/>
        </p:nvSpPr>
        <p:spPr>
          <a:xfrm>
            <a:off x="1563974" y="149902"/>
            <a:ext cx="859935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Imediat s-a declanșat pneumonia care avea să-i aducă sfârșitul. Se va stinge în tăcere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murmurîndu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-și rugăciunile în care conversa cu Domnul său. La un moment dat, fără a se adresa cuiva anume, spuse: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4F71B05D-9F65-40F9-A17E-26C35E59A3B1}"/>
              </a:ext>
            </a:extLst>
          </p:cNvPr>
          <p:cNvSpPr/>
          <p:nvPr/>
        </p:nvSpPr>
        <p:spPr>
          <a:xfrm>
            <a:off x="3842477" y="5080163"/>
            <a:ext cx="8164643" cy="11079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2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„Acum chiar vreau să mă duc să mă </a:t>
            </a:r>
            <a:r>
              <a:rPr lang="ro-RO" sz="2200" i="1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întîlnesc</a:t>
            </a:r>
            <a:r>
              <a:rPr lang="ro-RO" sz="22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cu șchiopii și schilozii noștri… Da, Isuse, vin. Mulțumesc”</a:t>
            </a:r>
            <a:endParaRPr lang="ro-RO" sz="22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  <a:ea typeface="Calibri" panose="020F0502020204030204" pitchFamily="34" charset="0"/>
            </a:endParaRPr>
          </a:p>
        </p:txBody>
      </p:sp>
      <p:pic>
        <p:nvPicPr>
          <p:cNvPr id="4" name="Picture 2" descr="Imagini pentru franciscan png">
            <a:extLst>
              <a:ext uri="{FF2B5EF4-FFF2-40B4-BE49-F238E27FC236}">
                <a16:creationId xmlns:a16="http://schemas.microsoft.com/office/drawing/2014/main" id="{7780921D-46EC-4C9E-A1EF-C2861628B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ine similară">
            <a:extLst>
              <a:ext uri="{FF2B5EF4-FFF2-40B4-BE49-F238E27FC236}">
                <a16:creationId xmlns:a16="http://schemas.microsoft.com/office/drawing/2014/main" id="{A7C188A8-030A-4F16-AA89-16081CEDB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06" y="1776706"/>
            <a:ext cx="3028169" cy="33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491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BDE1F5F-0CC9-403B-BE4D-B6500E76894F}"/>
              </a:ext>
            </a:extLst>
          </p:cNvPr>
          <p:cNvSpPr/>
          <p:nvPr/>
        </p:nvSpPr>
        <p:spPr>
          <a:xfrm>
            <a:off x="3647606" y="3807501"/>
            <a:ext cx="7789889" cy="268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Dispărut deci la 5 martie 1625, venerabilul Ieremia a fost imediat onorat de introducerea cauzei pentru sanctificare de către Papa Urban al VIII-lea în anul 1627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susţinută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în chip deosebit de către Papa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Inocenţiu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al XI-lea. </a:t>
            </a:r>
            <a:endParaRPr lang="ro-RO" sz="22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</a:endParaRP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95B85495-D9EC-4D51-A493-D8CA5FD9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ini pentru ieremia valahul">
            <a:extLst>
              <a:ext uri="{FF2B5EF4-FFF2-40B4-BE49-F238E27FC236}">
                <a16:creationId xmlns:a16="http://schemas.microsoft.com/office/drawing/2014/main" id="{373E8D43-B458-4D9A-8A89-490D3158C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03" y="585905"/>
            <a:ext cx="5900503" cy="276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606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343ABF7-8D92-46F8-91D1-F11149436977}"/>
              </a:ext>
            </a:extLst>
          </p:cNvPr>
          <p:cNvSpPr/>
          <p:nvPr/>
        </p:nvSpPr>
        <p:spPr>
          <a:xfrm>
            <a:off x="3482714" y="359766"/>
            <a:ext cx="8479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Amintirea lui a rămas lăsată de contemporani legată de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ţara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de origine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numele a străbătut prin timp, recunoscându-l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cinstindu-l în îmbinarea de fericit renume – Ieremia Valahul. Ieremia, numele profetului din Vechiul Testament, corespunde tăriei în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credinţă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puterii ce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izvorăşte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din mărturisirea ei.</a:t>
            </a: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40F7CF72-4224-4F62-8C5D-677525B73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ini pentru prophet jeremiah">
            <a:extLst>
              <a:ext uri="{FF2B5EF4-FFF2-40B4-BE49-F238E27FC236}">
                <a16:creationId xmlns:a16="http://schemas.microsoft.com/office/drawing/2014/main" id="{A5A7228B-9C24-401B-A80E-1FB481F8C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903" y="3657678"/>
            <a:ext cx="4254709" cy="27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820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DFC279A-8A2C-48D7-8F62-62E2E7BE73FF}"/>
              </a:ext>
            </a:extLst>
          </p:cNvPr>
          <p:cNvSpPr/>
          <p:nvPr/>
        </p:nvSpPr>
        <p:spPr>
          <a:xfrm>
            <a:off x="2293495" y="269823"/>
            <a:ext cx="819962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Imediat după înmormântare, s-a procedat la strângerea documentelor în vederea proclamării oficiale a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sfinţeniei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umilului călugăr; numai după doi ani, în 1627, dosarul a fost înaintat Papei Urban al VIII-lea, care l-a acceptat. </a:t>
            </a:r>
            <a:endParaRPr lang="ro-RO" sz="22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</a:endParaRP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A82E12F3-9BF7-4C9C-AAAF-3EA85D8F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ini pentru pope urban VIII">
            <a:extLst>
              <a:ext uri="{FF2B5EF4-FFF2-40B4-BE49-F238E27FC236}">
                <a16:creationId xmlns:a16="http://schemas.microsoft.com/office/drawing/2014/main" id="{3E00A102-99DA-42E1-91FA-2BEF5241B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24" y="2585414"/>
            <a:ext cx="2984974" cy="4062724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576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5F1ED378-3329-4CDD-A5B4-8157E46D25E1}"/>
              </a:ext>
            </a:extLst>
          </p:cNvPr>
          <p:cNvSpPr/>
          <p:nvPr/>
        </p:nvSpPr>
        <p:spPr>
          <a:xfrm>
            <a:off x="6115361" y="1449714"/>
            <a:ext cx="572624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Împrejurări necunoscute nouă au întrerupt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desfăşurarea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în procesului de beatificare; ulterior, Papa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Inocenţiu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al XI-lea a reluat cauza, dar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iarăşi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au intervenit alte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dificultăţi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din nou actul beatificării a fost amânat. Procesul a fost reluat după 1900, pentru ca în final, la 30 octombrie 1983, Papa Ioan Paul al II-lea să îl declare fericit.</a:t>
            </a: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F088992C-A9F8-4109-B3CF-68B0FD87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ini pentru pope innocent XI">
            <a:extLst>
              <a:ext uri="{FF2B5EF4-FFF2-40B4-BE49-F238E27FC236}">
                <a16:creationId xmlns:a16="http://schemas.microsoft.com/office/drawing/2014/main" id="{186D681F-1151-4044-8938-E453D678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38" y="529837"/>
            <a:ext cx="2857500" cy="350520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91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FF43217-C78E-424B-A86A-F66DD04A82C3}"/>
              </a:ext>
            </a:extLst>
          </p:cNvPr>
          <p:cNvSpPr/>
          <p:nvPr/>
        </p:nvSpPr>
        <p:spPr>
          <a:xfrm>
            <a:off x="3377784" y="3912432"/>
            <a:ext cx="825458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Între timp, venerarea Fericitului Ieremia a continuat să crească tot mai mult în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oraşul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Napoli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în împrejurimi, ducând peste veacuri amintirea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vieţii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lui sfinte, a puterii de mijlocire în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faţa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lui Dumnezeu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a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ţării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de origine, fiind invocat sub numele de Fericitul Ieremia Valahul.</a:t>
            </a: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2627544B-17E6-4F24-9DCF-E8EE57FF7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ini pentru ieremia valahul">
            <a:extLst>
              <a:ext uri="{FF2B5EF4-FFF2-40B4-BE49-F238E27FC236}">
                <a16:creationId xmlns:a16="http://schemas.microsoft.com/office/drawing/2014/main" id="{9CCC4628-D588-4D5E-98D8-4AA79A5F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94" y="337447"/>
            <a:ext cx="2771306" cy="357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68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24426942-7165-4C97-84D5-F5E9B360B223}"/>
              </a:ext>
            </a:extLst>
          </p:cNvPr>
          <p:cNvSpPr/>
          <p:nvPr/>
        </p:nvSpPr>
        <p:spPr>
          <a:xfrm>
            <a:off x="1983698" y="824676"/>
            <a:ext cx="711533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Legătura de sânge ce ne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uneşte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cu Fericitul Ieremia Valahul este un motiv deosebit de a-i dărui cinstirea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încrederea noastră</a:t>
            </a: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842D871A-F349-4913-8A91-CA5752E9F192}"/>
              </a:ext>
            </a:extLst>
          </p:cNvPr>
          <p:cNvSpPr/>
          <p:nvPr/>
        </p:nvSpPr>
        <p:spPr>
          <a:xfrm>
            <a:off x="8984105" y="5501607"/>
            <a:ext cx="2873115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o-RO" sz="54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Sfârșit</a:t>
            </a:r>
          </a:p>
        </p:txBody>
      </p:sp>
      <p:pic>
        <p:nvPicPr>
          <p:cNvPr id="4" name="Picture 2" descr="Imagini pentru franciscan png">
            <a:extLst>
              <a:ext uri="{FF2B5EF4-FFF2-40B4-BE49-F238E27FC236}">
                <a16:creationId xmlns:a16="http://schemas.microsoft.com/office/drawing/2014/main" id="{CADFEB84-204D-4946-A012-2EF60E3BD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ini pentru ieremia valahul">
            <a:extLst>
              <a:ext uri="{FF2B5EF4-FFF2-40B4-BE49-F238E27FC236}">
                <a16:creationId xmlns:a16="http://schemas.microsoft.com/office/drawing/2014/main" id="{DFDC379D-F51F-4EAF-81C4-ECCE79B9A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72" y="3429854"/>
            <a:ext cx="2806674" cy="27872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ine similară">
            <a:extLst>
              <a:ext uri="{FF2B5EF4-FFF2-40B4-BE49-F238E27FC236}">
                <a16:creationId xmlns:a16="http://schemas.microsoft.com/office/drawing/2014/main" id="{5148813D-2137-4299-B8AC-C7AB4FA9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89" l="0" r="100000">
                        <a14:foregroundMark x1="36341" y1="52889" x2="36341" y2="52889"/>
                        <a14:foregroundMark x1="26341" y1="45111" x2="26341" y2="45111"/>
                        <a14:foregroundMark x1="25122" y1="32222" x2="21220" y2="97556"/>
                        <a14:foregroundMark x1="19024" y1="51333" x2="5854" y2="74889"/>
                        <a14:foregroundMark x1="79268" y1="17111" x2="60000" y2="23333"/>
                        <a14:foregroundMark x1="52439" y1="58444" x2="84878" y2="64667"/>
                        <a14:foregroundMark x1="53902" y1="80444" x2="96098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754" y="254875"/>
            <a:ext cx="3299815" cy="36217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91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B451CBB-6182-4923-9B89-FCF6CEBA4A37}"/>
              </a:ext>
            </a:extLst>
          </p:cNvPr>
          <p:cNvSpPr/>
          <p:nvPr/>
        </p:nvSpPr>
        <p:spPr>
          <a:xfrm>
            <a:off x="2682602" y="2869580"/>
            <a:ext cx="8063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4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Cine este fericitul Ieremia? </a:t>
            </a:r>
            <a:endParaRPr lang="ro-RO" sz="44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</a:endParaRPr>
          </a:p>
        </p:txBody>
      </p:sp>
      <p:pic>
        <p:nvPicPr>
          <p:cNvPr id="5" name="Picture 2" descr="Imagini pentru franciscan png">
            <a:extLst>
              <a:ext uri="{FF2B5EF4-FFF2-40B4-BE49-F238E27FC236}">
                <a16:creationId xmlns:a16="http://schemas.microsoft.com/office/drawing/2014/main" id="{947B3C61-22D9-42C3-A29D-C4665285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04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47086C9-4EC1-4BF1-8FA2-76B57419B4FC}"/>
              </a:ext>
            </a:extLst>
          </p:cNvPr>
          <p:cNvSpPr/>
          <p:nvPr/>
        </p:nvSpPr>
        <p:spPr>
          <a:xfrm>
            <a:off x="2750225" y="831726"/>
            <a:ext cx="6880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  <a:spcAft>
                <a:spcPts val="0"/>
              </a:spcAft>
            </a:pPr>
            <a:r>
              <a:rPr lang="ro-RO" sz="24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Ieremia Valahul a fost un călugăr capucin, primul fericit român propus pentru sanctificare la 30 octombrie 1983, de către Papa Ioan Paul al II-lea.</a:t>
            </a: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0A5E8680-2A39-4D2E-8CC7-B206BD20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ini pentru john paul ii png">
            <a:extLst>
              <a:ext uri="{FF2B5EF4-FFF2-40B4-BE49-F238E27FC236}">
                <a16:creationId xmlns:a16="http://schemas.microsoft.com/office/drawing/2014/main" id="{AEB51110-4E0B-4141-85A2-0A13F0307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711" y="1858780"/>
            <a:ext cx="2732974" cy="37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79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53E9D12-7930-416D-BBF1-F4DFEC801CCC}"/>
              </a:ext>
            </a:extLst>
          </p:cNvPr>
          <p:cNvSpPr/>
          <p:nvPr/>
        </p:nvSpPr>
        <p:spPr>
          <a:xfrm>
            <a:off x="2668250" y="3811012"/>
            <a:ext cx="9308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  <a:spcAft>
                <a:spcPts val="0"/>
              </a:spcAft>
            </a:pPr>
            <a:r>
              <a:rPr lang="ro-RO" sz="24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La 29 iunie 1556, într-un cătun din Moldova, pe atunci cu numele de </a:t>
            </a:r>
            <a:r>
              <a:rPr lang="ro-RO" sz="24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Tzatzo</a:t>
            </a:r>
            <a:r>
              <a:rPr lang="ro-RO" sz="24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, din </a:t>
            </a:r>
            <a:r>
              <a:rPr lang="ro-RO" sz="24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părinţii</a:t>
            </a:r>
            <a:r>
              <a:rPr lang="ro-RO" sz="24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Margareta </a:t>
            </a:r>
            <a:r>
              <a:rPr lang="ro-RO" sz="24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4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</a:t>
            </a:r>
            <a:r>
              <a:rPr lang="ro-RO" sz="24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Costist</a:t>
            </a:r>
            <a:r>
              <a:rPr lang="ro-RO" sz="24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Stoica, se </a:t>
            </a:r>
            <a:r>
              <a:rPr lang="ro-RO" sz="24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naşte</a:t>
            </a:r>
            <a:r>
              <a:rPr lang="ro-RO" sz="24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fericitul Ieremia, primind la Botez numele de Ion.</a:t>
            </a: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45CC3FF4-3F8C-4B3C-81B8-7CF616736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ini pentru ieremia valahul">
            <a:extLst>
              <a:ext uri="{FF2B5EF4-FFF2-40B4-BE49-F238E27FC236}">
                <a16:creationId xmlns:a16="http://schemas.microsoft.com/office/drawing/2014/main" id="{28FA8B2F-A1AF-4D06-B31D-1541C5C7B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955" y="296287"/>
            <a:ext cx="2600325" cy="3514725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67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48189A0E-BBBD-4FA7-B956-26EF6EBCE1D0}"/>
              </a:ext>
            </a:extLst>
          </p:cNvPr>
          <p:cNvSpPr/>
          <p:nvPr/>
        </p:nvSpPr>
        <p:spPr>
          <a:xfrm>
            <a:off x="2788170" y="119921"/>
            <a:ext cx="86643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200000"/>
              </a:lnSpc>
              <a:spcAft>
                <a:spcPts val="0"/>
              </a:spcAft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La vârsta de 18 ani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părăseşte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patria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merge în Italia „unde se află papa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sunt călugări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sfinţi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”. Trecând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Carpaţii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prin pasul Oituz, ajunge la Alba-Iulia, iar de aici,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însoţind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un medic italian, Pietro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Lo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Iacomo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, ajunge la Bari. Luminat de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providenţă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, se duce la Napoli, unde intră în conventul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Fraţilor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Capucini, primind numele de Ieremia, la 8 mai 1578.</a:t>
            </a: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F3E61C47-EA34-4BCC-95AC-42A24DCEA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Imagini pentru italy png">
            <a:extLst>
              <a:ext uri="{FF2B5EF4-FFF2-40B4-BE49-F238E27FC236}">
                <a16:creationId xmlns:a16="http://schemas.microsoft.com/office/drawing/2014/main" id="{5B68ABE1-16A4-4FDF-B162-B71742AF2C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92" y="4137285"/>
            <a:ext cx="1906125" cy="238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05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DC405CF8-0586-44FE-94AE-AC3005F8BA57}"/>
              </a:ext>
            </a:extLst>
          </p:cNvPr>
          <p:cNvSpPr/>
          <p:nvPr/>
        </p:nvSpPr>
        <p:spPr>
          <a:xfrm>
            <a:off x="2533338" y="284813"/>
            <a:ext cx="929390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2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„În anul 1585 va fi transferat în mănăstirea „</a:t>
            </a:r>
            <a:r>
              <a:rPr lang="ro-RO" sz="2200" i="1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Sfînta</a:t>
            </a:r>
            <a:r>
              <a:rPr lang="ro-RO" sz="22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Zămislire” din Napoli, unde va lucra ca infirmier </a:t>
            </a:r>
            <a:r>
              <a:rPr lang="ro-RO" sz="2200" i="1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pînă</a:t>
            </a:r>
            <a:r>
              <a:rPr lang="ro-RO" sz="22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la </a:t>
            </a:r>
            <a:r>
              <a:rPr lang="ro-RO" sz="2200" i="1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sfîrșitul</a:t>
            </a:r>
            <a:r>
              <a:rPr lang="ro-RO" sz="22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vieții. Părea născut pentru această activitate. Pentru el bolnavii reprezentau "părți suferinde ale lui Iisus" și se apropia de ei ca de Iisus însuși. Rugăciunea continuă, </a:t>
            </a:r>
            <a:r>
              <a:rPr lang="ro-RO" sz="2200" i="1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blîndețea</a:t>
            </a:r>
            <a:r>
              <a:rPr lang="ro-RO" sz="22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și dăruirea de sine aveau să rodească prin miracole. Devenise permanent egal cu sine în orice împrejurare </a:t>
            </a:r>
            <a:r>
              <a:rPr lang="ro-RO" sz="2200" i="1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ridicîndu</a:t>
            </a:r>
            <a:r>
              <a:rPr lang="ro-RO" sz="2200" i="1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-se în mod de neînțeles pentru ceilalți deasupra tristeții și bucuriei. Faima lui a depășit zidurile mănăstirii. Minunile se manifestau prin el într-un mod ce nu mai surprindea pe nimeni.”</a:t>
            </a:r>
            <a:endParaRPr lang="ro-RO" sz="22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  <a:ea typeface="Calibri" panose="020F0502020204030204" pitchFamily="34" charset="0"/>
            </a:endParaRP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AEF061D5-4D46-4A79-89BC-A255D525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A36D2B73-E791-48A8-BEC5-5BFABC088A6E}"/>
              </a:ext>
            </a:extLst>
          </p:cNvPr>
          <p:cNvSpPr/>
          <p:nvPr/>
        </p:nvSpPr>
        <p:spPr>
          <a:xfrm>
            <a:off x="9653028" y="5582800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Anonim</a:t>
            </a:r>
            <a:endParaRPr lang="ro-RO" sz="24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77989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94E92D59-F1AD-4197-A30F-45E22D145886}"/>
              </a:ext>
            </a:extLst>
          </p:cNvPr>
          <p:cNvSpPr/>
          <p:nvPr/>
        </p:nvSpPr>
        <p:spPr>
          <a:xfrm>
            <a:off x="2968052" y="464695"/>
            <a:ext cx="5141627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Destinat să-i îngrijească pe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confraţii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săi bolnavi în Conventul „Sfântul Efrem cel Nou”, din Napoli, îi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slujeşte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timp de 40 de ani cu aleasă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blândeţe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şi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cu mare dăruire. Până la sfârșitul vieții se va dedica lui Dumnezeu, săracilor și bolnavilor, distingându-se printr-o caritate care va constitui trăsătura de bază a vieții sale slujind în spitale și leprozerii.</a:t>
            </a:r>
            <a:endParaRPr lang="ro-RO" sz="2200" dirty="0">
              <a:ln>
                <a:solidFill>
                  <a:schemeClr val="bg1"/>
                </a:solidFill>
              </a:ln>
              <a:latin typeface="Miama Nueva" panose="02000603000000000000" pitchFamily="50" charset="-52"/>
            </a:endParaRP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714F920E-E3CA-4CD2-AA16-BAF42CF18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ini pentru napoli convent">
            <a:extLst>
              <a:ext uri="{FF2B5EF4-FFF2-40B4-BE49-F238E27FC236}">
                <a16:creationId xmlns:a16="http://schemas.microsoft.com/office/drawing/2014/main" id="{A72A09E0-7A54-41DF-B0AD-5E456E4F4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966" y="2158583"/>
            <a:ext cx="3295400" cy="386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41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EBDEA161-D3AF-40BE-8770-69C010E9460F}"/>
              </a:ext>
            </a:extLst>
          </p:cNvPr>
          <p:cNvSpPr/>
          <p:nvPr/>
        </p:nvSpPr>
        <p:spPr>
          <a:xfrm>
            <a:off x="6820525" y="2225880"/>
            <a:ext cx="51915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Ascultarea, ca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înfrîngere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a voinței proprii în fața voinței divine, a fost izvorul unei tării și dăruiri de sine care i-au caracterizat viața de călugăr 40 de ani, trăind într-o simplitate fără margini uneori dusă până la extrem.</a:t>
            </a: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56BD4C58-A0EA-43F0-8483-E3531F35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ini pentru ieremia valahul">
            <a:extLst>
              <a:ext uri="{FF2B5EF4-FFF2-40B4-BE49-F238E27FC236}">
                <a16:creationId xmlns:a16="http://schemas.microsoft.com/office/drawing/2014/main" id="{DB1C87DF-EDDD-41FB-B086-C64BF4C9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62" y="301775"/>
            <a:ext cx="3521283" cy="558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47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id="{6C82FD1F-71EA-4980-8199-1715C2C4DA0C}"/>
              </a:ext>
            </a:extLst>
          </p:cNvPr>
          <p:cNvSpPr/>
          <p:nvPr/>
        </p:nvSpPr>
        <p:spPr>
          <a:xfrm>
            <a:off x="2938071" y="1109275"/>
            <a:ext cx="897910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În 1625, fratele Ieremia Valahul în vârstă de 69 de ani devine tot mai conștient de apropierea morții sale. „Cu cât se apropie "sora moarte" cu atât energia dăruirii și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autosacrificiului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său creștea.” Era 26 februarie 1625. Un mare personaj de la curtea regelui Spaniei, grav bolnav, îl cheamă pe fratele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Ieremia.Nimeni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nu a înțeles de ce nu a trimis un mijloc de transport. Pe o vreme geroasă va merge pe jos 12 km la dus și la întors pentru a-și oferi </a:t>
            </a:r>
            <a:r>
              <a:rPr lang="ro-RO" sz="2200" dirty="0" err="1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ajutorul.La</a:t>
            </a:r>
            <a:r>
              <a:rPr lang="ro-RO" sz="2200" dirty="0">
                <a:ln>
                  <a:solidFill>
                    <a:schemeClr val="bg1"/>
                  </a:solidFill>
                </a:ln>
                <a:latin typeface="Miama Nueva" panose="02000603000000000000" pitchFamily="50" charset="-52"/>
                <a:ea typeface="Calibri" panose="020F0502020204030204" pitchFamily="34" charset="0"/>
              </a:rPr>
              <a:t> jumătatea urcușului de întoarcere spre mănăstire o femeie îi spune:</a:t>
            </a:r>
          </a:p>
        </p:txBody>
      </p:sp>
      <p:pic>
        <p:nvPicPr>
          <p:cNvPr id="3" name="Picture 2" descr="Imagini pentru franciscan png">
            <a:extLst>
              <a:ext uri="{FF2B5EF4-FFF2-40B4-BE49-F238E27FC236}">
                <a16:creationId xmlns:a16="http://schemas.microsoft.com/office/drawing/2014/main" id="{4389DFBB-B29B-4D04-A844-2AD8954A9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493" cy="2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44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832</Words>
  <Application>Microsoft Office PowerPoint</Application>
  <PresentationFormat>Ecran lat</PresentationFormat>
  <Paragraphs>24</Paragraphs>
  <Slides>17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Miama Nueva</vt:lpstr>
      <vt:lpstr>Times New Roman</vt:lpstr>
      <vt:lpstr>Temă Office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iacob andrei</dc:creator>
  <cp:lastModifiedBy>iacob andrei</cp:lastModifiedBy>
  <cp:revision>29</cp:revision>
  <dcterms:created xsi:type="dcterms:W3CDTF">2017-10-03T09:26:24Z</dcterms:created>
  <dcterms:modified xsi:type="dcterms:W3CDTF">2017-10-03T10:18:33Z</dcterms:modified>
</cp:coreProperties>
</file>