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0704E70-ED39-4606-B64C-248D0B306E6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EF99842D-9767-4CA6-A07C-684C5987D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B1574A98-1217-4E77-B1D4-ADAC503A59BD}"/>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5" name="Substituent subsol 4">
            <a:extLst>
              <a:ext uri="{FF2B5EF4-FFF2-40B4-BE49-F238E27FC236}">
                <a16:creationId xmlns:a16="http://schemas.microsoft.com/office/drawing/2014/main" id="{6BEA0F8F-93B7-4543-823F-41D0F86F9B66}"/>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F93A7380-D7C2-4E05-9E15-DA210915616A}"/>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175708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B62B3E7-1072-4680-BEA7-4FC770618697}"/>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BFE892EC-488E-455D-83EA-8B0004204E39}"/>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B98C7F7A-7F62-4D62-B1ED-DFB463F0B081}"/>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5" name="Substituent subsol 4">
            <a:extLst>
              <a:ext uri="{FF2B5EF4-FFF2-40B4-BE49-F238E27FC236}">
                <a16:creationId xmlns:a16="http://schemas.microsoft.com/office/drawing/2014/main" id="{D1083A20-442E-4340-8480-B972752F1A8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027DF5CB-125B-49B8-921E-15932A3BA462}"/>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281708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C16D81F-CD3F-474B-A35D-4EBBABC80B9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F4423316-C170-4D4A-8930-FE50F24E0AD7}"/>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B9B8533-71B4-4145-B2FD-179222FBE5F2}"/>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5" name="Substituent subsol 4">
            <a:extLst>
              <a:ext uri="{FF2B5EF4-FFF2-40B4-BE49-F238E27FC236}">
                <a16:creationId xmlns:a16="http://schemas.microsoft.com/office/drawing/2014/main" id="{F564C865-C325-4751-9B23-88AD4B12A871}"/>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7CEBC6D0-6F8F-4684-9ABF-35A94E071FC2}"/>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237270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AA34FA0-8393-4F8E-A29E-190CD0ED63F4}"/>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2F023C6D-7486-4E8C-9E5E-F81081A6B6FB}"/>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0042405-0A8B-4154-B65E-D6FA07927E00}"/>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5" name="Substituent subsol 4">
            <a:extLst>
              <a:ext uri="{FF2B5EF4-FFF2-40B4-BE49-F238E27FC236}">
                <a16:creationId xmlns:a16="http://schemas.microsoft.com/office/drawing/2014/main" id="{CA2E120E-1F14-4207-B5CE-F9AA6DD17D1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E054DAD-9FFE-4163-A478-4DA267A2D6DE}"/>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88169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AA0A607-03A2-4D37-8257-566A2EE3EBAD}"/>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B617ABDA-5CE3-4005-A4BB-F719D56024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54B80B51-B5EC-4884-AF7D-E651E4F9A0ED}"/>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5" name="Substituent subsol 4">
            <a:extLst>
              <a:ext uri="{FF2B5EF4-FFF2-40B4-BE49-F238E27FC236}">
                <a16:creationId xmlns:a16="http://schemas.microsoft.com/office/drawing/2014/main" id="{157A2418-C39E-4657-9F0C-C7B501908B65}"/>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1EB4CF49-B911-429B-B354-F3BDB4E9E2F5}"/>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163640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DFE1A60-0D16-4B43-B863-985CE0612FD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632F94EF-5BD6-4680-AB7C-2B0E06D2993D}"/>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84DD82DA-6B98-458E-B775-6A5400584F06}"/>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8FE2BC44-4D3B-4998-A4B3-7B5DA284FA2E}"/>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6" name="Substituent subsol 5">
            <a:extLst>
              <a:ext uri="{FF2B5EF4-FFF2-40B4-BE49-F238E27FC236}">
                <a16:creationId xmlns:a16="http://schemas.microsoft.com/office/drawing/2014/main" id="{C73F8FB1-72BB-471F-9796-3099DC95D870}"/>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B51E4C1A-644D-4A8E-B321-AAAE91E35DBB}"/>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283364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AC12400-DAAF-4FDD-AC73-0FCBFB18F489}"/>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4416DB45-495F-4696-B324-CA2FBD7EE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4CEF849C-48E5-402E-8822-3BF2EF3C4085}"/>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13558272-0DAF-47CD-B3BC-466531B04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8303382F-0ADD-40D6-866C-EFFC0867BABB}"/>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F3710004-1255-4E04-A0F2-251205FE83F0}"/>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8" name="Substituent subsol 7">
            <a:extLst>
              <a:ext uri="{FF2B5EF4-FFF2-40B4-BE49-F238E27FC236}">
                <a16:creationId xmlns:a16="http://schemas.microsoft.com/office/drawing/2014/main" id="{2B10F1B0-3645-4088-8D82-F592509218B5}"/>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5C127479-58D1-424D-A49E-431CBB7884F2}"/>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301962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C4E3E5-C4F0-444D-8A13-EDE034C4B73E}"/>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1A56B3D3-B054-4993-B599-313AE77231ED}"/>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4" name="Substituent subsol 3">
            <a:extLst>
              <a:ext uri="{FF2B5EF4-FFF2-40B4-BE49-F238E27FC236}">
                <a16:creationId xmlns:a16="http://schemas.microsoft.com/office/drawing/2014/main" id="{2E7E7F28-2A63-4CA5-B6F4-50466DEAE98D}"/>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255E6813-E947-4578-85F5-21AFDE67B713}"/>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106678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64D6D93C-C337-4B35-BA96-E368410D228D}"/>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3" name="Substituent subsol 2">
            <a:extLst>
              <a:ext uri="{FF2B5EF4-FFF2-40B4-BE49-F238E27FC236}">
                <a16:creationId xmlns:a16="http://schemas.microsoft.com/office/drawing/2014/main" id="{8550C3A8-F714-4D2A-9234-D0C7A79330E9}"/>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2601D579-0EEF-412B-B780-7888BBD2A7A9}"/>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38566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3DE3D08-5073-4236-912E-BDF9E660ACC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5338ECC-18E7-4158-BBC2-36D2F060F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402CA84B-EF6D-4BA2-A5A5-22700A35A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209947DE-E4A4-4D88-86D4-D0650DDE57D0}"/>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6" name="Substituent subsol 5">
            <a:extLst>
              <a:ext uri="{FF2B5EF4-FFF2-40B4-BE49-F238E27FC236}">
                <a16:creationId xmlns:a16="http://schemas.microsoft.com/office/drawing/2014/main" id="{7A2AF47A-95E4-4DCA-8617-D73B2EBD1A46}"/>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E1B32789-D3A5-4F98-8F9A-17CB115A961D}"/>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253026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3160A13-C49A-4A6C-8025-0A294E32D1A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911F4885-9806-46CF-A634-073AB9AFA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31ACE0BC-7879-4C6F-9429-FCBAC9CE1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18ACDC8E-97D0-4FA8-B655-D9988F3FFAB4}"/>
              </a:ext>
            </a:extLst>
          </p:cNvPr>
          <p:cNvSpPr>
            <a:spLocks noGrp="1"/>
          </p:cNvSpPr>
          <p:nvPr>
            <p:ph type="dt" sz="half" idx="10"/>
          </p:nvPr>
        </p:nvSpPr>
        <p:spPr/>
        <p:txBody>
          <a:bodyPr/>
          <a:lstStyle/>
          <a:p>
            <a:fld id="{D5B7068A-83E0-4396-9FC9-3C1D671C3F84}" type="datetimeFigureOut">
              <a:rPr lang="ro-RO" smtClean="0"/>
              <a:t>03.10.2017</a:t>
            </a:fld>
            <a:endParaRPr lang="ro-RO"/>
          </a:p>
        </p:txBody>
      </p:sp>
      <p:sp>
        <p:nvSpPr>
          <p:cNvPr id="6" name="Substituent subsol 5">
            <a:extLst>
              <a:ext uri="{FF2B5EF4-FFF2-40B4-BE49-F238E27FC236}">
                <a16:creationId xmlns:a16="http://schemas.microsoft.com/office/drawing/2014/main" id="{B505F996-14B1-4463-A12D-824FF14BB69C}"/>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5ABA88D1-1A6D-4514-9812-8E2816881F23}"/>
              </a:ext>
            </a:extLst>
          </p:cNvPr>
          <p:cNvSpPr>
            <a:spLocks noGrp="1"/>
          </p:cNvSpPr>
          <p:nvPr>
            <p:ph type="sldNum" sz="quarter" idx="12"/>
          </p:nvPr>
        </p:nvSpPr>
        <p:spPr/>
        <p:txBody>
          <a:bodyPr/>
          <a:lstStyle/>
          <a:p>
            <a:fld id="{5C0D4161-39AE-4F93-900F-44E0818ECE26}" type="slidenum">
              <a:rPr lang="ro-RO" smtClean="0"/>
              <a:t>‹#›</a:t>
            </a:fld>
            <a:endParaRPr lang="ro-RO"/>
          </a:p>
        </p:txBody>
      </p:sp>
    </p:spTree>
    <p:extLst>
      <p:ext uri="{BB962C8B-B14F-4D97-AF65-F5344CB8AC3E}">
        <p14:creationId xmlns:p14="http://schemas.microsoft.com/office/powerpoint/2010/main" val="111284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7D53D556-AB14-4F1C-823E-D6FA14EC6C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A04DE871-6EE2-4159-AB52-B70B5DFBA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03566F87-16B3-4A5A-9D1D-3BFB60258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7068A-83E0-4396-9FC9-3C1D671C3F84}" type="datetimeFigureOut">
              <a:rPr lang="ro-RO" smtClean="0"/>
              <a:t>03.10.2017</a:t>
            </a:fld>
            <a:endParaRPr lang="ro-RO"/>
          </a:p>
        </p:txBody>
      </p:sp>
      <p:sp>
        <p:nvSpPr>
          <p:cNvPr id="5" name="Substituent subsol 4">
            <a:extLst>
              <a:ext uri="{FF2B5EF4-FFF2-40B4-BE49-F238E27FC236}">
                <a16:creationId xmlns:a16="http://schemas.microsoft.com/office/drawing/2014/main" id="{386D82E0-DE1E-4611-ACA3-ED8D591D0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A0DD967E-E00A-453E-BC55-8E79029DF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D4161-39AE-4F93-900F-44E0818ECE26}" type="slidenum">
              <a:rPr lang="ro-RO" smtClean="0"/>
              <a:t>‹#›</a:t>
            </a:fld>
            <a:endParaRPr lang="ro-RO"/>
          </a:p>
        </p:txBody>
      </p:sp>
    </p:spTree>
    <p:extLst>
      <p:ext uri="{BB962C8B-B14F-4D97-AF65-F5344CB8AC3E}">
        <p14:creationId xmlns:p14="http://schemas.microsoft.com/office/powerpoint/2010/main" val="422303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a:extLst>
              <a:ext uri="{FF2B5EF4-FFF2-40B4-BE49-F238E27FC236}">
                <a16:creationId xmlns:a16="http://schemas.microsoft.com/office/drawing/2014/main" id="{405B4DD9-FB3F-45BF-8418-218394729FB9}"/>
              </a:ext>
            </a:extLst>
          </p:cNvPr>
          <p:cNvSpPr/>
          <p:nvPr/>
        </p:nvSpPr>
        <p:spPr>
          <a:xfrm>
            <a:off x="1736034" y="1376940"/>
            <a:ext cx="9435549" cy="17543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o-RO" sz="5400" dirty="0">
                <a:latin typeface="Gabriola" panose="04040605051002020D02" pitchFamily="82" charset="0"/>
              </a:rPr>
              <a:t>Influența mediu și a persoanelor din jur</a:t>
            </a:r>
          </a:p>
          <a:p>
            <a:pPr algn="ctr"/>
            <a:r>
              <a:rPr lang="ro-RO" sz="5400" dirty="0">
                <a:latin typeface="Gabriola" panose="04040605051002020D02" pitchFamily="82" charset="0"/>
              </a:rPr>
              <a:t> în viața unui adolescent</a:t>
            </a:r>
          </a:p>
        </p:txBody>
      </p:sp>
      <p:pic>
        <p:nvPicPr>
          <p:cNvPr id="1026" name="Picture 2" descr="Imagini pentru diverse people gif">
            <a:extLst>
              <a:ext uri="{FF2B5EF4-FFF2-40B4-BE49-F238E27FC236}">
                <a16:creationId xmlns:a16="http://schemas.microsoft.com/office/drawing/2014/main" id="{8FF19415-D61E-42CF-B09D-1F38C92CB4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ine similară">
            <a:extLst>
              <a:ext uri="{FF2B5EF4-FFF2-40B4-BE49-F238E27FC236}">
                <a16:creationId xmlns:a16="http://schemas.microsoft.com/office/drawing/2014/main" id="{E66D8FEF-7CEB-4877-80EB-B68BDC7C4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052" y="3472069"/>
            <a:ext cx="4812748" cy="36095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oloring-pictures.net/drawings/Skateboarding/a-teenager-is-skateboarding.gif">
            <a:extLst>
              <a:ext uri="{FF2B5EF4-FFF2-40B4-BE49-F238E27FC236}">
                <a16:creationId xmlns:a16="http://schemas.microsoft.com/office/drawing/2014/main" id="{BF1985C2-5BC4-4B7A-9E3B-AB5659F971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9" y="3233530"/>
            <a:ext cx="2050277" cy="298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46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8B5DE09-7EE6-4F29-B643-88557DD10982}"/>
              </a:ext>
            </a:extLst>
          </p:cNvPr>
          <p:cNvSpPr/>
          <p:nvPr/>
        </p:nvSpPr>
        <p:spPr>
          <a:xfrm>
            <a:off x="4346714" y="3260036"/>
            <a:ext cx="7487478" cy="325396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3200" dirty="0">
                <a:latin typeface="Times New Roman" panose="02020603050405020304" pitchFamily="18" charset="0"/>
                <a:ea typeface="Calibri" panose="020F0502020204030204" pitchFamily="34" charset="0"/>
              </a:rPr>
              <a:t>Pe mulți dintre noi, ne influențează ceea ce </a:t>
            </a:r>
            <a:r>
              <a:rPr lang="ro-RO" sz="3200" i="1" dirty="0">
                <a:latin typeface="Times New Roman" panose="02020603050405020304" pitchFamily="18" charset="0"/>
                <a:ea typeface="Calibri" panose="020F0502020204030204" pitchFamily="34" charset="0"/>
              </a:rPr>
              <a:t>vedem sau citim</a:t>
            </a:r>
            <a:r>
              <a:rPr lang="ro-RO" sz="3200" dirty="0">
                <a:latin typeface="Times New Roman" panose="02020603050405020304" pitchFamily="18" charset="0"/>
                <a:ea typeface="Calibri" panose="020F0502020204030204" pitchFamily="34" charset="0"/>
              </a:rPr>
              <a:t>. In aceasta categorie intra </a:t>
            </a:r>
            <a:r>
              <a:rPr lang="ro-RO" sz="3200" i="1" dirty="0">
                <a:latin typeface="Times New Roman" panose="02020603050405020304" pitchFamily="18" charset="0"/>
                <a:ea typeface="Calibri" panose="020F0502020204030204" pitchFamily="34" charset="0"/>
              </a:rPr>
              <a:t>autorii cărților </a:t>
            </a:r>
            <a:r>
              <a:rPr lang="ro-RO" sz="3200" dirty="0">
                <a:latin typeface="Times New Roman" panose="02020603050405020304" pitchFamily="18" charset="0"/>
                <a:ea typeface="Calibri" panose="020F0502020204030204" pitchFamily="34" charset="0"/>
              </a:rPr>
              <a:t>pe care le preferam. </a:t>
            </a:r>
            <a:r>
              <a:rPr lang="ro-RO" sz="3200" i="1" dirty="0">
                <a:latin typeface="Times New Roman" panose="02020603050405020304" pitchFamily="18" charset="0"/>
                <a:ea typeface="Calibri" panose="020F0502020204030204" pitchFamily="34" charset="0"/>
              </a:rPr>
              <a:t>Idei</a:t>
            </a:r>
            <a:r>
              <a:rPr lang="ro-RO" sz="3200" dirty="0">
                <a:latin typeface="Times New Roman" panose="02020603050405020304" pitchFamily="18" charset="0"/>
                <a:ea typeface="Calibri" panose="020F0502020204030204" pitchFamily="34" charset="0"/>
              </a:rPr>
              <a:t> pe care le preluam din cărți, tratate direct sau sugerate prin analogii, își pun adesea amprenta asupra noastră pentru toată viața.</a:t>
            </a:r>
          </a:p>
        </p:txBody>
      </p:sp>
      <p:pic>
        <p:nvPicPr>
          <p:cNvPr id="3" name="Picture 2" descr="Imagini pentru diverse people gif">
            <a:extLst>
              <a:ext uri="{FF2B5EF4-FFF2-40B4-BE49-F238E27FC236}">
                <a16:creationId xmlns:a16="http://schemas.microsoft.com/office/drawing/2014/main" id="{48FBE41B-7FDF-4A72-AC71-83E43F6E32E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i pentru books">
            <a:extLst>
              <a:ext uri="{FF2B5EF4-FFF2-40B4-BE49-F238E27FC236}">
                <a16:creationId xmlns:a16="http://schemas.microsoft.com/office/drawing/2014/main" id="{E5279D03-AB60-4AFC-8BB3-B21679353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31" y="2266120"/>
            <a:ext cx="3780017" cy="339918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ine similară">
            <a:extLst>
              <a:ext uri="{FF2B5EF4-FFF2-40B4-BE49-F238E27FC236}">
                <a16:creationId xmlns:a16="http://schemas.microsoft.com/office/drawing/2014/main" id="{DA3A39F7-A96D-4E7F-A320-4E26BF6E4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873" y="1"/>
            <a:ext cx="3434319" cy="306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285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FC3C152-4351-4032-A6FE-479877D210AA}"/>
              </a:ext>
            </a:extLst>
          </p:cNvPr>
          <p:cNvSpPr/>
          <p:nvPr/>
        </p:nvSpPr>
        <p:spPr>
          <a:xfrm>
            <a:off x="3432313" y="357809"/>
            <a:ext cx="8229600" cy="2677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o-RO" sz="2800" i="1" dirty="0">
                <a:solidFill>
                  <a:schemeClr val="bg1"/>
                </a:solidFill>
                <a:latin typeface="Times New Roman" panose="02020603050405020304" pitchFamily="18" charset="0"/>
                <a:ea typeface="Calibri" panose="020F0502020204030204" pitchFamily="34" charset="0"/>
              </a:rPr>
              <a:t>Starurile TV </a:t>
            </a:r>
            <a:r>
              <a:rPr lang="ro-RO" sz="2800" dirty="0">
                <a:solidFill>
                  <a:schemeClr val="bg1"/>
                </a:solidFill>
                <a:latin typeface="Times New Roman" panose="02020603050405020304" pitchFamily="18" charset="0"/>
                <a:ea typeface="Calibri" panose="020F0502020204030204" pitchFamily="34" charset="0"/>
              </a:rPr>
              <a:t>sunt o alta varietate de persoane pe care nu le întâlnim niciodată, dar al căror comportament îl influențează pe al nostru. De cate ori nu ti-ai dorit sa fii slabă pentru ca actrița x si modelul y sunt filiforme si au succes? In aceeași categorie intră cântăreții pe care ii admirăm, cu un impact asemănător asupra noastră.</a:t>
            </a:r>
            <a:endParaRPr lang="ro-RO" sz="2800" dirty="0">
              <a:solidFill>
                <a:schemeClr val="bg1"/>
              </a:solidFill>
            </a:endParaRPr>
          </a:p>
        </p:txBody>
      </p:sp>
      <p:pic>
        <p:nvPicPr>
          <p:cNvPr id="3" name="Picture 2" descr="Imagini pentru diverse people gif">
            <a:extLst>
              <a:ext uri="{FF2B5EF4-FFF2-40B4-BE49-F238E27FC236}">
                <a16:creationId xmlns:a16="http://schemas.microsoft.com/office/drawing/2014/main" id="{98A5598F-12CB-476A-825E-A64BC5413DD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ini pentru hollywood">
            <a:extLst>
              <a:ext uri="{FF2B5EF4-FFF2-40B4-BE49-F238E27FC236}">
                <a16:creationId xmlns:a16="http://schemas.microsoft.com/office/drawing/2014/main" id="{50976D54-6DEC-4208-83D3-B0D0F9BC6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12" y="3103411"/>
            <a:ext cx="3986592" cy="3624174"/>
          </a:xfrm>
          <a:prstGeom prst="teardrop">
            <a:avLst/>
          </a:prstGeom>
          <a:noFill/>
          <a:extLst>
            <a:ext uri="{909E8E84-426E-40DD-AFC4-6F175D3DCCD1}">
              <a14:hiddenFill xmlns:a14="http://schemas.microsoft.com/office/drawing/2010/main">
                <a:solidFill>
                  <a:srgbClr val="FFFFFF"/>
                </a:solidFill>
              </a14:hiddenFill>
            </a:ext>
          </a:extLst>
        </p:spPr>
      </p:pic>
      <p:pic>
        <p:nvPicPr>
          <p:cNvPr id="9220" name="Picture 4" descr="Imagini pentru hollywood png">
            <a:extLst>
              <a:ext uri="{FF2B5EF4-FFF2-40B4-BE49-F238E27FC236}">
                <a16:creationId xmlns:a16="http://schemas.microsoft.com/office/drawing/2014/main" id="{A4F283E8-F5BC-416B-A869-7D2FE00EC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670" y="3246783"/>
            <a:ext cx="3611217" cy="361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331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C5D9F8A-1BF8-4D84-8AA4-F266F86CA4EC}"/>
              </a:ext>
            </a:extLst>
          </p:cNvPr>
          <p:cNvSpPr/>
          <p:nvPr/>
        </p:nvSpPr>
        <p:spPr>
          <a:xfrm>
            <a:off x="2862470" y="248552"/>
            <a:ext cx="8958470" cy="2677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ro-RO" sz="2800" dirty="0">
                <a:solidFill>
                  <a:schemeClr val="bg1"/>
                </a:solidFill>
                <a:latin typeface="Times New Roman" panose="02020603050405020304" pitchFamily="18" charset="0"/>
                <a:ea typeface="Calibri" panose="020F0502020204030204" pitchFamily="34" charset="0"/>
              </a:rPr>
              <a:t>Un tip particular de influentă o au cei care nu ne sunt neapărat prieteni. Persoanele pe care le detestam au un fel aparte de a ne influenta deciziile, fie ca este vorba, de exemplu, de a nu alege o anumita ținută vestimentara pentru ca acea persoana se îmbracă astfel, până la acțiuni mai radicale sau la o totală indiferență. </a:t>
            </a:r>
            <a:endParaRPr lang="ro-RO" sz="2800" dirty="0">
              <a:solidFill>
                <a:schemeClr val="bg1"/>
              </a:solidFill>
            </a:endParaRPr>
          </a:p>
        </p:txBody>
      </p:sp>
      <p:pic>
        <p:nvPicPr>
          <p:cNvPr id="3" name="Picture 2" descr="Imagini pentru diverse people gif">
            <a:extLst>
              <a:ext uri="{FF2B5EF4-FFF2-40B4-BE49-F238E27FC236}">
                <a16:creationId xmlns:a16="http://schemas.microsoft.com/office/drawing/2014/main" id="{64160A31-9B81-4C83-BFDA-B9F6320AB9D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e similară">
            <a:extLst>
              <a:ext uri="{FF2B5EF4-FFF2-40B4-BE49-F238E27FC236}">
                <a16:creationId xmlns:a16="http://schemas.microsoft.com/office/drawing/2014/main" id="{892A67E8-C0E3-4C7E-97E9-97726D537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09" y="3299791"/>
            <a:ext cx="2708731" cy="21004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ini pentru enemies">
            <a:extLst>
              <a:ext uri="{FF2B5EF4-FFF2-40B4-BE49-F238E27FC236}">
                <a16:creationId xmlns:a16="http://schemas.microsoft.com/office/drawing/2014/main" id="{BC7F587F-FF0C-4A53-AE69-F5897BC75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2356104"/>
            <a:ext cx="2340113" cy="252732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ini pentru unlikable">
            <a:extLst>
              <a:ext uri="{FF2B5EF4-FFF2-40B4-BE49-F238E27FC236}">
                <a16:creationId xmlns:a16="http://schemas.microsoft.com/office/drawing/2014/main" id="{AE0213C4-CE05-46B1-AB18-4F225BDAC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920" y="3856382"/>
            <a:ext cx="3078170" cy="256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125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77D3E97-926C-4DDB-B406-E2DDBE7752A0}"/>
              </a:ext>
            </a:extLst>
          </p:cNvPr>
          <p:cNvSpPr/>
          <p:nvPr/>
        </p:nvSpPr>
        <p:spPr>
          <a:xfrm>
            <a:off x="5751443" y="331450"/>
            <a:ext cx="6096000" cy="267765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algn="just"/>
            <a:r>
              <a:rPr lang="ro-RO" sz="2800" dirty="0">
                <a:latin typeface="Times New Roman" panose="02020603050405020304" pitchFamily="18" charset="0"/>
                <a:ea typeface="Calibri" panose="020F0502020204030204" pitchFamily="34" charset="0"/>
              </a:rPr>
              <a:t>Reacțiile variază tocmai în funcție de impactul pe care îl exercită celălalt, voit sau nu. Este interesant de observat modul în care tocmai ceea ce nu ne place ne influențează comportamentul, chiar pana la a ne întreba: "Oare eu am făcut asta?".</a:t>
            </a:r>
            <a:endParaRPr lang="ro-RO" sz="2800" dirty="0"/>
          </a:p>
        </p:txBody>
      </p:sp>
      <p:pic>
        <p:nvPicPr>
          <p:cNvPr id="3" name="Picture 2" descr="Imagini pentru diverse people gif">
            <a:extLst>
              <a:ext uri="{FF2B5EF4-FFF2-40B4-BE49-F238E27FC236}">
                <a16:creationId xmlns:a16="http://schemas.microsoft.com/office/drawing/2014/main" id="{1BC90B72-CF4A-445B-BF3E-EEEDDC764F8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ini pentru I did that">
            <a:extLst>
              <a:ext uri="{FF2B5EF4-FFF2-40B4-BE49-F238E27FC236}">
                <a16:creationId xmlns:a16="http://schemas.microsoft.com/office/drawing/2014/main" id="{716E6082-F683-4C8E-B5D6-9F922DDFD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487" y="3617843"/>
            <a:ext cx="3790121" cy="29612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I did that">
            <a:extLst>
              <a:ext uri="{FF2B5EF4-FFF2-40B4-BE49-F238E27FC236}">
                <a16:creationId xmlns:a16="http://schemas.microsoft.com/office/drawing/2014/main" id="{51DC460E-9CBE-4CDB-937D-7C76066AF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31" y="3154015"/>
            <a:ext cx="5418670" cy="304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959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46F4FF17-BD90-48C4-9753-72BE660FFFB0}"/>
              </a:ext>
            </a:extLst>
          </p:cNvPr>
          <p:cNvSpPr/>
          <p:nvPr/>
        </p:nvSpPr>
        <p:spPr>
          <a:xfrm>
            <a:off x="357809" y="2591593"/>
            <a:ext cx="6096000" cy="397031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algn="just"/>
            <a:r>
              <a:rPr lang="ro-RO" sz="2800" dirty="0">
                <a:latin typeface="Times New Roman" panose="02020603050405020304" pitchFamily="18" charset="0"/>
                <a:ea typeface="Calibri" panose="020F0502020204030204" pitchFamily="34" charset="0"/>
              </a:rPr>
              <a:t>Se întâmplă ca unii oameni sa nu fie conștienți de faptul ca ne influențează. Este posibil ca un prieten sa-si fi spus o părere fără să se gândească la faptul ca asupra noastră ar avea un impact foarte mare. Însă cei mai mulți sunt conștienți de măsura în care pot influenta pe altcineva, iar pentru aceasta exista o gama variata de motive. </a:t>
            </a:r>
            <a:endParaRPr lang="ro-RO" sz="2800" dirty="0"/>
          </a:p>
        </p:txBody>
      </p:sp>
      <p:pic>
        <p:nvPicPr>
          <p:cNvPr id="3" name="Picture 2" descr="Imagini pentru diverse people gif">
            <a:extLst>
              <a:ext uri="{FF2B5EF4-FFF2-40B4-BE49-F238E27FC236}">
                <a16:creationId xmlns:a16="http://schemas.microsoft.com/office/drawing/2014/main" id="{6D29CCCA-85A8-4CD1-A35A-CD4F873129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ini pentru friend opinion">
            <a:extLst>
              <a:ext uri="{FF2B5EF4-FFF2-40B4-BE49-F238E27FC236}">
                <a16:creationId xmlns:a16="http://schemas.microsoft.com/office/drawing/2014/main" id="{4AA38FA6-D956-444F-A966-271FDF426D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6148" name="Picture 4" descr="Imagini pentru friend opinion">
            <a:extLst>
              <a:ext uri="{FF2B5EF4-FFF2-40B4-BE49-F238E27FC236}">
                <a16:creationId xmlns:a16="http://schemas.microsoft.com/office/drawing/2014/main" id="{1A8127CB-09CD-40F6-8E73-47E443E57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866" y="296089"/>
            <a:ext cx="2520534" cy="216507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ini pentru friend opinion">
            <a:extLst>
              <a:ext uri="{FF2B5EF4-FFF2-40B4-BE49-F238E27FC236}">
                <a16:creationId xmlns:a16="http://schemas.microsoft.com/office/drawing/2014/main" id="{6A3296D9-C635-4B9C-9362-879A7E096DB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7" name="AutoShape 8" descr="Imagini pentru friend opinion">
            <a:extLst>
              <a:ext uri="{FF2B5EF4-FFF2-40B4-BE49-F238E27FC236}">
                <a16:creationId xmlns:a16="http://schemas.microsoft.com/office/drawing/2014/main" id="{614CC7AF-677B-400D-9CBD-FB1AD2B16B5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6154" name="Picture 10" descr="Imagini pentru friend opinion">
            <a:extLst>
              <a:ext uri="{FF2B5EF4-FFF2-40B4-BE49-F238E27FC236}">
                <a16:creationId xmlns:a16="http://schemas.microsoft.com/office/drawing/2014/main" id="{6114A742-61E6-4972-951E-471DCDF5A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236" y="1378626"/>
            <a:ext cx="4175367" cy="414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93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2E82FBE-B852-466D-9C5D-0FE3BC235C8F}"/>
              </a:ext>
            </a:extLst>
          </p:cNvPr>
          <p:cNvSpPr/>
          <p:nvPr/>
        </p:nvSpPr>
        <p:spPr>
          <a:xfrm>
            <a:off x="331304" y="4359965"/>
            <a:ext cx="11370366" cy="19364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2800" dirty="0">
                <a:latin typeface="Times New Roman" panose="02020603050405020304" pitchFamily="18" charset="0"/>
                <a:ea typeface="Calibri" panose="020F0502020204030204" pitchFamily="34" charset="0"/>
              </a:rPr>
              <a:t>Cineva poate încerca să te influențeze deoarece crede ca in acest fel te ajuta. Altcineva poate încerca același lucru in scopuri proprii. Exista, desigur, si variante intre acestea doua. Adesea însă, ne lăsăm influențați pentru ca vrem sa fim influențați într-un sens sau altul, ori de către o persoana sau alta.</a:t>
            </a:r>
          </a:p>
        </p:txBody>
      </p:sp>
      <p:pic>
        <p:nvPicPr>
          <p:cNvPr id="3" name="Picture 2" descr="Imagini pentru diverse people gif">
            <a:extLst>
              <a:ext uri="{FF2B5EF4-FFF2-40B4-BE49-F238E27FC236}">
                <a16:creationId xmlns:a16="http://schemas.microsoft.com/office/drawing/2014/main" id="{79D5E0B7-1679-40F4-8A92-03DDA6C3853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i pentru influence">
            <a:extLst>
              <a:ext uri="{FF2B5EF4-FFF2-40B4-BE49-F238E27FC236}">
                <a16:creationId xmlns:a16="http://schemas.microsoft.com/office/drawing/2014/main" id="{7295C618-816B-495D-990C-D6F8FBBA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825" y="226737"/>
            <a:ext cx="7063410" cy="393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43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AE1C29C-A4AF-4AB8-93A9-04C9EA8AE374}"/>
              </a:ext>
            </a:extLst>
          </p:cNvPr>
          <p:cNvSpPr/>
          <p:nvPr/>
        </p:nvSpPr>
        <p:spPr>
          <a:xfrm>
            <a:off x="1356277" y="2903654"/>
            <a:ext cx="8586005" cy="13234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ro-RO" sz="8000" dirty="0">
                <a:solidFill>
                  <a:schemeClr val="bg1"/>
                </a:solidFill>
                <a:latin typeface="Gabriola" panose="04040605051002020D02" pitchFamily="82" charset="0"/>
                <a:ea typeface="Calibri" panose="020F0502020204030204" pitchFamily="34" charset="0"/>
              </a:rPr>
              <a:t>Cum ne lăsăm influențați?</a:t>
            </a:r>
            <a:endParaRPr lang="ro-RO" sz="8000" dirty="0">
              <a:solidFill>
                <a:schemeClr val="bg1"/>
              </a:solidFill>
              <a:latin typeface="Gabriola" panose="04040605051002020D02" pitchFamily="82" charset="0"/>
            </a:endParaRPr>
          </a:p>
        </p:txBody>
      </p:sp>
      <p:pic>
        <p:nvPicPr>
          <p:cNvPr id="3" name="Picture 2" descr="Imagini pentru diverse people gif">
            <a:extLst>
              <a:ext uri="{FF2B5EF4-FFF2-40B4-BE49-F238E27FC236}">
                <a16:creationId xmlns:a16="http://schemas.microsoft.com/office/drawing/2014/main" id="{3341E2BD-681C-4963-8667-32E49E202AC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e similară">
            <a:extLst>
              <a:ext uri="{FF2B5EF4-FFF2-40B4-BE49-F238E27FC236}">
                <a16:creationId xmlns:a16="http://schemas.microsoft.com/office/drawing/2014/main" id="{B45B8E49-5AD3-4EEC-8236-79F36EB0F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234" y="0"/>
            <a:ext cx="4399170" cy="2903654"/>
          </a:xfrm>
          <a:prstGeom prst="ellipse">
            <a:avLst/>
          </a:prstGeom>
          <a:noFill/>
          <a:extLst>
            <a:ext uri="{909E8E84-426E-40DD-AFC4-6F175D3DCCD1}">
              <a14:hiddenFill xmlns:a14="http://schemas.microsoft.com/office/drawing/2010/main">
                <a:solidFill>
                  <a:srgbClr val="FFFFFF"/>
                </a:solidFill>
              </a14:hiddenFill>
            </a:ext>
          </a:extLst>
        </p:spPr>
      </p:pic>
      <p:pic>
        <p:nvPicPr>
          <p:cNvPr id="4100" name="Picture 4" descr="Imagini pentru influence">
            <a:extLst>
              <a:ext uri="{FF2B5EF4-FFF2-40B4-BE49-F238E27FC236}">
                <a16:creationId xmlns:a16="http://schemas.microsoft.com/office/drawing/2014/main" id="{634CEFE1-68D7-4316-B765-68FFD77BAE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13182" y="4560779"/>
            <a:ext cx="3366053" cy="2244035"/>
          </a:xfrm>
          <a:prstGeom prst="snip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3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DB88158B-22E8-4E61-860B-5EDE9CDE9F5E}"/>
              </a:ext>
            </a:extLst>
          </p:cNvPr>
          <p:cNvSpPr/>
          <p:nvPr/>
        </p:nvSpPr>
        <p:spPr>
          <a:xfrm>
            <a:off x="274983" y="4216153"/>
            <a:ext cx="11277600" cy="28273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2800" i="1" dirty="0">
                <a:latin typeface="Times New Roman" panose="02020603050405020304" pitchFamily="18" charset="0"/>
                <a:ea typeface="Calibri" panose="020F0502020204030204" pitchFamily="34" charset="0"/>
              </a:rPr>
              <a:t>Prietenii</a:t>
            </a:r>
            <a:r>
              <a:rPr lang="ro-RO" sz="2800" dirty="0">
                <a:latin typeface="Times New Roman" panose="02020603050405020304" pitchFamily="18" charset="0"/>
                <a:ea typeface="Calibri" panose="020F0502020204030204" pitchFamily="34" charset="0"/>
              </a:rPr>
              <a:t> ne influențează prin explicații si exemple, prin sublinierea unor aspecte sau a altora. </a:t>
            </a:r>
          </a:p>
          <a:p>
            <a:pPr indent="180340" algn="just">
              <a:lnSpc>
                <a:spcPct val="107000"/>
              </a:lnSpc>
              <a:spcAft>
                <a:spcPts val="0"/>
              </a:spcAft>
            </a:pPr>
            <a:r>
              <a:rPr lang="ro-RO" sz="2800" i="1" dirty="0">
                <a:latin typeface="Times New Roman" panose="02020603050405020304" pitchFamily="18" charset="0"/>
                <a:ea typeface="Calibri" panose="020F0502020204030204" pitchFamily="34" charset="0"/>
              </a:rPr>
              <a:t>Alții</a:t>
            </a:r>
            <a:r>
              <a:rPr lang="ro-RO" sz="2800" dirty="0">
                <a:latin typeface="Times New Roman" panose="02020603050405020304" pitchFamily="18" charset="0"/>
                <a:ea typeface="Calibri" panose="020F0502020204030204" pitchFamily="34" charset="0"/>
              </a:rPr>
              <a:t> ne influențează sugerându-ne ceea ce doresc sa facem. In sfârșit, putem fi forțați sa facem ceva, pentru ca alternativele nu sunt tocmai fezabile. Este tot un tip de influenta, pe care îl conștientizam si care, in mod evident, nu face plăcere nimănui.</a:t>
            </a:r>
          </a:p>
        </p:txBody>
      </p:sp>
      <p:pic>
        <p:nvPicPr>
          <p:cNvPr id="3" name="Picture 2" descr="Imagini pentru diverse people gif">
            <a:extLst>
              <a:ext uri="{FF2B5EF4-FFF2-40B4-BE49-F238E27FC236}">
                <a16:creationId xmlns:a16="http://schemas.microsoft.com/office/drawing/2014/main" id="{7B2BC046-8B51-43EA-B540-9108026D37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friend and boss">
            <a:extLst>
              <a:ext uri="{FF2B5EF4-FFF2-40B4-BE49-F238E27FC236}">
                <a16:creationId xmlns:a16="http://schemas.microsoft.com/office/drawing/2014/main" id="{455DF6E4-BE0C-4635-97A4-22E0C4525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726" y="359769"/>
            <a:ext cx="3152057" cy="3152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ini pentru friend">
            <a:extLst>
              <a:ext uri="{FF2B5EF4-FFF2-40B4-BE49-F238E27FC236}">
                <a16:creationId xmlns:a16="http://schemas.microsoft.com/office/drawing/2014/main" id="{2591F9A7-8FC5-4987-BDC6-CAE5880B0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927" y="193439"/>
            <a:ext cx="2429565" cy="18221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ini pentru others">
            <a:extLst>
              <a:ext uri="{FF2B5EF4-FFF2-40B4-BE49-F238E27FC236}">
                <a16:creationId xmlns:a16="http://schemas.microsoft.com/office/drawing/2014/main" id="{12290487-D228-41E6-B76C-6D1CDA2FA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559" y="2163156"/>
            <a:ext cx="4573090" cy="190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15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CAF61A2-2F0D-44EC-8551-DBCD8F404570}"/>
              </a:ext>
            </a:extLst>
          </p:cNvPr>
          <p:cNvSpPr/>
          <p:nvPr/>
        </p:nvSpPr>
        <p:spPr>
          <a:xfrm>
            <a:off x="5848900" y="320388"/>
            <a:ext cx="3458818" cy="19859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11500" i="1" dirty="0">
                <a:latin typeface="Gabriola" panose="04040605051002020D02" pitchFamily="82" charset="0"/>
                <a:ea typeface="Calibri" panose="020F0502020204030204" pitchFamily="34" charset="0"/>
              </a:rPr>
              <a:t>Sfârșit</a:t>
            </a:r>
          </a:p>
        </p:txBody>
      </p:sp>
      <p:pic>
        <p:nvPicPr>
          <p:cNvPr id="3" name="Picture 2" descr="Imagini pentru diverse people gif">
            <a:extLst>
              <a:ext uri="{FF2B5EF4-FFF2-40B4-BE49-F238E27FC236}">
                <a16:creationId xmlns:a16="http://schemas.microsoft.com/office/drawing/2014/main" id="{30F790BC-5111-41A9-928E-EDA7B23DCB0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ini pentru finally end">
            <a:extLst>
              <a:ext uri="{FF2B5EF4-FFF2-40B4-BE49-F238E27FC236}">
                <a16:creationId xmlns:a16="http://schemas.microsoft.com/office/drawing/2014/main" id="{F23DF7D3-333D-4B4B-8CDA-73DA2A35D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497" y="2663686"/>
            <a:ext cx="6920885" cy="3891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originals/54/c5/3f/54c53f2774663e75659e43840d1e70f2.png">
            <a:extLst>
              <a:ext uri="{FF2B5EF4-FFF2-40B4-BE49-F238E27FC236}">
                <a16:creationId xmlns:a16="http://schemas.microsoft.com/office/drawing/2014/main" id="{75487E1B-83A3-4AF9-A8BB-36E64D55B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996" y="3034747"/>
            <a:ext cx="2981279" cy="2683151"/>
          </a:xfrm>
          <a:prstGeom prst="flowChartDocumen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95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ACBB151-BE58-41F9-BBC9-E8B182C35595}"/>
              </a:ext>
            </a:extLst>
          </p:cNvPr>
          <p:cNvSpPr/>
          <p:nvPr/>
        </p:nvSpPr>
        <p:spPr>
          <a:xfrm>
            <a:off x="424070" y="4863547"/>
            <a:ext cx="11383618" cy="167315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3200" dirty="0">
                <a:solidFill>
                  <a:schemeClr val="bg1"/>
                </a:solidFill>
                <a:latin typeface="Times New Roman" panose="02020603050405020304" pitchFamily="18" charset="0"/>
                <a:ea typeface="Calibri" panose="020F0502020204030204" pitchFamily="34" charset="0"/>
              </a:rPr>
              <a:t>In ce măsura ne influențează ceilalți deciziile, viața de zi cu zi, alegerile si preferințele? </a:t>
            </a:r>
          </a:p>
          <a:p>
            <a:pPr indent="180340" algn="just">
              <a:lnSpc>
                <a:spcPct val="107000"/>
              </a:lnSpc>
              <a:spcAft>
                <a:spcPts val="0"/>
              </a:spcAft>
            </a:pPr>
            <a:r>
              <a:rPr lang="ro-RO" sz="3200" dirty="0">
                <a:solidFill>
                  <a:schemeClr val="bg1"/>
                </a:solidFill>
                <a:latin typeface="Times New Roman" panose="02020603050405020304" pitchFamily="18" charset="0"/>
                <a:ea typeface="Calibri" panose="020F0502020204030204" pitchFamily="34" charset="0"/>
              </a:rPr>
              <a:t>Cine anume are putere de influenta asupra noastră si in ce măsura?</a:t>
            </a:r>
          </a:p>
        </p:txBody>
      </p:sp>
      <p:pic>
        <p:nvPicPr>
          <p:cNvPr id="3" name="Picture 2" descr="Imagini pentru diverse people gif">
            <a:extLst>
              <a:ext uri="{FF2B5EF4-FFF2-40B4-BE49-F238E27FC236}">
                <a16:creationId xmlns:a16="http://schemas.microsoft.com/office/drawing/2014/main" id="{D8F18156-A3BD-4DAE-8BC8-F06DCFD48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i pentru teenager decision">
            <a:extLst>
              <a:ext uri="{FF2B5EF4-FFF2-40B4-BE49-F238E27FC236}">
                <a16:creationId xmlns:a16="http://schemas.microsoft.com/office/drawing/2014/main" id="{3E0BDB15-8C60-4AC7-BE22-A85F0D945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650" y="322831"/>
            <a:ext cx="5080505" cy="2668588"/>
          </a:xfrm>
          <a:prstGeom prst="flowChartDocument">
            <a:avLst/>
          </a:prstGeom>
          <a:noFill/>
          <a:extLst>
            <a:ext uri="{909E8E84-426E-40DD-AFC4-6F175D3DCCD1}">
              <a14:hiddenFill xmlns:a14="http://schemas.microsoft.com/office/drawing/2010/main">
                <a:solidFill>
                  <a:srgbClr val="FFFFFF"/>
                </a:solidFill>
              </a14:hiddenFill>
            </a:ext>
          </a:extLst>
        </p:spPr>
      </p:pic>
      <p:pic>
        <p:nvPicPr>
          <p:cNvPr id="18436" name="Picture 4" descr="Imagine similară">
            <a:extLst>
              <a:ext uri="{FF2B5EF4-FFF2-40B4-BE49-F238E27FC236}">
                <a16:creationId xmlns:a16="http://schemas.microsoft.com/office/drawing/2014/main" id="{D4EFC9FE-0178-497D-AD6F-8DB7AB327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876" y="2012561"/>
            <a:ext cx="28575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20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634B09BF-ABDD-4106-9784-B33A99C94798}"/>
              </a:ext>
            </a:extLst>
          </p:cNvPr>
          <p:cNvSpPr/>
          <p:nvPr/>
        </p:nvSpPr>
        <p:spPr>
          <a:xfrm>
            <a:off x="5632174" y="357809"/>
            <a:ext cx="6321287" cy="65466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2800" dirty="0">
                <a:latin typeface="Times New Roman" panose="02020603050405020304" pitchFamily="18" charset="0"/>
                <a:ea typeface="Calibri" panose="020F0502020204030204" pitchFamily="34" charset="0"/>
              </a:rPr>
              <a:t>In copilărie suntem, de obicei, mult mai ușor influențabili decât la maturitate. Este mult mai ușor sa convingi un copil de un lucru sau altul decât un adult, care are mult mai multa experiența si are propriul mod de a discerne lucrurile. Exista, desigur, si situația inversa. Câteodată, este mai complicat sa convingi un copil, de exemplu, ca un lucru este bun, in momentul in care el a învățat ca este rău de către cineva foarte apropiat, decât sa convingi un adult de același lucru, in condițiile in care un adult cunoaște gradul in care lucrurile si situațiile sunt relative.</a:t>
            </a:r>
          </a:p>
        </p:txBody>
      </p:sp>
      <p:pic>
        <p:nvPicPr>
          <p:cNvPr id="3" name="Picture 2" descr="Imagini pentru diverse people gif">
            <a:extLst>
              <a:ext uri="{FF2B5EF4-FFF2-40B4-BE49-F238E27FC236}">
                <a16:creationId xmlns:a16="http://schemas.microsoft.com/office/drawing/2014/main" id="{A733A36A-9194-4FFF-AED6-E38BB6A197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ecomind.wdfiles.com/local--files/actions%3Akitz-media/MollyKitz-Relationships-Barbie.jpg">
            <a:extLst>
              <a:ext uri="{FF2B5EF4-FFF2-40B4-BE49-F238E27FC236}">
                <a16:creationId xmlns:a16="http://schemas.microsoft.com/office/drawing/2014/main" id="{D38B1E78-0901-48AE-8144-577C2792C2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7412" name="Picture 4" descr="http://ecomind.wdfiles.com/local--files/actions%3Akitz-media/MollyKitz-Relationships-Barbie.jpg">
            <a:extLst>
              <a:ext uri="{FF2B5EF4-FFF2-40B4-BE49-F238E27FC236}">
                <a16:creationId xmlns:a16="http://schemas.microsoft.com/office/drawing/2014/main" id="{79A30AE7-538A-40A3-964B-A0DA58B02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44" y="2650434"/>
            <a:ext cx="4189406" cy="26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4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BA26341-326E-434F-BB8F-9FF1124AB8F4}"/>
              </a:ext>
            </a:extLst>
          </p:cNvPr>
          <p:cNvSpPr/>
          <p:nvPr/>
        </p:nvSpPr>
        <p:spPr>
          <a:xfrm>
            <a:off x="4956313" y="185531"/>
            <a:ext cx="7010400" cy="304698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ro-RO" sz="3200" dirty="0">
                <a:latin typeface="Times New Roman" panose="02020603050405020304" pitchFamily="18" charset="0"/>
                <a:ea typeface="Calibri" panose="020F0502020204030204" pitchFamily="34" charset="0"/>
              </a:rPr>
              <a:t>Nu putem conștientiza mereu modul in care suntem influențați, pentru ca acest lucru poate fi făcut mai direct sau mai subtil, dar este bine de luat in considerare faptul ca, in general, ne influențează oamenii apropiați. </a:t>
            </a:r>
            <a:endParaRPr lang="ro-RO" sz="3200" dirty="0"/>
          </a:p>
        </p:txBody>
      </p:sp>
      <p:pic>
        <p:nvPicPr>
          <p:cNvPr id="3" name="Picture 2" descr="Imagini pentru diverse people gif">
            <a:extLst>
              <a:ext uri="{FF2B5EF4-FFF2-40B4-BE49-F238E27FC236}">
                <a16:creationId xmlns:a16="http://schemas.microsoft.com/office/drawing/2014/main" id="{485EDC63-E537-4FB9-9C19-97B4D08D68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ini pentru near  people">
            <a:extLst>
              <a:ext uri="{FF2B5EF4-FFF2-40B4-BE49-F238E27FC236}">
                <a16:creationId xmlns:a16="http://schemas.microsoft.com/office/drawing/2014/main" id="{F8DAB926-474E-4248-AE36-B075EBF5C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23" y="2676939"/>
            <a:ext cx="4592844" cy="2922104"/>
          </a:xfrm>
          <a:prstGeom prst="wave">
            <a:avLst/>
          </a:prstGeom>
          <a:noFill/>
          <a:extLst>
            <a:ext uri="{909E8E84-426E-40DD-AFC4-6F175D3DCCD1}">
              <a14:hiddenFill xmlns:a14="http://schemas.microsoft.com/office/drawing/2010/main">
                <a:solidFill>
                  <a:srgbClr val="FFFFFF"/>
                </a:solidFill>
              </a14:hiddenFill>
            </a:ext>
          </a:extLst>
        </p:spPr>
      </p:pic>
      <p:pic>
        <p:nvPicPr>
          <p:cNvPr id="16388" name="Picture 4" descr="Imagini pentru family clipart">
            <a:extLst>
              <a:ext uri="{FF2B5EF4-FFF2-40B4-BE49-F238E27FC236}">
                <a16:creationId xmlns:a16="http://schemas.microsoft.com/office/drawing/2014/main" id="{6AD16636-9274-45F0-9149-DEC7D8745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101" y="3700900"/>
            <a:ext cx="4370733" cy="2840976"/>
          </a:xfrm>
          <a:prstGeom prst="flowChartDocumen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100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38702B0-B34A-40C9-9822-E34BECFE742C}"/>
              </a:ext>
            </a:extLst>
          </p:cNvPr>
          <p:cNvSpPr/>
          <p:nvPr/>
        </p:nvSpPr>
        <p:spPr>
          <a:xfrm>
            <a:off x="1736035" y="2932575"/>
            <a:ext cx="8852452"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ro-RO" sz="7200" dirty="0">
                <a:latin typeface="Gabriola" panose="04040605051002020D02" pitchFamily="82" charset="0"/>
                <a:ea typeface="Calibri" panose="020F0502020204030204" pitchFamily="34" charset="0"/>
              </a:rPr>
              <a:t>De câte feluri sunt influențele?</a:t>
            </a:r>
            <a:endParaRPr lang="ro-RO" sz="7200" dirty="0">
              <a:latin typeface="Gabriola" panose="04040605051002020D02" pitchFamily="82" charset="0"/>
            </a:endParaRPr>
          </a:p>
        </p:txBody>
      </p:sp>
      <p:pic>
        <p:nvPicPr>
          <p:cNvPr id="3" name="Picture 2" descr="Imagini pentru diverse people gif">
            <a:extLst>
              <a:ext uri="{FF2B5EF4-FFF2-40B4-BE49-F238E27FC236}">
                <a16:creationId xmlns:a16="http://schemas.microsoft.com/office/drawing/2014/main" id="{E0B3E7DB-B28B-4B3E-8951-6FDE670460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ini pentru influence type">
            <a:extLst>
              <a:ext uri="{FF2B5EF4-FFF2-40B4-BE49-F238E27FC236}">
                <a16:creationId xmlns:a16="http://schemas.microsoft.com/office/drawing/2014/main" id="{A8A5131A-B7AF-4A59-BD9E-757E43A34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259" y="4214190"/>
            <a:ext cx="4184443" cy="241023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ine similară">
            <a:extLst>
              <a:ext uri="{FF2B5EF4-FFF2-40B4-BE49-F238E27FC236}">
                <a16:creationId xmlns:a16="http://schemas.microsoft.com/office/drawing/2014/main" id="{865D8719-4B88-4C04-86BD-72F0EF83F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261" y="-32093"/>
            <a:ext cx="5431025" cy="285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88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CE8C4AE-D954-4C3B-A702-5E5111FB62B5}"/>
              </a:ext>
            </a:extLst>
          </p:cNvPr>
          <p:cNvSpPr/>
          <p:nvPr/>
        </p:nvSpPr>
        <p:spPr>
          <a:xfrm>
            <a:off x="437322" y="2213113"/>
            <a:ext cx="6626087" cy="45381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3000" dirty="0">
                <a:solidFill>
                  <a:schemeClr val="bg1"/>
                </a:solidFill>
                <a:latin typeface="Times New Roman" panose="02020603050405020304" pitchFamily="18" charset="0"/>
                <a:ea typeface="Calibri" panose="020F0502020204030204" pitchFamily="34" charset="0"/>
              </a:rPr>
              <a:t>Influentele sunt de mai multe tipuri: </a:t>
            </a:r>
          </a:p>
          <a:p>
            <a:pPr marL="457200" indent="-457200" algn="just">
              <a:lnSpc>
                <a:spcPct val="107000"/>
              </a:lnSpc>
              <a:spcAft>
                <a:spcPts val="0"/>
              </a:spcAft>
              <a:buFontTx/>
              <a:buChar char="-"/>
            </a:pPr>
            <a:r>
              <a:rPr lang="ro-RO" sz="3000" dirty="0">
                <a:solidFill>
                  <a:schemeClr val="bg1"/>
                </a:solidFill>
                <a:latin typeface="Times New Roman" panose="02020603050405020304" pitchFamily="18" charset="0"/>
                <a:ea typeface="Calibri" panose="020F0502020204030204" pitchFamily="34" charset="0"/>
              </a:rPr>
              <a:t>de la felul in care te îmbraci la ceea ce cumperi si pana la modul de a gândi sau de a acționa in diferite circumstanțe. </a:t>
            </a:r>
          </a:p>
          <a:p>
            <a:pPr marL="457200" indent="-457200" algn="just">
              <a:lnSpc>
                <a:spcPct val="107000"/>
              </a:lnSpc>
              <a:spcAft>
                <a:spcPts val="0"/>
              </a:spcAft>
              <a:buFontTx/>
              <a:buChar char="-"/>
            </a:pPr>
            <a:r>
              <a:rPr lang="ro-RO" sz="3000" dirty="0">
                <a:solidFill>
                  <a:schemeClr val="bg1"/>
                </a:solidFill>
                <a:latin typeface="Times New Roman" panose="02020603050405020304" pitchFamily="18" charset="0"/>
                <a:ea typeface="Calibri" panose="020F0502020204030204" pitchFamily="34" charset="0"/>
              </a:rPr>
              <a:t>Pot fi mai puternice sau mai slabe, in funcție de firea celui care influențează, cat si a celui care este influențat, de subiect si de importanta lui.</a:t>
            </a:r>
          </a:p>
        </p:txBody>
      </p:sp>
      <p:pic>
        <p:nvPicPr>
          <p:cNvPr id="3" name="Picture 2" descr="Imagini pentru diverse people gif">
            <a:extLst>
              <a:ext uri="{FF2B5EF4-FFF2-40B4-BE49-F238E27FC236}">
                <a16:creationId xmlns:a16="http://schemas.microsoft.com/office/drawing/2014/main" id="{99B2C777-4273-4E6C-A617-0D8621DBC3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ini pentru teenager">
            <a:extLst>
              <a:ext uri="{FF2B5EF4-FFF2-40B4-BE49-F238E27FC236}">
                <a16:creationId xmlns:a16="http://schemas.microsoft.com/office/drawing/2014/main" id="{65045550-C733-45A7-B27B-51368D8F9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367" y="185944"/>
            <a:ext cx="436245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2040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75512CD-F189-48B2-8480-0C628C6E6C57}"/>
              </a:ext>
            </a:extLst>
          </p:cNvPr>
          <p:cNvSpPr/>
          <p:nvPr/>
        </p:nvSpPr>
        <p:spPr>
          <a:xfrm>
            <a:off x="477078" y="2908853"/>
            <a:ext cx="10999304" cy="37494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2800" dirty="0">
                <a:solidFill>
                  <a:schemeClr val="bg1"/>
                </a:solidFill>
                <a:latin typeface="Times New Roman" panose="02020603050405020304" pitchFamily="18" charset="0"/>
                <a:ea typeface="Calibri" panose="020F0502020204030204" pitchFamily="34" charset="0"/>
              </a:rPr>
              <a:t>In general, primii care ne influențează sunt </a:t>
            </a:r>
            <a:r>
              <a:rPr lang="ro-RO" sz="2800" i="1" dirty="0">
                <a:solidFill>
                  <a:schemeClr val="bg1"/>
                </a:solidFill>
                <a:latin typeface="Times New Roman" panose="02020603050405020304" pitchFamily="18" charset="0"/>
                <a:ea typeface="Calibri" panose="020F0502020204030204" pitchFamily="34" charset="0"/>
              </a:rPr>
              <a:t>părinții</a:t>
            </a:r>
            <a:r>
              <a:rPr lang="ro-RO" sz="2800" dirty="0">
                <a:solidFill>
                  <a:schemeClr val="bg1"/>
                </a:solidFill>
                <a:latin typeface="Times New Roman" panose="02020603050405020304" pitchFamily="18" charset="0"/>
                <a:ea typeface="Calibri" panose="020F0502020204030204" pitchFamily="34" charset="0"/>
              </a:rPr>
              <a:t>. De cele mai multe ori, ei sunt cei care ne pun bazele sistemului de a gândi si de a acționa, astfel încât tot ei știu ce "butoane sa apese" când e vorba de a ne influenta deciziile. </a:t>
            </a:r>
          </a:p>
          <a:p>
            <a:pPr indent="180340" algn="just">
              <a:lnSpc>
                <a:spcPct val="107000"/>
              </a:lnSpc>
              <a:spcAft>
                <a:spcPts val="0"/>
              </a:spcAft>
            </a:pPr>
            <a:r>
              <a:rPr lang="ro-RO" sz="2800" dirty="0">
                <a:solidFill>
                  <a:schemeClr val="bg1"/>
                </a:solidFill>
                <a:latin typeface="Times New Roman" panose="02020603050405020304" pitchFamily="18" charset="0"/>
                <a:ea typeface="Calibri" panose="020F0502020204030204" pitchFamily="34" charset="0"/>
              </a:rPr>
              <a:t>Același lucru se întâmpla in cazul </a:t>
            </a:r>
            <a:r>
              <a:rPr lang="ro-RO" sz="2800" i="1" dirty="0">
                <a:solidFill>
                  <a:schemeClr val="bg1"/>
                </a:solidFill>
                <a:latin typeface="Times New Roman" panose="02020603050405020304" pitchFamily="18" charset="0"/>
                <a:ea typeface="Calibri" panose="020F0502020204030204" pitchFamily="34" charset="0"/>
              </a:rPr>
              <a:t>fraților si al surorilor</a:t>
            </a:r>
            <a:r>
              <a:rPr lang="ro-RO" sz="2800" dirty="0">
                <a:solidFill>
                  <a:schemeClr val="bg1"/>
                </a:solidFill>
                <a:latin typeface="Times New Roman" panose="02020603050405020304" pitchFamily="18" charset="0"/>
                <a:ea typeface="Calibri" panose="020F0502020204030204" pitchFamily="34" charset="0"/>
              </a:rPr>
              <a:t>, mai ales a celor mai mari. </a:t>
            </a:r>
          </a:p>
          <a:p>
            <a:pPr indent="180340" algn="just">
              <a:lnSpc>
                <a:spcPct val="107000"/>
              </a:lnSpc>
              <a:spcAft>
                <a:spcPts val="0"/>
              </a:spcAft>
            </a:pPr>
            <a:r>
              <a:rPr lang="ro-RO" sz="2800" i="1" dirty="0">
                <a:solidFill>
                  <a:schemeClr val="bg1"/>
                </a:solidFill>
                <a:latin typeface="Times New Roman" panose="02020603050405020304" pitchFamily="18" charset="0"/>
                <a:ea typeface="Calibri" panose="020F0502020204030204" pitchFamily="34" charset="0"/>
              </a:rPr>
              <a:t>Familia</a:t>
            </a:r>
            <a:r>
              <a:rPr lang="ro-RO" sz="2800" dirty="0">
                <a:solidFill>
                  <a:schemeClr val="bg1"/>
                </a:solidFill>
                <a:latin typeface="Times New Roman" panose="02020603050405020304" pitchFamily="18" charset="0"/>
                <a:ea typeface="Calibri" panose="020F0502020204030204" pitchFamily="34" charset="0"/>
              </a:rPr>
              <a:t> este, de regula, cea care ne influențează, direct sau indirect, întreaga viață, chiar daca nu întotdeauna la fel de mult.</a:t>
            </a:r>
          </a:p>
        </p:txBody>
      </p:sp>
      <p:pic>
        <p:nvPicPr>
          <p:cNvPr id="3" name="Picture 2" descr="Imagini pentru diverse people gif">
            <a:extLst>
              <a:ext uri="{FF2B5EF4-FFF2-40B4-BE49-F238E27FC236}">
                <a16:creationId xmlns:a16="http://schemas.microsoft.com/office/drawing/2014/main" id="{8B4D456C-4037-43CF-B504-E9071AA100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openclipart.org/image/800px/svg_to_png/179187/bikefamily.png">
            <a:extLst>
              <a:ext uri="{FF2B5EF4-FFF2-40B4-BE49-F238E27FC236}">
                <a16:creationId xmlns:a16="http://schemas.microsoft.com/office/drawing/2014/main" id="{7C3E5D57-77ED-4273-95AB-9B62668C3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835" y="145775"/>
            <a:ext cx="2272504" cy="276307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ini pentru teenager family">
            <a:extLst>
              <a:ext uri="{FF2B5EF4-FFF2-40B4-BE49-F238E27FC236}">
                <a16:creationId xmlns:a16="http://schemas.microsoft.com/office/drawing/2014/main" id="{71B6CF44-7226-4CFA-A6F3-00EF86A2A8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930" y="40361"/>
            <a:ext cx="2329484" cy="268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19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75B90D6-54DD-4A42-A689-3F3CCBDC27F8}"/>
              </a:ext>
            </a:extLst>
          </p:cNvPr>
          <p:cNvSpPr/>
          <p:nvPr/>
        </p:nvSpPr>
        <p:spPr>
          <a:xfrm>
            <a:off x="344557" y="3644348"/>
            <a:ext cx="8945217" cy="28584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2800" i="1" dirty="0">
                <a:solidFill>
                  <a:schemeClr val="bg1"/>
                </a:solidFill>
                <a:latin typeface="Times New Roman" panose="02020603050405020304" pitchFamily="18" charset="0"/>
                <a:ea typeface="Calibri" panose="020F0502020204030204" pitchFamily="34" charset="0"/>
              </a:rPr>
              <a:t>Prietenii</a:t>
            </a:r>
            <a:r>
              <a:rPr lang="ro-RO" sz="2800" dirty="0">
                <a:solidFill>
                  <a:schemeClr val="bg1"/>
                </a:solidFill>
                <a:latin typeface="Times New Roman" panose="02020603050405020304" pitchFamily="18" charset="0"/>
                <a:ea typeface="Calibri" panose="020F0502020204030204" pitchFamily="34" charset="0"/>
              </a:rPr>
              <a:t> sunt cei care ne influențează într-o varietate de moduri, de la direct la subtil. De obicei, avem atât prieteni care seamănă cu noi, cat si prieteni care au alte firi, temperamente, dorințe. Un prieten apropiat ne va influenta cu mai multa ușurință si pe mai multe planuri decât un simplu amic. </a:t>
            </a:r>
          </a:p>
        </p:txBody>
      </p:sp>
      <p:pic>
        <p:nvPicPr>
          <p:cNvPr id="3" name="Picture 2" descr="Imagini pentru diverse people gif">
            <a:extLst>
              <a:ext uri="{FF2B5EF4-FFF2-40B4-BE49-F238E27FC236}">
                <a16:creationId xmlns:a16="http://schemas.microsoft.com/office/drawing/2014/main" id="{B4C9D261-F1B6-4631-9D94-18CFE9F2AF5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505"/>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ini pentru teenage friends">
            <a:extLst>
              <a:ext uri="{FF2B5EF4-FFF2-40B4-BE49-F238E27FC236}">
                <a16:creationId xmlns:a16="http://schemas.microsoft.com/office/drawing/2014/main" id="{340751E8-2B3E-4815-AE78-71984D6AD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320" y="80117"/>
            <a:ext cx="3539689" cy="30546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ine similară">
            <a:extLst>
              <a:ext uri="{FF2B5EF4-FFF2-40B4-BE49-F238E27FC236}">
                <a16:creationId xmlns:a16="http://schemas.microsoft.com/office/drawing/2014/main" id="{567628C2-2008-48E5-95A1-F2C84B64B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74" y="357809"/>
            <a:ext cx="4350919" cy="3319670"/>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91518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E06F656D-CD48-4D7A-9CAE-EB0296C5AFA6}"/>
              </a:ext>
            </a:extLst>
          </p:cNvPr>
          <p:cNvSpPr/>
          <p:nvPr/>
        </p:nvSpPr>
        <p:spPr>
          <a:xfrm>
            <a:off x="4121425" y="3009685"/>
            <a:ext cx="7712766" cy="353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ro-RO" sz="2800" dirty="0">
                <a:solidFill>
                  <a:schemeClr val="bg1"/>
                </a:solidFill>
                <a:latin typeface="Times New Roman" panose="02020603050405020304" pitchFamily="18" charset="0"/>
                <a:ea typeface="Calibri" panose="020F0502020204030204" pitchFamily="34" charset="0"/>
              </a:rPr>
              <a:t>O persoana cu foarte mare putere de influenta este </a:t>
            </a:r>
            <a:r>
              <a:rPr lang="ro-RO" sz="2800" i="1" dirty="0">
                <a:solidFill>
                  <a:schemeClr val="bg1"/>
                </a:solidFill>
                <a:latin typeface="Times New Roman" panose="02020603050405020304" pitchFamily="18" charset="0"/>
                <a:ea typeface="Calibri" panose="020F0502020204030204" pitchFamily="34" charset="0"/>
              </a:rPr>
              <a:t>mentorul</a:t>
            </a:r>
            <a:r>
              <a:rPr lang="ro-RO" sz="2800" dirty="0">
                <a:solidFill>
                  <a:schemeClr val="bg1"/>
                </a:solidFill>
                <a:latin typeface="Times New Roman" panose="02020603050405020304" pitchFamily="18" charset="0"/>
                <a:ea typeface="Calibri" panose="020F0502020204030204" pitchFamily="34" charset="0"/>
              </a:rPr>
              <a:t>. In condițiile in care ti-ai ales un mentor, l-ai ales pentru ca îl admiri, ii ceri sfatul, despici firul in patru împreuna cu el si ii respecți părerile. Cel mai adesea, acționezi in consecință. Foarte mulți dintre noi își aleg mentorii din rândul profesorilor, preoților, mai ales când sunt foarte tineri, dar, desigur, nu este o regula generala.</a:t>
            </a:r>
            <a:endParaRPr lang="ro-RO" sz="2800" dirty="0">
              <a:solidFill>
                <a:schemeClr val="bg1"/>
              </a:solidFill>
            </a:endParaRPr>
          </a:p>
        </p:txBody>
      </p:sp>
      <p:pic>
        <p:nvPicPr>
          <p:cNvPr id="3" name="Picture 2" descr="Imagini pentru diverse people gif">
            <a:extLst>
              <a:ext uri="{FF2B5EF4-FFF2-40B4-BE49-F238E27FC236}">
                <a16:creationId xmlns:a16="http://schemas.microsoft.com/office/drawing/2014/main" id="{B928C4D6-CBD2-47A5-B56A-AA0664050B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226365" cy="165712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ini pentru teenage mentor">
            <a:extLst>
              <a:ext uri="{FF2B5EF4-FFF2-40B4-BE49-F238E27FC236}">
                <a16:creationId xmlns:a16="http://schemas.microsoft.com/office/drawing/2014/main" id="{433F11DC-A106-4423-B4C0-528FDBD54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92" y="105563"/>
            <a:ext cx="3429829" cy="259523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i pentru teenage mentor">
            <a:extLst>
              <a:ext uri="{FF2B5EF4-FFF2-40B4-BE49-F238E27FC236}">
                <a16:creationId xmlns:a16="http://schemas.microsoft.com/office/drawing/2014/main" id="{021CDD8A-2323-4E15-B77E-94060FE76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97" y="2146852"/>
            <a:ext cx="363569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245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dk1">
            <a:alpha val="50000"/>
          </a:schemeClr>
        </a:solidFill>
        <a:ln>
          <a:noFill/>
        </a:ln>
      </a:spPr>
      <a:body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931</Words>
  <Application>Microsoft Office PowerPoint</Application>
  <PresentationFormat>Ecran lat</PresentationFormat>
  <Paragraphs>25</Paragraphs>
  <Slides>18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18</vt:i4>
      </vt:variant>
    </vt:vector>
  </HeadingPairs>
  <TitlesOfParts>
    <vt:vector size="24" baseType="lpstr">
      <vt:lpstr>Arial</vt:lpstr>
      <vt:lpstr>Calibri</vt:lpstr>
      <vt:lpstr>Calibri Light</vt:lpstr>
      <vt:lpstr>Gabriola</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andrei</dc:creator>
  <cp:lastModifiedBy>iacob andrei</cp:lastModifiedBy>
  <cp:revision>20</cp:revision>
  <dcterms:created xsi:type="dcterms:W3CDTF">2017-10-03T06:36:29Z</dcterms:created>
  <dcterms:modified xsi:type="dcterms:W3CDTF">2017-10-03T07:56:56Z</dcterms:modified>
</cp:coreProperties>
</file>