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EE2E904-9C32-4D4F-97F0-ECD92A9F8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B0065764-19A0-4743-9278-B2A1F2982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B1B2DD0-CA11-4B3E-9E2E-F065B333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E43C9A4-AD34-4BEF-B27D-0F75D5EA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38652391-151A-4562-B7E7-5ACA1EBC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648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90D9459-9743-4FC0-8386-E8F8104B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EC247B80-B384-4E41-8204-258B73738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E4D00DB-2FE8-4417-A81D-0DF08193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119B9E6-F14D-46AF-9283-7FBC5456F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7AA57C29-E2AA-4A76-BB3F-3A955F9E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848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C48D6983-EB93-4E82-A75B-419D3B596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FF1544E9-C4F3-40A1-B773-380FDDF41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31DE865-61E5-4DD1-AE9D-A0D3C68E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41BA1A7-10B0-4023-9C00-66171CF8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F0AE9EB8-14A8-4CE9-8D54-A71BD729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688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36F290F-6DD4-4821-9535-83FC3335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548FDE4-18E2-493B-BD3A-232692BC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6809050-A7D1-421C-A597-5E7A3BF9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B58F501-CE93-46DE-B0C7-26889C94B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B6DB193B-8602-489B-B221-4EF9A4EB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5608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C6C9E10-A819-4791-A71B-BC899E75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897377A-6BFD-4A46-82B5-CAEB0940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475EB94-AE11-4B47-994B-999CB41B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03C0949-74C7-45F9-A45E-259C5F0E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32B3FDB-2F8B-4C11-ADE3-18A0D0C0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7827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B529084-9F70-43DA-92CA-7053F1C5E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2A0F77C-D3C9-474E-9FF0-FCC2435AA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21658B85-699D-4179-AFD0-85F2E19CC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DD702626-EAAC-4525-A102-491EE6EC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9834D297-D3CB-4E81-A4F9-6944B62C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11110CCA-6530-47C0-B2B0-B8C83AF6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267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C65B00F-A287-499E-B998-BC50934C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B6F9284D-544E-490A-ABB7-A82D9B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C6DFAFF5-A790-427F-B4DD-6B0B9C049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63E25AA4-0EBC-4073-B5C3-94879EC6B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A8737BC-829E-495E-A1FC-EE3A96085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C93DFEC6-743E-435B-A7B3-3455810F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95E362EC-2D02-43C5-9A0B-9EDB31E0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9C9419D2-6CC6-4E8B-86DE-5032B95F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347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29432B2-E0F5-4387-B511-F3FE4A478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DD199F69-CE6C-47D4-8801-1210A449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DE623643-3710-4330-8AB9-58269074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857820A7-182C-433D-9064-58344629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0723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CCE450CA-BE1B-42CC-BEE6-6CAD700E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683E2F66-D637-448B-9E77-2C448FED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1835B128-497A-44F0-908C-3D67AF5A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400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63DC944-D717-4EAC-9A8A-1597D544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9FE09E7-7776-411B-BA2C-8774B2DB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FC13676F-B0E7-4E5F-9BD2-E01BBBD12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BCD8832-B539-42F5-A0F8-B5822D3E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1DABA87-7627-47C0-AE6E-BBF19ED8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2BF75281-59D8-4F82-AF69-342A0F28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7889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B78B783-68E9-4CEF-94BB-E747155D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C8E9F66F-C426-4435-AF5B-1D0D48B84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10035158-12D1-4FE8-9CF9-EC7A43D69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04FC0B86-76CF-438B-863E-05370D8A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9CCACC6C-0D21-4374-BD62-FB56B66E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0E5994B7-B43A-451A-A727-BA09F861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6334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1D2B28E3-2274-4361-8327-4BF6EB29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A7609D36-2A2D-49AD-8E25-47134AAD7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65AFFB7-4A8B-4CB1-92F9-2BD7E3348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B75AD-246F-4F9A-B827-0240030A9E01}" type="datetimeFigureOut">
              <a:rPr lang="ro-RO" smtClean="0"/>
              <a:t>15.10.2017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02C26C7-5948-4D87-B280-3677040F8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FC7A48AE-0C35-4458-ACEE-E442D6EDC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E313-8307-4319-8AAB-6927AFEF0D4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719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DC78568C-1342-422B-8265-EF39669F8440}"/>
              </a:ext>
            </a:extLst>
          </p:cNvPr>
          <p:cNvSpPr/>
          <p:nvPr/>
        </p:nvSpPr>
        <p:spPr>
          <a:xfrm>
            <a:off x="1704434" y="1285437"/>
            <a:ext cx="9629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200" dirty="0">
                <a:latin typeface="Miama Nueva" panose="02000603000000000000" pitchFamily="50" charset="-52"/>
              </a:rPr>
              <a:t> </a:t>
            </a:r>
            <a:r>
              <a:rPr lang="ro-RO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Fericitul Anton </a:t>
            </a:r>
            <a:r>
              <a:rPr lang="ro-RO" sz="5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Durcovici</a:t>
            </a:r>
            <a:endParaRPr lang="ro-RO" sz="3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</p:txBody>
      </p:sp>
      <p:sp>
        <p:nvSpPr>
          <p:cNvPr id="5" name="Dreptunghi 4">
            <a:extLst>
              <a:ext uri="{FF2B5EF4-FFF2-40B4-BE49-F238E27FC236}">
                <a16:creationId xmlns:a16="http://schemas.microsoft.com/office/drawing/2014/main" id="{E2EE2BDC-6E4D-4ACC-A1D8-6379CE77F279}"/>
              </a:ext>
            </a:extLst>
          </p:cNvPr>
          <p:cNvSpPr/>
          <p:nvPr/>
        </p:nvSpPr>
        <p:spPr>
          <a:xfrm>
            <a:off x="3212193" y="2350690"/>
            <a:ext cx="3881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000" b="1" cap="small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  <a:ea typeface="Calibri" panose="020F0502020204030204" pitchFamily="34" charset="0"/>
              </a:rPr>
              <a:t>(1988-1951)</a:t>
            </a:r>
            <a:endParaRPr lang="ro-RO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</p:txBody>
      </p:sp>
      <p:pic>
        <p:nvPicPr>
          <p:cNvPr id="1028" name="Picture 4" descr="Imagini pentru anton durcovici">
            <a:extLst>
              <a:ext uri="{FF2B5EF4-FFF2-40B4-BE49-F238E27FC236}">
                <a16:creationId xmlns:a16="http://schemas.microsoft.com/office/drawing/2014/main" id="{29D7B1AA-D115-4BCF-BCB5-7FED2B7A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38" y1="40200" x2="38592" y2="47200"/>
                        <a14:foregroundMark x1="32535" y1="33400" x2="36338" y2="45100"/>
                        <a14:foregroundMark x1="34930" y1="13300" x2="32254" y2="19300"/>
                        <a14:foregroundMark x1="34085" y1="12300" x2="33099" y2="14400"/>
                        <a14:foregroundMark x1="79718" y1="53700" x2="96479" y2="66700"/>
                        <a14:foregroundMark x1="80282" y1="51500" x2="94648" y2="60100"/>
                        <a14:backgroundMark x1="14085" y1="55800" x2="0" y2="64000"/>
                        <a14:backgroundMark x1="90704" y1="55600" x2="99859" y2="6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47" y="1992014"/>
            <a:ext cx="2672682" cy="376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ine similară">
            <a:extLst>
              <a:ext uri="{FF2B5EF4-FFF2-40B4-BE49-F238E27FC236}">
                <a16:creationId xmlns:a16="http://schemas.microsoft.com/office/drawing/2014/main" id="{64A049AA-9CFD-4744-B786-7BACF46A7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ini pentru anton durcovici">
            <a:extLst>
              <a:ext uri="{FF2B5EF4-FFF2-40B4-BE49-F238E27FC236}">
                <a16:creationId xmlns:a16="http://schemas.microsoft.com/office/drawing/2014/main" id="{5D1B8DCC-970F-4D75-A1B2-2801D06E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556" y1="86533" x2="36111" y2="99427"/>
                        <a14:foregroundMark x1="66667" y1="21490" x2="65556" y2="28080"/>
                        <a14:foregroundMark x1="73333" y1="88252" x2="71667" y2="99713"/>
                        <a14:foregroundMark x1="68333" y1="88252" x2="68333" y2="91977"/>
                        <a14:backgroundMark x1="69444" y1="21490" x2="96111" y2="34670"/>
                        <a14:backgroundMark x1="73333" y1="30372" x2="81667" y2="35817"/>
                        <a14:backgroundMark x1="39444" y1="25501" x2="3333" y2="52436"/>
                        <a14:backgroundMark x1="62778" y1="25215" x2="62778" y2="27507"/>
                        <a14:backgroundMark x1="82222" y1="88252" x2="86111" y2="98567"/>
                        <a14:backgroundMark x1="96111" y1="73352" x2="96111" y2="89685"/>
                        <a14:backgroundMark x1="88889" y1="84814" x2="80556" y2="85100"/>
                        <a14:backgroundMark x1="70000" y1="87679" x2="73333" y2="96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8" y="1992014"/>
            <a:ext cx="2441571" cy="473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4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6CF7B81-7BEA-44C8-A4AD-22A4F17A88BA}"/>
              </a:ext>
            </a:extLst>
          </p:cNvPr>
          <p:cNvSpPr/>
          <p:nvPr/>
        </p:nvSpPr>
        <p:spPr>
          <a:xfrm>
            <a:off x="559633" y="3601296"/>
            <a:ext cx="6096000" cy="28319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Într-adevăr, considerând că Biserica era în anii 1948-1949 în "ajun de încercări",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ep.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iniţiat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unele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acţiuni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menite să asigure continuitatea Bisericii,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acţiuni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bazate pe îndemnul adresat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credincioşilor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de a păstra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credinţa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catolică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legăturile de fidelitate cu Sfântul Scaun.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E444BBFB-4D53-4062-B614-2F6A22625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259AD5A8-F11E-4316-B110-14A3C2C43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43" y="443568"/>
            <a:ext cx="4572000" cy="3157728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02A5DB27-F97D-4AB5-93B9-CC85FBCB6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08" y="1380376"/>
            <a:ext cx="3538521" cy="48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6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81DFFDA-E243-489B-BF73-1BCA90DFEF64}"/>
              </a:ext>
            </a:extLst>
          </p:cNvPr>
          <p:cNvSpPr/>
          <p:nvPr/>
        </p:nvSpPr>
        <p:spPr>
          <a:xfrm>
            <a:off x="694544" y="291160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La 11 ianuarie 1949,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ofiţerii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de Securitate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ieşeni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N.A.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Pandelea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A.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Nussem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au propus arestarea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ep.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A.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pe motiv că devenise "o piedică în drumul spre socialism". Arestarea s-a produs însă câteva luni mai târziu, la 26 iunie 1949, în apropierea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localităţii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Popeşti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- Leordeni de lângă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Bucureşti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, dată la care episcopul urma să dea Mirul la câteva sute de tineri. </a:t>
            </a:r>
            <a:endParaRPr lang="ro-RO" sz="2400" dirty="0">
              <a:ln>
                <a:solidFill>
                  <a:schemeClr val="bg1"/>
                </a:solidFill>
              </a:ln>
              <a:latin typeface="Belwe Lt BT" panose="02060502050305020504" pitchFamily="18" charset="0"/>
            </a:endParaRP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5B3EF1A2-5635-464B-8824-0E39A3DFB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5C959129-FE4D-410D-9679-9DEF22925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224" y="688088"/>
            <a:ext cx="4729913" cy="39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349E9BA-AB89-4974-99E4-3F8B0CBBF68E}"/>
              </a:ext>
            </a:extLst>
          </p:cNvPr>
          <p:cNvSpPr/>
          <p:nvPr/>
        </p:nvSpPr>
        <p:spPr>
          <a:xfrm>
            <a:off x="3665595" y="3445202"/>
            <a:ext cx="8299554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A fost depus în arestul central al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Securităţii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Bucureşti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, unde a fost supus unor anchete dure. În iunie 1950 a fost transferat la Penitenciarul Jilava, iar la 17 septembrie 1951, a fost trimis la "Colonia de muncă Dunărea" (denumirea secretă a vestitului penitenciar de exterminare de la Sighetu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Marmaţiei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), după ce fusese condamnat în lipsă la "închisoare administrativă" de celebra Comisie militară alcătuită din generalii Al. Nicolschi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Vl</a:t>
            </a:r>
            <a:r>
              <a:rPr lang="ro-RO" sz="2400" dirty="0">
                <a:ln>
                  <a:solidFill>
                    <a:schemeClr val="bg1"/>
                  </a:solidFill>
                </a:ln>
                <a:latin typeface="Belwe Lt BT" panose="02060502050305020504" pitchFamily="18" charset="0"/>
                <a:ea typeface="Calibri" panose="020F0502020204030204" pitchFamily="34" charset="0"/>
              </a:rPr>
              <a:t>. Mazuru.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8F62C27B-9B5E-4FCD-8D86-4187DC1D0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ini pentru Colonia de muncă Dunărea">
            <a:extLst>
              <a:ext uri="{FF2B5EF4-FFF2-40B4-BE49-F238E27FC236}">
                <a16:creationId xmlns:a16="http://schemas.microsoft.com/office/drawing/2014/main" id="{9283690A-9034-4443-9B4E-30CB5F326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87" y="314842"/>
            <a:ext cx="4600575" cy="28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02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60F05EF-F0C1-49FA-A49B-2636A1641E2F}"/>
              </a:ext>
            </a:extLst>
          </p:cNvPr>
          <p:cNvSpPr/>
          <p:nvPr/>
        </p:nvSpPr>
        <p:spPr>
          <a:xfrm>
            <a:off x="269823" y="2848131"/>
            <a:ext cx="8874177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Ep. A.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 murit la Sighetu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Marmaţiei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, la 10/11 decembrie 1951, în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condiţii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neelucidate pe deplin. Există însă câteva mărturii ale unor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preoţi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care au consemnat moartea acestuia, prin înfometare. Securitatea care l-a arestat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i-a provocat moartea prin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suferinţe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consemna în mod laconic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sfârşitul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vieţii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episcopului martir: "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Anton a decedat în luna decembrie 1951 la Dunărea. Dosarul Dur(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) trebuie predat la A.S. (Arhiva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Securităţii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), B.3 (Biroul 3). Semnalat la Cabinet că a decedat"!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18EF9240-6500-48E9-AE0B-34A7311438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2348EA31-C6AD-40E7-9507-E0727531F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18" y="263683"/>
            <a:ext cx="3967682" cy="24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1621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C31A933-B053-47D4-BE94-074765EBF9A3}"/>
              </a:ext>
            </a:extLst>
          </p:cNvPr>
          <p:cNvSpPr/>
          <p:nvPr/>
        </p:nvSpPr>
        <p:spPr>
          <a:xfrm>
            <a:off x="274819" y="4497266"/>
            <a:ext cx="6096000" cy="16464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Trupul episcopului martir a fost preluat de directorul închisorii, Vasile Ciolpan,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îngropat într-un loc secret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oraşul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Sighetu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Marmaţiei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(probabil în cimitirul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orăşenesc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).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80891DB5-7557-4CF3-AF9F-D394F58CA1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F748FC71-BA65-40EC-8863-ED33A96D3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81" y="456130"/>
            <a:ext cx="4298267" cy="343861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0B84A170-1562-406D-B643-9478292C7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58" y="2175437"/>
            <a:ext cx="4762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1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406D0481-8449-4D87-8C22-E655E4A57175}"/>
              </a:ext>
            </a:extLst>
          </p:cNvPr>
          <p:cNvSpPr/>
          <p:nvPr/>
        </p:nvSpPr>
        <p:spPr>
          <a:xfrm>
            <a:off x="484682" y="2334799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Procesul de canonizare al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ep.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 început cu faza diecezană, la 25 martie 1997, continuând, la 8 februarie 2010, cu faza romană. La 28 februarie 2013, la Vatican, s-a dat votul afirmativ argumentării teologice a martiriului episcopului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. La 15 octombrie 2013, la Vatican, membrii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Congregaţiei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pentru Cauzele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Sfinţilor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, în unanimitate, au exprimat părerea pozitivă asupra martiriului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virtuţilor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ep.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.</a:t>
            </a:r>
            <a:endParaRPr lang="ro-RO" sz="24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Belwe Lt BT" panose="02060502050305020504" pitchFamily="18" charset="0"/>
            </a:endParaRP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C2182AC5-0B6B-4B4B-9F5A-91D460E3FF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80E3549E-68A1-4DEE-889A-E14BD524D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87" y="560217"/>
            <a:ext cx="3905370" cy="56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A7CF6D0-84E2-4AB4-95CC-1F333374969D}"/>
              </a:ext>
            </a:extLst>
          </p:cNvPr>
          <p:cNvSpPr/>
          <p:nvPr/>
        </p:nvSpPr>
        <p:spPr>
          <a:xfrm>
            <a:off x="304800" y="3226542"/>
            <a:ext cx="6096000" cy="32278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La 31 octombrie 2013 papa Francisc a recunoscut martiriul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ep.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, iar la 23 decembrie 2013 s-au aprobat data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locul beatificării. A fost beatificat la 17 mai 2014, la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Iaşi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, în cadrul unei sfinte Liturghii solemne oficiată de card.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Angelo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Amato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, prefect al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Congregaţiei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pentru Cauzele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Sfinţilor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C0585C25-973F-4331-BA16-96587FD860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ine similară">
            <a:extLst>
              <a:ext uri="{FF2B5EF4-FFF2-40B4-BE49-F238E27FC236}">
                <a16:creationId xmlns:a16="http://schemas.microsoft.com/office/drawing/2014/main" id="{205E938E-C2DA-45AF-A28D-ECC3D8C3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3" y="1269374"/>
            <a:ext cx="4911735" cy="32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7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FA3B5AC-7934-4602-A335-2F70E854D0E3}"/>
              </a:ext>
            </a:extLst>
          </p:cNvPr>
          <p:cNvSpPr/>
          <p:nvPr/>
        </p:nvSpPr>
        <p:spPr>
          <a:xfrm>
            <a:off x="892843" y="3619805"/>
            <a:ext cx="4337406" cy="1541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r">
              <a:lnSpc>
                <a:spcPct val="107000"/>
              </a:lnSpc>
              <a:spcAft>
                <a:spcPts val="0"/>
              </a:spcAft>
            </a:pPr>
            <a:r>
              <a:rPr lang="ro-RO" sz="8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  <a:ea typeface="Calibri" panose="020F0502020204030204" pitchFamily="34" charset="0"/>
              </a:rPr>
              <a:t>Sfârșit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F963BE54-9FF8-4857-8770-DA51DE52C5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2.bp.blogspot.com/-oA8ODj7xSV0/VrPTNoNWmII/AAAAAAAAIJo/A43PvaiJyU4/s1600/tongue-out.png">
            <a:extLst>
              <a:ext uri="{FF2B5EF4-FFF2-40B4-BE49-F238E27FC236}">
                <a16:creationId xmlns:a16="http://schemas.microsoft.com/office/drawing/2014/main" id="{6C879842-71AA-45AE-85E6-B17CA649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500" y1="40635" x2="31500" y2="41270"/>
                        <a14:foregroundMark x1="25333" y1="47302" x2="26333" y2="46032"/>
                        <a14:foregroundMark x1="39167" y1="75873" x2="38167" y2="78730"/>
                        <a14:foregroundMark x1="64167" y1="41587" x2="64667" y2="5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72" y="260398"/>
            <a:ext cx="6822831" cy="358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5A5A0780-0C5D-4709-AE13-522323C20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938" y1="22482" x2="15781" y2="99415"/>
                        <a14:foregroundMark x1="6172" y1="11007" x2="10625" y2="16511"/>
                        <a14:backgroundMark x1="32031" y1="7377" x2="93203" y2="5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8586" y="4052634"/>
            <a:ext cx="3322872" cy="22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AAE6487-6526-4294-B48A-111661DC3CE5}"/>
              </a:ext>
            </a:extLst>
          </p:cNvPr>
          <p:cNvSpPr/>
          <p:nvPr/>
        </p:nvSpPr>
        <p:spPr>
          <a:xfrm>
            <a:off x="1129380" y="2428408"/>
            <a:ext cx="9761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Cine este </a:t>
            </a:r>
            <a:r>
              <a:rPr lang="es-ES" sz="40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fericitul</a:t>
            </a:r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r>
              <a:rPr lang="es-ES" sz="40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Anton</a:t>
            </a:r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r>
              <a:rPr lang="es-ES" sz="40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Durcovici</a:t>
            </a:r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?</a:t>
            </a:r>
            <a:endParaRPr lang="ro-RO" sz="4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01BABE36-DE8E-4AB4-AC25-177EEE61C6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987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43B35510-0395-469B-B82E-49FB683F634A}"/>
              </a:ext>
            </a:extLst>
          </p:cNvPr>
          <p:cNvSpPr/>
          <p:nvPr/>
        </p:nvSpPr>
        <p:spPr>
          <a:xfrm>
            <a:off x="304799" y="5081666"/>
            <a:ext cx="7250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 fost un cleric romano-catolic de origine austriacă, care a îndeplinit funcția de episcop de Iași (1947-1949).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4401C953-6EAA-4106-A88C-B16902E85C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ine similară">
            <a:extLst>
              <a:ext uri="{FF2B5EF4-FFF2-40B4-BE49-F238E27FC236}">
                <a16:creationId xmlns:a16="http://schemas.microsoft.com/office/drawing/2014/main" id="{A97F00BC-6C8A-4073-BD4F-FB466063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98" y="1187658"/>
            <a:ext cx="3007245" cy="42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ine similară">
            <a:extLst>
              <a:ext uri="{FF2B5EF4-FFF2-40B4-BE49-F238E27FC236}">
                <a16:creationId xmlns:a16="http://schemas.microsoft.com/office/drawing/2014/main" id="{1278B8BE-76FB-4AEF-9328-D2E847CB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17" y="2027420"/>
            <a:ext cx="5429770" cy="30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875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4F5D971-60EB-4E3F-A235-0C024F496E4A}"/>
              </a:ext>
            </a:extLst>
          </p:cNvPr>
          <p:cNvSpPr/>
          <p:nvPr/>
        </p:nvSpPr>
        <p:spPr>
          <a:xfrm>
            <a:off x="364759" y="3387777"/>
            <a:ext cx="87042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Episcopul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s-a născut la 17 mai 1888, în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Bad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Deutsch-Altenburg, în Austria. La vârsta de șase ani a venit la Iași, unde a frecventat cursurile Școlii Elementare a Parohiei Catolice. S-a transferat la o școală din Ploiești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apoi, la București, unde s-a înscris la Școala "Sfântul Andrei" (1898-1901), apoi ca seminarist la Seminarul "Sfântul Duh" (1901-1906). La 30 octombrie 1906 a fost trimis la Roma, pentru a-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continua studiile teologice la Colegiul "De Propaganda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Fide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" (1906-1911).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FE40DCA5-AC90-4711-B4F5-B3F8508B7B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ini pentru anton durcovici">
            <a:extLst>
              <a:ext uri="{FF2B5EF4-FFF2-40B4-BE49-F238E27FC236}">
                <a16:creationId xmlns:a16="http://schemas.microsoft.com/office/drawing/2014/main" id="{6A042FAC-4F3D-4037-AC70-EC1EA640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62" y="299803"/>
            <a:ext cx="3511110" cy="269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81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4BB1900-EC47-4312-B8D0-E71403D53DD0}"/>
              </a:ext>
            </a:extLst>
          </p:cNvPr>
          <p:cNvSpPr/>
          <p:nvPr/>
        </p:nvSpPr>
        <p:spPr>
          <a:xfrm>
            <a:off x="364761" y="286304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A fost sfințit preot, la 24 septembrie 1910, în bazilica "Sfântul Ioan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Lateran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" (Roma)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s-a reîntors în țară, la 11 august 1911. După 1911 a fost mai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mulţi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ani prefect de studii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profesor la Seminarul Arhiepiscopal "Sfântul Duh"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școlile arhiepiscopale "Sfântul Iosif"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"Sfântul Andrei"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Bucureşti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. A fost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administrator parohial, la parohiile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Târgovişte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Buzău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Giurgiu, în diverse etape, până în 1930.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BF2D6AF9-E8CE-413E-8987-DC059539DF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76E2268A-23E9-4A46-AA3F-33012BFE9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30" y="381562"/>
            <a:ext cx="5228419" cy="39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0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07DC1F0-DC63-48F3-AB7D-162F0714D278}"/>
              </a:ext>
            </a:extLst>
          </p:cNvPr>
          <p:cNvSpPr/>
          <p:nvPr/>
        </p:nvSpPr>
        <p:spPr>
          <a:xfrm>
            <a:off x="1025696" y="247266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În timpul Primului Război Mondial, în anii 1916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1917, fiind de origine austriacă, a fost internat în lagăr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apoi la Institutul "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Notre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Dame de Sion"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Galaţi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ED9B3122-1CDA-4441-82A6-AA8EE85CF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F128E8E1-02DE-4870-B8B2-7032DEC80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239843"/>
            <a:ext cx="3665262" cy="63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1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31B70FF6-2645-4D95-BCFB-37341D99A84A}"/>
              </a:ext>
            </a:extLst>
          </p:cNvPr>
          <p:cNvSpPr/>
          <p:nvPr/>
        </p:nvSpPr>
        <p:spPr>
          <a:xfrm>
            <a:off x="341930" y="2672862"/>
            <a:ext cx="43880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După Primul Război Mondial, părintele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 ocupat diferite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funcţii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în cadrul Arhidiecezei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Bucureşti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. A fost decorat la 8 august 1931 cu Ordinul Steaua României în grad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ofiţer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iar în 1934 a fost numit camerier papal.</a:t>
            </a:r>
          </a:p>
          <a:p>
            <a:endParaRPr lang="ro-RO" dirty="0"/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27177BDB-293D-4F8E-95FA-BC06AFE2D0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BE5C5A59-54EC-408D-A344-F1EA6060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63" y="166085"/>
            <a:ext cx="6580486" cy="46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7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F075CBA-8C28-436B-B503-58F66700376F}"/>
              </a:ext>
            </a:extLst>
          </p:cNvPr>
          <p:cNvSpPr/>
          <p:nvPr/>
        </p:nvSpPr>
        <p:spPr>
          <a:xfrm>
            <a:off x="409731" y="2533338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La 30 octombrie 1947, papa Pius al XII-lea l-a numit episcop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Iaşi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. A fost consacrat la 5 aprilie 1948, în catedrala "Sfântul Iosif"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Bucureşti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nunţiul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apostolic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Gerald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Patrik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O'Hara,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înscăunat, în catedrala din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Iaşi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la 14 aprilie,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acelaşi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an. În timpul scurtei sale păstoriri a Diecezei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Iaşi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episcopul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desfăşurat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o activitate pastorală asiduă, vizitând parohiile din Moldova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însufleţind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cu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viaţa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sa inimile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enoriaşilor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În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condiţiile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extrem de dificile în care a trebuit să-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înceapă activitatea la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Iaşi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, dublate de contextul social-politic ostil catolicilor,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ep.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A.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 fost nevoit să suporte presiunile extraordinare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declanşate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asupra sa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poliţia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</a:rPr>
              <a:t> politică. 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5C473C87-6388-4662-9F6E-7664267330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ini pentru Pius al XII-lea">
            <a:extLst>
              <a:ext uri="{FF2B5EF4-FFF2-40B4-BE49-F238E27FC236}">
                <a16:creationId xmlns:a16="http://schemas.microsoft.com/office/drawing/2014/main" id="{C6670629-3CB8-491C-A371-8055AF9BE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731" y="1025696"/>
            <a:ext cx="2401975" cy="33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ini pentru Pius al XII-lea">
            <a:extLst>
              <a:ext uri="{FF2B5EF4-FFF2-40B4-BE49-F238E27FC236}">
                <a16:creationId xmlns:a16="http://schemas.microsoft.com/office/drawing/2014/main" id="{0F3FD106-BE7E-4D0C-8DED-CCA6A633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06" y="225009"/>
            <a:ext cx="3644412" cy="21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38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4386D0F-C5DF-415F-9D19-599945FCED03}"/>
              </a:ext>
            </a:extLst>
          </p:cNvPr>
          <p:cNvSpPr/>
          <p:nvPr/>
        </p:nvSpPr>
        <p:spPr>
          <a:xfrm>
            <a:off x="299804" y="3192904"/>
            <a:ext cx="8904157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Astfel, episcopul a fost urmărit pas cu pas de Securitate, fiindu-i întocmite dosare de urmărire informativă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un dosar de urmărire penală. Notele informative redactate de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securişti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de unii colaboratori ai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Securităţii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conţin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numeroase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acuzaţii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aduse episcopului Anton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Durcovici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, cu scopul de a-l incrimina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trimite în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faţa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unui tribunal militar. Aceste note îl calificau drept un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duşman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al regimului comunist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şi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coordonator al </a:t>
            </a:r>
            <a:r>
              <a:rPr lang="ro-RO" sz="24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rezistenţei</a:t>
            </a:r>
            <a:r>
              <a:rPr lang="ro-RO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elwe Lt BT" panose="02060502050305020504" pitchFamily="18" charset="0"/>
                <a:ea typeface="Calibri" panose="020F0502020204030204" pitchFamily="34" charset="0"/>
              </a:rPr>
              <a:t> anticomuniste din partea Bisericii Catolice din România.</a:t>
            </a:r>
          </a:p>
        </p:txBody>
      </p:sp>
      <p:pic>
        <p:nvPicPr>
          <p:cNvPr id="3" name="Picture 6" descr="Imagine similară">
            <a:extLst>
              <a:ext uri="{FF2B5EF4-FFF2-40B4-BE49-F238E27FC236}">
                <a16:creationId xmlns:a16="http://schemas.microsoft.com/office/drawing/2014/main" id="{03AFEF6D-9DB0-4393-A387-1D3BDCDBD8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392" cy="2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EA7DA52D-3112-4D32-A0D1-CBBBC5D01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61" y="1928849"/>
            <a:ext cx="2789658" cy="2890910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313CE878-9711-4D22-9628-4AB534115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265752"/>
            <a:ext cx="3967090" cy="2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07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5535</TotalTime>
  <Words>977</Words>
  <Application>Microsoft Office PowerPoint</Application>
  <PresentationFormat>Ecran lat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17</vt:i4>
      </vt:variant>
    </vt:vector>
  </HeadingPairs>
  <TitlesOfParts>
    <vt:vector size="23" baseType="lpstr">
      <vt:lpstr>Arial</vt:lpstr>
      <vt:lpstr>Belwe Lt BT</vt:lpstr>
      <vt:lpstr>Calibri</vt:lpstr>
      <vt:lpstr>Calibri Light</vt:lpstr>
      <vt:lpstr>Miama Nueva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iacob andrei</dc:creator>
  <cp:lastModifiedBy>iacob andrei</cp:lastModifiedBy>
  <cp:revision>29</cp:revision>
  <dcterms:created xsi:type="dcterms:W3CDTF">2017-10-15T10:29:40Z</dcterms:created>
  <dcterms:modified xsi:type="dcterms:W3CDTF">2017-10-19T06:46:26Z</dcterms:modified>
</cp:coreProperties>
</file>