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6" r:id="rId20"/>
  </p:sldIdLst>
  <p:sldSz cx="9118600" cy="6832600"/>
  <p:notesSz cx="9118600" cy="68326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52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553969" y="14543"/>
            <a:ext cx="4010660" cy="12553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728" y="3572764"/>
            <a:ext cx="6851142" cy="6959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rgbClr val="FFFF00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5930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96079" y="1571498"/>
            <a:ext cx="3966591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2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14554" cy="11455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788792" y="2563876"/>
            <a:ext cx="3541014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200" b="0" i="0">
                <a:solidFill>
                  <a:schemeClr val="bg1"/>
                </a:solidFill>
                <a:latin typeface="Comic Sans MS"/>
                <a:cs typeface="Comic Sans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5930" y="1571498"/>
            <a:ext cx="8206740" cy="450951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0324" y="6354318"/>
            <a:ext cx="2917952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5930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10/15/2017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65392" y="6354318"/>
            <a:ext cx="2097278" cy="3416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subTitle" idx="4"/>
          </p:nvPr>
        </p:nvSpPr>
        <p:spPr>
          <a:xfrm>
            <a:off x="749300" y="3568700"/>
            <a:ext cx="7315200" cy="1366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138170" algn="ctr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Noe </a:t>
            </a:r>
            <a:r>
              <a:rPr spc="-5" dirty="0" err="1"/>
              <a:t>şi</a:t>
            </a:r>
            <a:r>
              <a:rPr spc="-50" dirty="0"/>
              <a:t> </a:t>
            </a:r>
            <a:r>
              <a:rPr lang="ro-RO" spc="-5" dirty="0"/>
              <a:t>marele potop</a:t>
            </a:r>
            <a:endParaRPr spc="-5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962363" y="5260594"/>
            <a:ext cx="5758815" cy="13068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Potopul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ape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inundat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oraşele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satele. Când ploaia s-a oprit,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chiar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munţii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erau sub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ape.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81602" y="139191"/>
            <a:ext cx="4550410" cy="3015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926204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Când apele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s-au ridicat,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corabia plutea deasupra.  Poate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era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întuneric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înăuntru,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poate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murdar, şi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poate</a:t>
            </a:r>
            <a:r>
              <a:rPr sz="28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hiar</a:t>
            </a:r>
            <a:r>
              <a:rPr sz="2800" spc="1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înfio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ător.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Dar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corabia a oferit adăpost lui  Noe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 timpul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potopului.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730754" y="145287"/>
            <a:ext cx="6082030" cy="21609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635">
              <a:lnSpc>
                <a:spcPct val="100000"/>
              </a:lnSpc>
              <a:spcBef>
                <a:spcPts val="100"/>
              </a:spcBef>
              <a:tabLst>
                <a:tab pos="3592195" algn="l"/>
              </a:tabLst>
            </a:pPr>
            <a:r>
              <a:rPr sz="2800" spc="-5" dirty="0">
                <a:latin typeface="Comic Sans MS"/>
                <a:cs typeface="Comic Sans MS"/>
              </a:rPr>
              <a:t>După </a:t>
            </a:r>
            <a:r>
              <a:rPr sz="2800" dirty="0">
                <a:latin typeface="Comic Sans MS"/>
                <a:cs typeface="Comic Sans MS"/>
              </a:rPr>
              <a:t>cinci luni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potop, Dumnezeu a  </a:t>
            </a:r>
            <a:r>
              <a:rPr sz="2800" spc="-5" dirty="0">
                <a:latin typeface="Comic Sans MS"/>
                <a:cs typeface="Comic Sans MS"/>
              </a:rPr>
              <a:t>trimis un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vânt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uscat.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Încet, </a:t>
            </a:r>
            <a:r>
              <a:rPr sz="2800" dirty="0" err="1">
                <a:latin typeface="Comic Sans MS"/>
                <a:cs typeface="Comic Sans MS"/>
              </a:rPr>
              <a:t>corabia</a:t>
            </a:r>
            <a:r>
              <a:rPr sz="2800" dirty="0">
                <a:latin typeface="Comic Sans MS"/>
                <a:cs typeface="Comic Sans MS"/>
              </a:rPr>
              <a:t>  </a:t>
            </a:r>
            <a:r>
              <a:rPr lang="ro-RO" sz="2800" dirty="0">
                <a:latin typeface="Comic Sans MS"/>
                <a:cs typeface="Comic Sans MS"/>
              </a:rPr>
              <a:t>s-a oprit </a:t>
            </a:r>
            <a:r>
              <a:rPr sz="2800" dirty="0" err="1">
                <a:latin typeface="Comic Sans MS"/>
                <a:cs typeface="Comic Sans MS"/>
              </a:rPr>
              <a:t>pe</a:t>
            </a:r>
            <a:r>
              <a:rPr sz="2800" dirty="0">
                <a:latin typeface="Comic Sans MS"/>
                <a:cs typeface="Comic Sans MS"/>
              </a:rPr>
              <a:t> muntele </a:t>
            </a:r>
            <a:r>
              <a:rPr sz="2800" spc="-5" dirty="0">
                <a:latin typeface="Comic Sans MS"/>
                <a:cs typeface="Comic Sans MS"/>
              </a:rPr>
              <a:t>înalt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Ararat.</a:t>
            </a:r>
            <a:endParaRPr sz="2800" dirty="0">
              <a:latin typeface="Comic Sans MS"/>
              <a:cs typeface="Comic Sans MS"/>
            </a:endParaRPr>
          </a:p>
          <a:p>
            <a:pPr marL="757555" marR="156845" indent="-42481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Noe a </a:t>
            </a:r>
            <a:r>
              <a:rPr sz="2800" spc="-5" dirty="0">
                <a:latin typeface="Comic Sans MS"/>
                <a:cs typeface="Comic Sans MS"/>
              </a:rPr>
              <a:t>rămas în </a:t>
            </a:r>
            <a:r>
              <a:rPr sz="2800" dirty="0">
                <a:latin typeface="Comic Sans MS"/>
                <a:cs typeface="Comic Sans MS"/>
              </a:rPr>
              <a:t>corabie </a:t>
            </a:r>
            <a:r>
              <a:rPr sz="2800" spc="-10" dirty="0">
                <a:latin typeface="Comic Sans MS"/>
                <a:cs typeface="Comic Sans MS"/>
              </a:rPr>
              <a:t>încă </a:t>
            </a:r>
            <a:r>
              <a:rPr sz="2800" spc="-5" dirty="0">
                <a:latin typeface="Comic Sans MS"/>
                <a:cs typeface="Comic Sans MS"/>
              </a:rPr>
              <a:t>40 de  </a:t>
            </a:r>
            <a:r>
              <a:rPr sz="2800" dirty="0">
                <a:latin typeface="Comic Sans MS"/>
                <a:cs typeface="Comic Sans MS"/>
              </a:rPr>
              <a:t>zile </a:t>
            </a:r>
            <a:r>
              <a:rPr sz="2800" spc="-5" dirty="0">
                <a:latin typeface="Comic Sans MS"/>
                <a:cs typeface="Comic Sans MS"/>
              </a:rPr>
              <a:t>până </a:t>
            </a:r>
            <a:r>
              <a:rPr sz="2800" dirty="0">
                <a:latin typeface="Comic Sans MS"/>
                <a:cs typeface="Comic Sans MS"/>
              </a:rPr>
              <a:t>apa s-a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retras.</a:t>
            </a:r>
          </a:p>
        </p:txBody>
      </p:sp>
    </p:spTree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7197" y="134619"/>
            <a:ext cx="7931784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6357620" algn="l"/>
                <a:tab pos="6487795" algn="l"/>
              </a:tabLst>
            </a:pPr>
            <a:r>
              <a:rPr sz="2800" dirty="0">
                <a:solidFill>
                  <a:srgbClr val="000000"/>
                </a:solidFill>
              </a:rPr>
              <a:t>Noe a </a:t>
            </a:r>
            <a:r>
              <a:rPr sz="2800" spc="-5" dirty="0">
                <a:solidFill>
                  <a:srgbClr val="000000"/>
                </a:solidFill>
              </a:rPr>
              <a:t>deschis fereastra </a:t>
            </a:r>
            <a:r>
              <a:rPr sz="2800" dirty="0">
                <a:solidFill>
                  <a:srgbClr val="000000"/>
                </a:solidFill>
              </a:rPr>
              <a:t>corabiei</a:t>
            </a:r>
            <a:r>
              <a:rPr sz="2800" spc="65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şi</a:t>
            </a:r>
            <a:r>
              <a:rPr sz="2800" dirty="0">
                <a:solidFill>
                  <a:srgbClr val="000000"/>
                </a:solidFill>
              </a:rPr>
              <a:t> a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000000"/>
                </a:solidFill>
              </a:rPr>
              <a:t>trim</a:t>
            </a:r>
            <a:r>
              <a:rPr lang="ro-RO" sz="2800" spc="-5" dirty="0" err="1">
                <a:solidFill>
                  <a:srgbClr val="000000"/>
                </a:solidFill>
              </a:rPr>
              <a:t>is</a:t>
            </a:r>
            <a:r>
              <a:rPr sz="2800" spc="-80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un  corb </a:t>
            </a:r>
            <a:r>
              <a:rPr sz="2800" spc="-5" dirty="0">
                <a:solidFill>
                  <a:srgbClr val="000000"/>
                </a:solidFill>
              </a:rPr>
              <a:t>şi un </a:t>
            </a:r>
            <a:r>
              <a:rPr sz="2800" dirty="0">
                <a:solidFill>
                  <a:srgbClr val="000000"/>
                </a:solidFill>
              </a:rPr>
              <a:t>porumbel </a:t>
            </a:r>
            <a:r>
              <a:rPr sz="2800" spc="-5" dirty="0">
                <a:solidFill>
                  <a:srgbClr val="000000"/>
                </a:solidFill>
              </a:rPr>
              <a:t>afară</a:t>
            </a:r>
            <a:r>
              <a:rPr sz="2800" spc="35" dirty="0">
                <a:solidFill>
                  <a:srgbClr val="000000"/>
                </a:solidFill>
              </a:rPr>
              <a:t> </a:t>
            </a:r>
            <a:r>
              <a:rPr sz="2800" spc="-5" dirty="0">
                <a:solidFill>
                  <a:srgbClr val="000000"/>
                </a:solidFill>
              </a:rPr>
              <a:t>din</a:t>
            </a:r>
            <a:r>
              <a:rPr sz="2800" spc="0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corabie.</a:t>
            </a:r>
            <a:r>
              <a:rPr sz="2800" dirty="0">
                <a:solidFill>
                  <a:srgbClr val="000000"/>
                </a:solidFill>
                <a:latin typeface="Times New Roman"/>
                <a:cs typeface="Times New Roman"/>
              </a:rPr>
              <a:t>		</a:t>
            </a:r>
            <a:r>
              <a:rPr sz="2800" dirty="0">
                <a:solidFill>
                  <a:srgbClr val="000000"/>
                </a:solidFill>
              </a:rPr>
              <a:t>Dar  porumbelul, </a:t>
            </a:r>
            <a:r>
              <a:rPr sz="2800" spc="-5" dirty="0">
                <a:solidFill>
                  <a:srgbClr val="000000"/>
                </a:solidFill>
              </a:rPr>
              <a:t>nu </a:t>
            </a:r>
            <a:r>
              <a:rPr sz="2800" dirty="0">
                <a:solidFill>
                  <a:srgbClr val="000000"/>
                </a:solidFill>
              </a:rPr>
              <a:t>a </a:t>
            </a:r>
            <a:r>
              <a:rPr sz="2800" spc="-5" dirty="0">
                <a:solidFill>
                  <a:srgbClr val="000000"/>
                </a:solidFill>
              </a:rPr>
              <a:t>găsit un loc curat unde să </a:t>
            </a:r>
            <a:r>
              <a:rPr sz="2800" dirty="0">
                <a:solidFill>
                  <a:srgbClr val="000000"/>
                </a:solidFill>
              </a:rPr>
              <a:t>se  odihnească, </a:t>
            </a:r>
            <a:r>
              <a:rPr sz="2800" spc="-5" dirty="0">
                <a:solidFill>
                  <a:srgbClr val="000000"/>
                </a:solidFill>
              </a:rPr>
              <a:t>şi s-a întors </a:t>
            </a:r>
            <a:r>
              <a:rPr sz="2800" dirty="0">
                <a:solidFill>
                  <a:srgbClr val="000000"/>
                </a:solidFill>
              </a:rPr>
              <a:t>la</a:t>
            </a:r>
            <a:r>
              <a:rPr sz="2800" spc="0" dirty="0">
                <a:solidFill>
                  <a:srgbClr val="000000"/>
                </a:solidFill>
              </a:rPr>
              <a:t> </a:t>
            </a:r>
            <a:r>
              <a:rPr sz="2800" dirty="0">
                <a:solidFill>
                  <a:srgbClr val="000000"/>
                </a:solidFill>
              </a:rPr>
              <a:t>Noe.</a:t>
            </a:r>
            <a:endParaRPr sz="28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105433" y="3126994"/>
            <a:ext cx="4647565" cy="3441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50875" marR="5080" indent="-635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săptămână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 târziu,  Noe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încercat din</a:t>
            </a:r>
            <a:r>
              <a:rPr sz="2800" spc="-3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nou.</a:t>
            </a:r>
            <a:endParaRPr sz="2800" dirty="0">
              <a:latin typeface="Comic Sans MS"/>
              <a:cs typeface="Comic Sans MS"/>
            </a:endParaRPr>
          </a:p>
          <a:p>
            <a:pPr marL="12700" marR="128905" indent="53213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Porumbelul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s-a întors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  o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frunză de măslin în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cioc.</a:t>
            </a:r>
            <a:endParaRPr sz="2800" dirty="0">
              <a:latin typeface="Comic Sans MS"/>
              <a:cs typeface="Comic Sans MS"/>
            </a:endParaRPr>
          </a:p>
          <a:p>
            <a:pPr marL="12700" marR="11239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Următoarea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săptămână  pământul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fost uscat,  deoarece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porumbelul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trimis  din nou nu s-a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mai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întors.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7772" y="149097"/>
            <a:ext cx="6863715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3917950" algn="l"/>
              </a:tabLst>
            </a:pPr>
            <a:r>
              <a:rPr sz="2800" dirty="0">
                <a:latin typeface="Comic Sans MS"/>
                <a:cs typeface="Comic Sans MS"/>
              </a:rPr>
              <a:t>Dumnezeu a spus lui </a:t>
            </a:r>
            <a:r>
              <a:rPr sz="2800" spc="-5" dirty="0">
                <a:latin typeface="Comic Sans MS"/>
                <a:cs typeface="Comic Sans MS"/>
              </a:rPr>
              <a:t>Noe </a:t>
            </a:r>
            <a:r>
              <a:rPr sz="2800" spc="-10" dirty="0">
                <a:latin typeface="Comic Sans MS"/>
                <a:cs typeface="Comic Sans MS"/>
              </a:rPr>
              <a:t>că </a:t>
            </a:r>
            <a:r>
              <a:rPr sz="2800" dirty="0">
                <a:latin typeface="Comic Sans MS"/>
                <a:cs typeface="Comic Sans MS"/>
              </a:rPr>
              <a:t>a sosit </a:t>
            </a:r>
            <a:r>
              <a:rPr sz="2800" spc="-5" dirty="0">
                <a:latin typeface="Comic Sans MS"/>
                <a:cs typeface="Comic Sans MS"/>
              </a:rPr>
              <a:t>timpul  să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părăsească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corabia.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Împreună,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Noe</a:t>
            </a:r>
          </a:p>
          <a:p>
            <a:pPr marL="1183005" marR="948690" indent="-117094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familia lui au coborât </a:t>
            </a:r>
            <a:r>
              <a:rPr sz="2800" spc="-5" dirty="0">
                <a:latin typeface="Comic Sans MS"/>
                <a:cs typeface="Comic Sans MS"/>
              </a:rPr>
              <a:t>din </a:t>
            </a:r>
            <a:r>
              <a:rPr sz="2800" dirty="0">
                <a:latin typeface="Comic Sans MS"/>
                <a:cs typeface="Comic Sans MS"/>
              </a:rPr>
              <a:t>corabie,  ei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toate</a:t>
            </a:r>
            <a:r>
              <a:rPr sz="2800" spc="-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animalele.</a:t>
            </a:r>
          </a:p>
        </p:txBody>
      </p:sp>
    </p:spTree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172188" y="155193"/>
            <a:ext cx="3699510" cy="3868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2740" marR="5080" algn="ctr">
              <a:lnSpc>
                <a:spcPct val="100000"/>
              </a:lnSpc>
              <a:spcBef>
                <a:spcPts val="100"/>
              </a:spcBef>
              <a:tabLst>
                <a:tab pos="2393950" algn="l"/>
              </a:tabLst>
            </a:pPr>
            <a:r>
              <a:rPr sz="2800" dirty="0">
                <a:latin typeface="Comic Sans MS"/>
                <a:cs typeface="Comic Sans MS"/>
              </a:rPr>
              <a:t>Cât de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recunoscător  </a:t>
            </a:r>
            <a:r>
              <a:rPr sz="2800" dirty="0">
                <a:latin typeface="Comic Sans MS"/>
                <a:cs typeface="Comic Sans MS"/>
              </a:rPr>
              <a:t>trebuie </a:t>
            </a:r>
            <a:r>
              <a:rPr sz="2800" spc="-5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se </a:t>
            </a:r>
            <a:r>
              <a:rPr sz="2800" spc="-5" dirty="0">
                <a:latin typeface="Comic Sans MS"/>
                <a:cs typeface="Comic Sans MS"/>
              </a:rPr>
              <a:t>fi  simţit</a:t>
            </a:r>
            <a:r>
              <a:rPr sz="2800" spc="1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Noe.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El a  construit </a:t>
            </a:r>
            <a:r>
              <a:rPr sz="2800" spc="-5" dirty="0">
                <a:latin typeface="Comic Sans MS"/>
                <a:cs typeface="Comic Sans MS"/>
              </a:rPr>
              <a:t>un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altar</a:t>
            </a:r>
          </a:p>
          <a:p>
            <a:pPr marL="12700" marR="205104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a </a:t>
            </a:r>
            <a:r>
              <a:rPr sz="2800" spc="-5" dirty="0">
                <a:latin typeface="Comic Sans MS"/>
                <a:cs typeface="Comic Sans MS"/>
              </a:rPr>
              <a:t>lăudat </a:t>
            </a:r>
            <a:r>
              <a:rPr sz="2800" dirty="0">
                <a:latin typeface="Comic Sans MS"/>
                <a:cs typeface="Comic Sans MS"/>
              </a:rPr>
              <a:t>pe  Dumnezeu, care </a:t>
            </a:r>
            <a:r>
              <a:rPr sz="2800" spc="-5" dirty="0">
                <a:latin typeface="Comic Sans MS"/>
                <a:cs typeface="Comic Sans MS"/>
              </a:rPr>
              <a:t>l-a  </a:t>
            </a:r>
            <a:r>
              <a:rPr sz="2800" dirty="0">
                <a:latin typeface="Comic Sans MS"/>
                <a:cs typeface="Comic Sans MS"/>
              </a:rPr>
              <a:t>salvat pe el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9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familia  lui,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2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groaznicul</a:t>
            </a:r>
          </a:p>
          <a:p>
            <a:pPr marL="107696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potop.</a:t>
            </a:r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66618" y="152145"/>
            <a:ext cx="6144895" cy="6553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104515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5" dirty="0">
                <a:latin typeface="Comic Sans MS"/>
                <a:cs typeface="Comic Sans MS"/>
              </a:rPr>
              <a:t>dat  lui </a:t>
            </a:r>
            <a:r>
              <a:rPr sz="2800" dirty="0">
                <a:latin typeface="Comic Sans MS"/>
                <a:cs typeface="Comic Sans MS"/>
              </a:rPr>
              <a:t>Noe o</a:t>
            </a:r>
            <a:r>
              <a:rPr sz="2800" spc="-6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minunată  </a:t>
            </a:r>
            <a:r>
              <a:rPr sz="2800" dirty="0">
                <a:latin typeface="Comic Sans MS"/>
                <a:cs typeface="Comic Sans MS"/>
              </a:rPr>
              <a:t>promisiune.</a:t>
            </a:r>
          </a:p>
          <a:p>
            <a:pPr marL="1270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Niciodată </a:t>
            </a:r>
            <a:r>
              <a:rPr sz="2800" spc="-5" dirty="0">
                <a:latin typeface="Comic Sans MS"/>
                <a:cs typeface="Comic Sans MS"/>
              </a:rPr>
              <a:t>nu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v-a</a:t>
            </a:r>
            <a:endParaRPr sz="2800" dirty="0">
              <a:latin typeface="Comic Sans MS"/>
              <a:cs typeface="Comic Sans MS"/>
            </a:endParaRPr>
          </a:p>
          <a:p>
            <a:pPr marL="12700" marR="2242820">
              <a:lnSpc>
                <a:spcPct val="100000"/>
              </a:lnSpc>
            </a:pPr>
            <a:r>
              <a:rPr sz="2800" dirty="0">
                <a:latin typeface="Comic Sans MS"/>
                <a:cs typeface="Comic Sans MS"/>
              </a:rPr>
              <a:t>mai trimite potop pe  pământ pentru a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judeca  </a:t>
            </a:r>
            <a:r>
              <a:rPr sz="2800" dirty="0">
                <a:latin typeface="Comic Sans MS"/>
                <a:cs typeface="Comic Sans MS"/>
              </a:rPr>
              <a:t>păcatul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uman.</a:t>
            </a:r>
            <a:endParaRPr sz="2800" dirty="0">
              <a:latin typeface="Comic Sans MS"/>
              <a:cs typeface="Comic Sans MS"/>
            </a:endParaRPr>
          </a:p>
          <a:p>
            <a:pPr marL="2886075" marR="5080" indent="318770">
              <a:lnSpc>
                <a:spcPct val="100000"/>
              </a:lnSpc>
              <a:spcBef>
                <a:spcPts val="965"/>
              </a:spcBef>
            </a:pPr>
            <a:r>
              <a:rPr sz="2800" dirty="0">
                <a:latin typeface="Comic Sans MS"/>
                <a:cs typeface="Comic Sans MS"/>
              </a:rPr>
              <a:t>Dumnezeu a </a:t>
            </a:r>
            <a:r>
              <a:rPr sz="2800" spc="-10" dirty="0">
                <a:latin typeface="Comic Sans MS"/>
                <a:cs typeface="Comic Sans MS"/>
              </a:rPr>
              <a:t>lăsat  </a:t>
            </a:r>
            <a:r>
              <a:rPr sz="2800" spc="-5" dirty="0">
                <a:latin typeface="Comic Sans MS"/>
                <a:cs typeface="Comic Sans MS"/>
              </a:rPr>
              <a:t>un măreţ </a:t>
            </a:r>
            <a:r>
              <a:rPr sz="2800" dirty="0">
                <a:latin typeface="Comic Sans MS"/>
                <a:cs typeface="Comic Sans MS"/>
              </a:rPr>
              <a:t>semn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care</a:t>
            </a:r>
          </a:p>
          <a:p>
            <a:pPr marL="2778760" marR="733425" indent="319405">
              <a:lnSpc>
                <a:spcPct val="100000"/>
              </a:lnSpc>
              <a:spcBef>
                <a:spcPts val="5"/>
              </a:spcBef>
            </a:pPr>
            <a:r>
              <a:rPr sz="2800" spc="-10" dirty="0">
                <a:latin typeface="Comic Sans MS"/>
                <a:cs typeface="Comic Sans MS"/>
              </a:rPr>
              <a:t>să </a:t>
            </a:r>
            <a:r>
              <a:rPr sz="2800" dirty="0">
                <a:latin typeface="Comic Sans MS"/>
                <a:cs typeface="Comic Sans MS"/>
              </a:rPr>
              <a:t>amintească  promisiunea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Lui.</a:t>
            </a:r>
          </a:p>
          <a:p>
            <a:pPr marL="2141220" marR="774700" indent="317500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Curcubeul a </a:t>
            </a:r>
            <a:r>
              <a:rPr sz="2800" spc="-5" dirty="0">
                <a:latin typeface="Comic Sans MS"/>
                <a:cs typeface="Comic Sans MS"/>
              </a:rPr>
              <a:t>fost  </a:t>
            </a:r>
            <a:r>
              <a:rPr sz="2800" dirty="0">
                <a:latin typeface="Comic Sans MS"/>
                <a:cs typeface="Comic Sans MS"/>
              </a:rPr>
              <a:t>semnul </a:t>
            </a:r>
            <a:r>
              <a:rPr sz="2800" spc="-10" dirty="0">
                <a:latin typeface="Comic Sans MS"/>
                <a:cs typeface="Comic Sans MS"/>
              </a:rPr>
              <a:t>lăsat </a:t>
            </a:r>
            <a:r>
              <a:rPr sz="2800" dirty="0">
                <a:latin typeface="Comic Sans MS"/>
                <a:cs typeface="Comic Sans MS"/>
              </a:rPr>
              <a:t>de  Dumnezeu pentru  promisiunea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făcută.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29870" y="143763"/>
            <a:ext cx="4758055" cy="3015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97866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Comic Sans MS"/>
                <a:cs typeface="Comic Sans MS"/>
              </a:rPr>
              <a:t>Noe </a:t>
            </a:r>
            <a:r>
              <a:rPr sz="2800" spc="-5" dirty="0">
                <a:latin typeface="Comic Sans MS"/>
                <a:cs typeface="Comic Sans MS"/>
              </a:rPr>
              <a:t>şi familia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lui  au </a:t>
            </a:r>
            <a:r>
              <a:rPr lang="ro-RO" sz="2800" spc="-5" dirty="0">
                <a:latin typeface="Comic Sans MS"/>
                <a:cs typeface="Comic Sans MS"/>
              </a:rPr>
              <a:t>avut</a:t>
            </a:r>
            <a:r>
              <a:rPr sz="2800" spc="-5" dirty="0">
                <a:latin typeface="Comic Sans MS"/>
                <a:cs typeface="Comic Sans MS"/>
              </a:rPr>
              <a:t> un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nou</a:t>
            </a:r>
            <a:endParaRPr sz="2800" dirty="0">
              <a:latin typeface="Comic Sans MS"/>
              <a:cs typeface="Comic Sans MS"/>
            </a:endParaRPr>
          </a:p>
          <a:p>
            <a:pPr marL="12700" marR="5080">
              <a:lnSpc>
                <a:spcPct val="100000"/>
              </a:lnSpc>
              <a:tabLst>
                <a:tab pos="1783080" algn="l"/>
                <a:tab pos="3425190" algn="l"/>
              </a:tabLst>
            </a:pPr>
            <a:r>
              <a:rPr sz="2800" spc="-5" dirty="0">
                <a:latin typeface="Comic Sans MS"/>
                <a:cs typeface="Comic Sans MS"/>
              </a:rPr>
              <a:t>început</a:t>
            </a:r>
            <a:r>
              <a:rPr sz="2800" dirty="0">
                <a:latin typeface="Comic Sans MS"/>
                <a:cs typeface="Comic Sans MS"/>
              </a:rPr>
              <a:t> după</a:t>
            </a:r>
            <a:r>
              <a:rPr sz="2800" spc="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potop.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Comic Sans MS"/>
                <a:cs typeface="Comic Sans MS"/>
              </a:rPr>
              <a:t>În</a:t>
            </a:r>
            <a:r>
              <a:rPr sz="2800" spc="-9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timp,  urmaşii </a:t>
            </a:r>
            <a:r>
              <a:rPr sz="2800" dirty="0">
                <a:latin typeface="Comic Sans MS"/>
                <a:cs typeface="Comic Sans MS"/>
              </a:rPr>
              <a:t>lui au </a:t>
            </a:r>
            <a:r>
              <a:rPr sz="2800" spc="-5" dirty="0">
                <a:latin typeface="Comic Sans MS"/>
                <a:cs typeface="Comic Sans MS"/>
              </a:rPr>
              <a:t>repopulat  </a:t>
            </a:r>
            <a:r>
              <a:rPr sz="2800" dirty="0">
                <a:latin typeface="Comic Sans MS"/>
                <a:cs typeface="Comic Sans MS"/>
              </a:rPr>
              <a:t>pământul.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Toate </a:t>
            </a:r>
            <a:r>
              <a:rPr sz="2800" spc="-10" dirty="0">
                <a:latin typeface="Comic Sans MS"/>
                <a:cs typeface="Comic Sans MS"/>
              </a:rPr>
              <a:t>naţiunile 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pe pământ provin</a:t>
            </a:r>
            <a:r>
              <a:rPr sz="2800" spc="-1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endParaRPr sz="2800" dirty="0">
              <a:latin typeface="Comic Sans MS"/>
              <a:cs typeface="Comic Sans MS"/>
            </a:endParaRPr>
          </a:p>
          <a:p>
            <a:pPr marL="650875">
              <a:lnSpc>
                <a:spcPct val="100000"/>
              </a:lnSpc>
              <a:spcBef>
                <a:spcPts val="5"/>
              </a:spcBef>
            </a:pPr>
            <a:r>
              <a:rPr sz="2800" dirty="0">
                <a:latin typeface="Comic Sans MS"/>
                <a:cs typeface="Comic Sans MS"/>
              </a:rPr>
              <a:t>Noe </a:t>
            </a:r>
            <a:r>
              <a:rPr sz="2800" spc="-5" dirty="0">
                <a:latin typeface="Comic Sans MS"/>
                <a:cs typeface="Comic Sans MS"/>
              </a:rPr>
              <a:t>şi </a:t>
            </a:r>
            <a:r>
              <a:rPr sz="2800" dirty="0">
                <a:latin typeface="Comic Sans MS"/>
                <a:cs typeface="Comic Sans MS"/>
              </a:rPr>
              <a:t>copii </a:t>
            </a:r>
            <a:r>
              <a:rPr sz="2800" spc="-5" dirty="0">
                <a:latin typeface="Comic Sans MS"/>
                <a:cs typeface="Comic Sans MS"/>
              </a:rPr>
              <a:t>lui.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1795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Sfârşit</a:t>
            </a:r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32156" y="145287"/>
            <a:ext cx="7543165" cy="600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950845">
              <a:lnSpc>
                <a:spcPct val="100000"/>
              </a:lnSpc>
              <a:spcBef>
                <a:spcPts val="100"/>
              </a:spcBef>
              <a:tabLst>
                <a:tab pos="3425825" algn="l"/>
                <a:tab pos="3889375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Noe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fost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un om care s-a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închina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</a:t>
            </a:r>
            <a:r>
              <a:rPr sz="28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sz="28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o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ţ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ceilalţi îl urau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pe Dumnezeu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nu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sz="2800" spc="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se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supuneau.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Într-o</a:t>
            </a:r>
            <a:endParaRPr sz="2800" dirty="0">
              <a:latin typeface="Comic Sans MS"/>
              <a:cs typeface="Comic Sans MS"/>
            </a:endParaRPr>
          </a:p>
          <a:p>
            <a:pPr marL="1395095" marR="2554605" indent="-138303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zi,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a spus ceva care  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şocat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toţi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: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„Voi</a:t>
            </a:r>
            <a:endParaRPr sz="2800" dirty="0">
              <a:latin typeface="Comic Sans MS"/>
              <a:cs typeface="Comic Sans MS"/>
            </a:endParaRPr>
          </a:p>
          <a:p>
            <a:pPr marL="3522345" marR="2508250" indent="97155" algn="ct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distruge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această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lume</a:t>
            </a:r>
            <a:r>
              <a:rPr sz="2800" spc="-9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rea,</a:t>
            </a:r>
            <a:endParaRPr sz="2800" dirty="0">
              <a:latin typeface="Comic Sans MS"/>
              <a:cs typeface="Comic Sans MS"/>
            </a:endParaRPr>
          </a:p>
          <a:p>
            <a:pPr marL="3205480">
              <a:lnSpc>
                <a:spcPct val="100000"/>
              </a:lnSpc>
            </a:pP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netrebnică"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spus</a:t>
            </a:r>
            <a:endParaRPr sz="2800" dirty="0">
              <a:latin typeface="Comic Sans MS"/>
              <a:cs typeface="Comic Sans MS"/>
            </a:endParaRPr>
          </a:p>
          <a:p>
            <a:pPr marL="4692650">
              <a:lnSpc>
                <a:spcPct val="100000"/>
              </a:lnSpc>
              <a:spcBef>
                <a:spcPts val="10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endParaRPr sz="2800" dirty="0">
              <a:latin typeface="Comic Sans MS"/>
              <a:cs typeface="Comic Sans MS"/>
            </a:endParaRPr>
          </a:p>
          <a:p>
            <a:pPr marL="5330190" marR="121920" indent="-319405" algn="r">
              <a:lnSpc>
                <a:spcPct val="100000"/>
              </a:lnSpc>
              <a:tabLst>
                <a:tab pos="6468745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spc="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Noe.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„Doar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familia ta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va</a:t>
            </a:r>
            <a:endParaRPr sz="2800" dirty="0">
              <a:latin typeface="Comic Sans MS"/>
              <a:cs typeface="Comic Sans MS"/>
            </a:endParaRPr>
          </a:p>
          <a:p>
            <a:pPr marR="508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fi</a:t>
            </a:r>
            <a:r>
              <a:rPr sz="2800" spc="-5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salvată."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47573" y="78993"/>
            <a:ext cx="6955790" cy="259814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Comic Sans MS"/>
                <a:cs typeface="Comic Sans MS"/>
              </a:rPr>
              <a:t>Dumnezeu l-a avertizat pe </a:t>
            </a:r>
            <a:r>
              <a:rPr sz="2800" spc="-5" dirty="0">
                <a:latin typeface="Comic Sans MS"/>
                <a:cs typeface="Comic Sans MS"/>
              </a:rPr>
              <a:t>Noe de </a:t>
            </a:r>
            <a:r>
              <a:rPr sz="2800" dirty="0">
                <a:latin typeface="Comic Sans MS"/>
                <a:cs typeface="Comic Sans MS"/>
              </a:rPr>
              <a:t>venirea  unui potop care va acoperi </a:t>
            </a:r>
            <a:r>
              <a:rPr sz="2800" spc="-5" dirty="0">
                <a:latin typeface="Comic Sans MS"/>
                <a:cs typeface="Comic Sans MS"/>
              </a:rPr>
              <a:t>tot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pământul</a:t>
            </a:r>
            <a:r>
              <a:rPr lang="ro-RO" sz="2800" spc="-5" dirty="0">
                <a:latin typeface="Comic Sans MS"/>
                <a:cs typeface="Comic Sans MS"/>
              </a:rPr>
              <a:t> spunându-i</a:t>
            </a:r>
            <a:r>
              <a:rPr lang="ro-RO" sz="2800" dirty="0">
                <a:latin typeface="Comic Sans MS"/>
                <a:cs typeface="Comic Sans MS"/>
              </a:rPr>
              <a:t>: </a:t>
            </a:r>
            <a:r>
              <a:rPr sz="2800" spc="-5" dirty="0">
                <a:latin typeface="Comic Sans MS"/>
                <a:cs typeface="Comic Sans MS"/>
              </a:rPr>
              <a:t>„Construieşte </a:t>
            </a:r>
            <a:r>
              <a:rPr sz="2800" dirty="0">
                <a:latin typeface="Comic Sans MS"/>
                <a:cs typeface="Comic Sans MS"/>
              </a:rPr>
              <a:t>o </a:t>
            </a:r>
            <a:r>
              <a:rPr sz="2800" spc="-5" dirty="0">
                <a:latin typeface="Comic Sans MS"/>
                <a:cs typeface="Comic Sans MS"/>
              </a:rPr>
              <a:t>arcă din </a:t>
            </a:r>
            <a:r>
              <a:rPr sz="2800" dirty="0">
                <a:latin typeface="Comic Sans MS"/>
                <a:cs typeface="Comic Sans MS"/>
              </a:rPr>
              <a:t>lemn, o corabie  suficient </a:t>
            </a:r>
            <a:r>
              <a:rPr sz="2800" spc="-5" dirty="0">
                <a:latin typeface="Comic Sans MS"/>
                <a:cs typeface="Comic Sans MS"/>
              </a:rPr>
              <a:t>de </a:t>
            </a:r>
            <a:r>
              <a:rPr sz="2800" dirty="0">
                <a:latin typeface="Comic Sans MS"/>
                <a:cs typeface="Comic Sans MS"/>
              </a:rPr>
              <a:t>mare pentru </a:t>
            </a:r>
            <a:r>
              <a:rPr sz="2800" spc="-5" dirty="0">
                <a:latin typeface="Comic Sans MS"/>
                <a:cs typeface="Comic Sans MS"/>
              </a:rPr>
              <a:t>tine şi </a:t>
            </a:r>
            <a:r>
              <a:rPr sz="2800" dirty="0">
                <a:latin typeface="Comic Sans MS"/>
                <a:cs typeface="Comic Sans MS"/>
              </a:rPr>
              <a:t>familia  </a:t>
            </a:r>
            <a:r>
              <a:rPr sz="2800" spc="-5" dirty="0">
                <a:latin typeface="Comic Sans MS"/>
                <a:cs typeface="Comic Sans MS"/>
              </a:rPr>
              <a:t>ta, şi multe </a:t>
            </a:r>
            <a:r>
              <a:rPr sz="2800" spc="-10" dirty="0" err="1">
                <a:latin typeface="Comic Sans MS"/>
                <a:cs typeface="Comic Sans MS"/>
              </a:rPr>
              <a:t>animale</a:t>
            </a:r>
            <a:r>
              <a:rPr sz="2800" spc="-10" dirty="0">
                <a:latin typeface="Comic Sans MS"/>
                <a:cs typeface="Comic Sans MS"/>
              </a:rPr>
              <a:t>"</a:t>
            </a:r>
            <a:r>
              <a:rPr sz="2800" dirty="0">
                <a:latin typeface="Comic Sans MS"/>
                <a:cs typeface="Comic Sans MS"/>
              </a:rPr>
              <a:t>.</a:t>
            </a:r>
            <a:r>
              <a:rPr lang="ro-RO" sz="2800" dirty="0">
                <a:latin typeface="Times New Roman"/>
                <a:cs typeface="Times New Roman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Dumnezeu</a:t>
            </a:r>
            <a:r>
              <a:rPr sz="2800" dirty="0">
                <a:latin typeface="Comic Sans MS"/>
                <a:cs typeface="Comic Sans MS"/>
              </a:rPr>
              <a:t> </a:t>
            </a:r>
            <a:r>
              <a:rPr lang="ro-RO" sz="2800" dirty="0">
                <a:latin typeface="Comic Sans MS"/>
                <a:cs typeface="Comic Sans MS"/>
              </a:rPr>
              <a:t>i</a:t>
            </a:r>
            <a:r>
              <a:rPr sz="2800" dirty="0">
                <a:latin typeface="Comic Sans MS"/>
                <a:cs typeface="Comic Sans MS"/>
              </a:rPr>
              <a:t>a dat lui Noe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 err="1">
                <a:latin typeface="Comic Sans MS"/>
                <a:cs typeface="Comic Sans MS"/>
              </a:rPr>
              <a:t>toate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lang="ro-RO" sz="2800" spc="-5" dirty="0" err="1">
                <a:latin typeface="Comic Sans MS"/>
                <a:cs typeface="Comic Sans MS"/>
              </a:rPr>
              <a:t>instru</a:t>
            </a:r>
            <a:r>
              <a:rPr lang="ro-RO" sz="2800" dirty="0" err="1">
                <a:latin typeface="Comic Sans MS"/>
                <a:cs typeface="Comic Sans MS"/>
              </a:rPr>
              <a:t>c</a:t>
            </a:r>
            <a:r>
              <a:rPr lang="ro-RO" sz="2800" spc="-5" dirty="0" err="1">
                <a:latin typeface="Comic Sans MS"/>
                <a:cs typeface="Comic Sans MS"/>
              </a:rPr>
              <a:t>ţiunile</a:t>
            </a:r>
            <a:r>
              <a:rPr lang="ro-RO" sz="2800" spc="-5" dirty="0">
                <a:latin typeface="Comic Sans MS"/>
                <a:cs typeface="Comic Sans MS"/>
              </a:rPr>
              <a:t>. </a:t>
            </a:r>
            <a:endParaRPr sz="2800" dirty="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663700" y="2636830"/>
            <a:ext cx="4824651" cy="8874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4790" marR="5080" indent="-212725">
              <a:spcBef>
                <a:spcPts val="100"/>
              </a:spcBef>
            </a:pPr>
            <a:r>
              <a:rPr lang="ro-RO" sz="2800" dirty="0">
                <a:latin typeface="Comic Sans MS"/>
                <a:cs typeface="Comic Sans MS"/>
              </a:rPr>
              <a:t>Noe a</a:t>
            </a:r>
            <a:r>
              <a:rPr lang="ro-RO" sz="2800" spc="-80" dirty="0">
                <a:latin typeface="Comic Sans MS"/>
                <a:cs typeface="Comic Sans MS"/>
              </a:rPr>
              <a:t> </a:t>
            </a:r>
            <a:r>
              <a:rPr lang="ro-RO" sz="2800" spc="-5" dirty="0">
                <a:latin typeface="Comic Sans MS"/>
                <a:cs typeface="Comic Sans MS"/>
              </a:rPr>
              <a:t>fost </a:t>
            </a:r>
          </a:p>
          <a:p>
            <a:pPr marL="224790" marR="5080" indent="-212725">
              <a:spcBef>
                <a:spcPts val="100"/>
              </a:spcBef>
            </a:pPr>
            <a:r>
              <a:rPr sz="2800" dirty="0" err="1">
                <a:latin typeface="Comic Sans MS"/>
                <a:cs typeface="Comic Sans MS"/>
              </a:rPr>
              <a:t>foarte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latin typeface="Comic Sans MS"/>
                <a:cs typeface="Comic Sans MS"/>
              </a:rPr>
              <a:t>ocupat</a:t>
            </a:r>
            <a:r>
              <a:rPr sz="2800" spc="-5" dirty="0">
                <a:latin typeface="Comic Sans MS"/>
                <a:cs typeface="Comic Sans MS"/>
              </a:rPr>
              <a:t>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791179" y="85089"/>
            <a:ext cx="4168140" cy="64812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76960" marR="31115" indent="-107314" algn="r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latin typeface="Comic Sans MS"/>
                <a:cs typeface="Comic Sans MS"/>
              </a:rPr>
              <a:t>Probabil</a:t>
            </a:r>
            <a:r>
              <a:rPr sz="2800" spc="-5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oamenii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işi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băteau </a:t>
            </a:r>
            <a:r>
              <a:rPr sz="2800" dirty="0">
                <a:latin typeface="Comic Sans MS"/>
                <a:cs typeface="Comic Sans MS"/>
              </a:rPr>
              <a:t>joc</a:t>
            </a:r>
            <a:r>
              <a:rPr sz="2800" spc="-5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de</a:t>
            </a:r>
            <a:r>
              <a:rPr sz="2800" spc="-1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Noe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când</a:t>
            </a:r>
            <a:r>
              <a:rPr sz="2800" spc="-4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acesta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le-a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explicat </a:t>
            </a:r>
            <a:r>
              <a:rPr sz="2800" dirty="0">
                <a:latin typeface="Comic Sans MS"/>
                <a:cs typeface="Comic Sans MS"/>
              </a:rPr>
              <a:t>că</a:t>
            </a:r>
            <a:r>
              <a:rPr sz="2800" spc="-7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vrea</a:t>
            </a:r>
          </a:p>
          <a:p>
            <a:pPr marL="2778125" marR="5080" indent="-106680" algn="r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latin typeface="Comic Sans MS"/>
                <a:cs typeface="Comic Sans MS"/>
              </a:rPr>
              <a:t>să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facă</a:t>
            </a:r>
            <a:r>
              <a:rPr sz="2800" spc="-45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o 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Comic Sans MS"/>
                <a:cs typeface="Comic Sans MS"/>
              </a:rPr>
              <a:t>corabie.</a:t>
            </a:r>
          </a:p>
          <a:p>
            <a:pPr marL="2245995" marR="78740" indent="425450" algn="just">
              <a:lnSpc>
                <a:spcPct val="100000"/>
              </a:lnSpc>
              <a:spcBef>
                <a:spcPts val="3365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Dar Noe  a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continuat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lucreze</a:t>
            </a:r>
            <a:endParaRPr sz="2800" dirty="0">
              <a:latin typeface="Comic Sans MS"/>
              <a:cs typeface="Comic Sans MS"/>
            </a:endParaRPr>
          </a:p>
          <a:p>
            <a:pPr marL="12700" marR="38735" indent="1701164" algn="just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la corabie. De 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asemen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ea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el a continuat</a:t>
            </a:r>
            <a:r>
              <a:rPr sz="2800" spc="-7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să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spună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oamenilor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despre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Dumnezeu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.</a:t>
            </a:r>
            <a:r>
              <a:rPr lang="ro-RO"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Dar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nimeni  nu </a:t>
            </a:r>
            <a:r>
              <a:rPr lang="ro-RO"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ascultat.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4571746" y="168147"/>
            <a:ext cx="4359275" cy="34599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Noe avea o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credinţă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mare.  El a crezut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asemeni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că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va da ploaie</a:t>
            </a:r>
            <a:r>
              <a:rPr sz="2800" spc="-8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aşa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cum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mai fost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înainte.</a:t>
            </a:r>
            <a:endParaRPr sz="2800" dirty="0">
              <a:latin typeface="Comic Sans MS"/>
              <a:cs typeface="Comic Sans MS"/>
            </a:endParaRPr>
          </a:p>
          <a:p>
            <a:pPr marL="544830" marR="156210" indent="-319405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Curând corabia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fost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gata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pentru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a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primi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 err="1">
                <a:solidFill>
                  <a:srgbClr val="FFFFFF"/>
                </a:solidFill>
                <a:latin typeface="Comic Sans MS"/>
                <a:cs typeface="Comic Sans MS"/>
              </a:rPr>
              <a:t>pe</a:t>
            </a:r>
            <a:r>
              <a:rPr lang="ro-RO" sz="2800" dirty="0"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toţi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dornici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să</a:t>
            </a:r>
            <a:endParaRPr sz="2800" dirty="0">
              <a:latin typeface="Comic Sans MS"/>
              <a:cs typeface="Comic Sans MS"/>
            </a:endParaRPr>
          </a:p>
          <a:p>
            <a:pPr marL="2459355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intre în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ea.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09295" y="149097"/>
            <a:ext cx="8585200" cy="1733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6060" marR="314325" indent="-213995">
              <a:lnSpc>
                <a:spcPct val="100000"/>
              </a:lnSpc>
              <a:spcBef>
                <a:spcPts val="100"/>
              </a:spcBef>
              <a:tabLst>
                <a:tab pos="4234815" algn="l"/>
                <a:tab pos="5187315" algn="l"/>
              </a:tabLst>
            </a:pPr>
            <a:r>
              <a:rPr sz="2800" spc="-5" dirty="0">
                <a:latin typeface="Comic Sans MS"/>
                <a:cs typeface="Comic Sans MS"/>
              </a:rPr>
              <a:t>Acum </a:t>
            </a:r>
            <a:r>
              <a:rPr sz="2800" dirty="0">
                <a:latin typeface="Comic Sans MS"/>
                <a:cs typeface="Comic Sans MS"/>
              </a:rPr>
              <a:t>au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venit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animalele.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Dumnezeu a adus şapte  specii, câte </a:t>
            </a:r>
            <a:r>
              <a:rPr sz="2800" spc="-5" dirty="0">
                <a:latin typeface="Comic Sans MS"/>
                <a:cs typeface="Comic Sans MS"/>
              </a:rPr>
              <a:t>două</a:t>
            </a:r>
            <a:r>
              <a:rPr sz="2800" spc="15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din</a:t>
            </a:r>
            <a:r>
              <a:rPr sz="2800" spc="0" dirty="0">
                <a:latin typeface="Comic Sans MS"/>
                <a:cs typeface="Comic Sans MS"/>
              </a:rPr>
              <a:t> </a:t>
            </a:r>
            <a:r>
              <a:rPr sz="2800" spc="-5" dirty="0">
                <a:latin typeface="Comic Sans MS"/>
                <a:cs typeface="Comic Sans MS"/>
              </a:rPr>
              <a:t>fiecare.</a:t>
            </a:r>
            <a:r>
              <a:rPr sz="2800" spc="-5" dirty="0">
                <a:latin typeface="Times New Roman"/>
                <a:cs typeface="Times New Roman"/>
              </a:rPr>
              <a:t>	</a:t>
            </a:r>
            <a:r>
              <a:rPr sz="2800" dirty="0">
                <a:latin typeface="Comic Sans MS"/>
                <a:cs typeface="Comic Sans MS"/>
              </a:rPr>
              <a:t>Păsări mari </a:t>
            </a:r>
            <a:r>
              <a:rPr sz="2800" spc="-5" dirty="0">
                <a:latin typeface="Comic Sans MS"/>
                <a:cs typeface="Comic Sans MS"/>
              </a:rPr>
              <a:t>şi</a:t>
            </a:r>
            <a:r>
              <a:rPr sz="2800" spc="-80" dirty="0">
                <a:latin typeface="Comic Sans MS"/>
                <a:cs typeface="Comic Sans MS"/>
              </a:rPr>
              <a:t> </a:t>
            </a:r>
            <a:r>
              <a:rPr sz="2800" dirty="0">
                <a:latin typeface="Comic Sans MS"/>
                <a:cs typeface="Comic Sans MS"/>
              </a:rPr>
              <a:t>mici,</a:t>
            </a:r>
          </a:p>
          <a:p>
            <a:pPr marL="1820545" marR="5080" indent="-957580">
              <a:lnSpc>
                <a:spcPct val="100000"/>
              </a:lnSpc>
            </a:pPr>
            <a:r>
              <a:rPr sz="2800" spc="-5" dirty="0">
                <a:latin typeface="Comic Sans MS"/>
                <a:cs typeface="Comic Sans MS"/>
              </a:rPr>
              <a:t>animale micuţe şi înalte, şi-au </a:t>
            </a:r>
            <a:r>
              <a:rPr sz="2800" dirty="0">
                <a:latin typeface="Comic Sans MS"/>
                <a:cs typeface="Comic Sans MS"/>
              </a:rPr>
              <a:t>găsit calea </a:t>
            </a:r>
            <a:r>
              <a:rPr sz="2800" spc="-5" dirty="0">
                <a:latin typeface="Comic Sans MS"/>
                <a:cs typeface="Comic Sans MS"/>
              </a:rPr>
              <a:t>către  </a:t>
            </a:r>
            <a:r>
              <a:rPr sz="2800" dirty="0">
                <a:latin typeface="Comic Sans MS"/>
                <a:cs typeface="Comic Sans MS"/>
              </a:rPr>
              <a:t>corabie.</a:t>
            </a:r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9196" y="152145"/>
            <a:ext cx="6739255" cy="21602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534795" algn="l"/>
              </a:tabLst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Poate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oamenii au strigat la Noe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l-au  jignit, deoarece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el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umplut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corabia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cu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animale.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s-au oprit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păcătui 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împotriva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lui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ei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nu</a:t>
            </a:r>
            <a:r>
              <a:rPr sz="2800" spc="-4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au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cerut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să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intre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corabie.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807040" y="1907794"/>
            <a:ext cx="6237605" cy="47525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947795" marR="149860" indent="318135" algn="r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cele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din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urmă,</a:t>
            </a:r>
            <a:r>
              <a:rPr sz="2800" spc="-8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toate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animalele</a:t>
            </a:r>
            <a:r>
              <a:rPr sz="2800" spc="-10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păsările</a:t>
            </a:r>
            <a:r>
              <a:rPr sz="2800" spc="-7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s-au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îmbarcat.</a:t>
            </a:r>
            <a:endParaRPr sz="2800" dirty="0">
              <a:latin typeface="Comic Sans MS"/>
              <a:cs typeface="Comic Sans MS"/>
            </a:endParaRPr>
          </a:p>
          <a:p>
            <a:pPr marL="2246630" marR="130810" indent="850265" algn="r">
              <a:lnSpc>
                <a:spcPct val="100000"/>
              </a:lnSpc>
              <a:tabLst>
                <a:tab pos="3214370" algn="l"/>
              </a:tabLst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„Intră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în</a:t>
            </a:r>
            <a:r>
              <a:rPr sz="2800" spc="-4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corabie!"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-a</a:t>
            </a:r>
            <a:r>
              <a:rPr sz="2800" spc="-6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spus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lang="ro-RO" sz="2800" dirty="0">
                <a:solidFill>
                  <a:srgbClr val="FFFFFF"/>
                </a:solidFill>
                <a:latin typeface="Comic Sans MS"/>
                <a:cs typeface="Comic Sans MS"/>
              </a:rPr>
              <a:t>Dumnezeu </a:t>
            </a:r>
            <a:r>
              <a:rPr sz="2800" spc="-5" dirty="0" err="1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Noe.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	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„Tu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familia</a:t>
            </a:r>
            <a:r>
              <a:rPr sz="2800" spc="-9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25" dirty="0">
                <a:solidFill>
                  <a:srgbClr val="FFFFFF"/>
                </a:solidFill>
                <a:latin typeface="Comic Sans MS"/>
                <a:cs typeface="Comic Sans MS"/>
              </a:rPr>
              <a:t>ta!"</a:t>
            </a:r>
            <a:endParaRPr sz="2800" dirty="0">
              <a:latin typeface="Comic Sans MS"/>
              <a:cs typeface="Comic Sans MS"/>
            </a:endParaRPr>
          </a:p>
          <a:p>
            <a:pPr marR="194310" algn="r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Noe,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soţia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lui, cei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trei fii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ai</a:t>
            </a:r>
            <a:r>
              <a:rPr sz="2800" spc="-1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lui</a:t>
            </a:r>
            <a:endParaRPr sz="2800" dirty="0">
              <a:latin typeface="Comic Sans MS"/>
              <a:cs typeface="Comic Sans MS"/>
            </a:endParaRPr>
          </a:p>
          <a:p>
            <a:pPr marL="331470">
              <a:lnSpc>
                <a:spcPct val="100000"/>
              </a:lnSpc>
              <a:spcBef>
                <a:spcPts val="5"/>
              </a:spcBef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nevestele lor au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intrat în</a:t>
            </a:r>
            <a:r>
              <a:rPr sz="2800" spc="-5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corabie.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</a:pP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Apoi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Dumnezeu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închis</a:t>
            </a:r>
            <a:r>
              <a:rPr sz="2800" spc="-2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uşa!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18600" cy="683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029699" y="3355594"/>
            <a:ext cx="3402965" cy="2587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9385">
              <a:lnSpc>
                <a:spcPct val="100000"/>
              </a:lnSpc>
              <a:spcBef>
                <a:spcPts val="100"/>
              </a:spcBef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Şi a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început</a:t>
            </a:r>
            <a:r>
              <a:rPr sz="2800" spc="-6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ploaia.</a:t>
            </a:r>
            <a:endParaRPr sz="2800" dirty="0">
              <a:latin typeface="Comic Sans MS"/>
              <a:cs typeface="Comic Sans MS"/>
            </a:endParaRPr>
          </a:p>
          <a:p>
            <a:pPr marL="12700" marR="5080" algn="ctr">
              <a:lnSpc>
                <a:spcPct val="100000"/>
              </a:lnSpc>
            </a:pP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O ploaie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torenţială</a:t>
            </a:r>
            <a:r>
              <a:rPr sz="2800" spc="-35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a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inundat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pământul  timp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patruzeci 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de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zile </a:t>
            </a:r>
            <a:r>
              <a:rPr sz="2800" spc="-5" dirty="0">
                <a:solidFill>
                  <a:srgbClr val="FFFFFF"/>
                </a:solidFill>
                <a:latin typeface="Comic Sans MS"/>
                <a:cs typeface="Comic Sans MS"/>
              </a:rPr>
              <a:t>şi patruzeci  de</a:t>
            </a:r>
            <a:r>
              <a:rPr sz="2800" spc="-10" dirty="0">
                <a:solidFill>
                  <a:srgbClr val="FFFFFF"/>
                </a:solidFill>
                <a:latin typeface="Comic Sans MS"/>
                <a:cs typeface="Comic Sans MS"/>
              </a:rPr>
              <a:t> </a:t>
            </a:r>
            <a:r>
              <a:rPr sz="2800" dirty="0">
                <a:solidFill>
                  <a:srgbClr val="FFFFFF"/>
                </a:solidFill>
                <a:latin typeface="Comic Sans MS"/>
                <a:cs typeface="Comic Sans MS"/>
              </a:rPr>
              <a:t>nopţi.</a:t>
            </a:r>
            <a:endParaRPr sz="2800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65FF6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408</Words>
  <Application>Microsoft Office PowerPoint</Application>
  <PresentationFormat>Particularizare</PresentationFormat>
  <Paragraphs>52</Paragraphs>
  <Slides>19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3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19</vt:i4>
      </vt:variant>
    </vt:vector>
  </HeadingPairs>
  <TitlesOfParts>
    <vt:vector size="23" baseType="lpstr">
      <vt:lpstr>Calibri</vt:lpstr>
      <vt:lpstr>Comic Sans MS</vt:lpstr>
      <vt:lpstr>Times New Roman</vt:lpstr>
      <vt:lpstr>Office Theme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Prezentare PowerPoint</vt:lpstr>
      <vt:lpstr>Noe a deschis fereastra corabiei şi a trimis un  corb şi un porumbel afară din corabie.  Dar  porumbelul, nu a găsit un loc curat unde să se  odihnească, şi s-a întors la Noe.</vt:lpstr>
      <vt:lpstr>Prezentare PowerPoint</vt:lpstr>
      <vt:lpstr>Prezentare PowerPoint</vt:lpstr>
      <vt:lpstr>Prezentare PowerPoint</vt:lpstr>
      <vt:lpstr>Prezentare PowerPoint</vt:lpstr>
      <vt:lpstr>Prezentare PowerPoint</vt:lpstr>
      <vt:lpstr>Sfârşit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Noah and the Great Flood Romanian</dc:title>
  <cp:lastModifiedBy>iacob andrei</cp:lastModifiedBy>
  <cp:revision>16</cp:revision>
  <dcterms:created xsi:type="dcterms:W3CDTF">2017-10-15T05:38:09Z</dcterms:created>
  <dcterms:modified xsi:type="dcterms:W3CDTF">2017-10-15T05:50:20Z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2002-09-21T00:00:00Z</vt:filetime>
  </property>
  <property fmtid="{D5CDD505-2E9C-101B-9397-08002B2CF9AE}" pid="3" name="Creator">
    <vt:lpwstr>ADOBEPS4.DRV Version 4.24</vt:lpwstr>
  </property>
  <property fmtid="{D5CDD505-2E9C-101B-9397-08002B2CF9AE}" pid="4" name="LastSaved">
    <vt:filetime>2017-10-15T00:00:00Z</vt:filetime>
  </property>
</Properties>
</file>