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36EEDC-B566-4973-966F-12FAFD90C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C67B47E-4AD8-4BCD-B79F-D26574DBB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8CCDFB-3111-4E49-A1DF-80F625D6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870326-7E19-4485-AD48-E5DA8D9B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78BDE74-7FBF-4A87-969F-A3F5B7E0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23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CA7021-F15F-495F-9F6C-27239D98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6D59C2A-496A-45F3-B25B-AD275445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787D9DC-1953-46F7-980A-A1F0CAF2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9A672D-2EC3-402B-9E4F-47CDDFF6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A893355-9A3D-4AE7-BAF6-7018373E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73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ED5AB4C-76B2-42F4-A938-F3D96948E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4FC36AE-2CFF-4A5F-A20E-E06755F0E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F0A3E3D-8EA5-4592-9C80-188C4B69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FE5AA31-7C86-4F86-83E3-80489844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B513103-8C8F-4203-8902-5EB83792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6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690D96-4C72-4339-8375-18021459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A83329-1B51-4CF2-BA6B-BBEE4217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ED98FF2-4DAE-4A7B-B0E3-3BC4BE2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0DFD815-DE7C-41A8-8E55-6BC85A4A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4403EC7-9758-4C8E-96BC-6F384D51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909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D66BDE-292D-4B2F-9CA7-A56E9E00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BF2AF96-0A27-4B7F-9DDC-5CC0FED9D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ED014E-7C2B-4C62-9AAE-B9A97137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1545BD-B963-4270-A429-6BEE4F30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BF06817-467F-4057-8741-AC0EC6E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054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AB25E3F-4718-4AB3-B6F5-BB301512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85631F-9CD8-4319-AE9B-FF5552566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9426FAB-C0D7-43B6-804F-A4D0D3B4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62CFD60-7943-4E18-A28B-6FFA66F0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BB2904D-1CFE-404A-A29D-200062CB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1A23007-6CCA-49A6-BBA0-CD7C238E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88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21A5B7-71D1-4E88-BF6D-1D60F5BC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926F93E-AC76-4B43-AA7D-E21A3CB9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9A942A8-67E7-40CD-9997-1323C332B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2833AD4F-CA7C-4F2F-883B-48E9E5B2E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C3EDA53-87C6-41D4-890A-678C2C43F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6C9AF0D-8AB0-44C3-AA65-A0EE2815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B776049-ADEB-41B4-A6FB-592A90B9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9B213A2-510A-4090-AA3A-7EFAF6BF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960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9E6434-CCDF-4897-85A1-1772961F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FCE9E233-0C48-42BF-AC98-70BC5732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C6F39CE-83A1-4E7A-8B55-28488ECE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2DA7912-693A-4D0F-A1A0-BAB8E1F6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48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85ABA750-B0B2-47F4-9459-BC38AE58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F210FB4-D92C-4CF9-99F3-BA7C0B0B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225E339-3A0D-4F7C-97D0-647C8A8C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60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56CD85-C03D-43B9-884B-A24B7F0C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AE1CD1-3C00-4AB7-99BA-1CEE3963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AF57068-3217-4D91-8F08-3D60A3C7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59A3154-79A7-4D89-A2FA-B0DAE3B7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CC4788B-93C5-41C9-959B-9057FFCD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109BD1-A860-4C7C-A43E-AB604727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915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315CAE-D3EC-4884-8919-92F5AF38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AB24020-48E8-4C12-B2B3-FF2992DF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907D67C-86DF-46D7-849D-6CE376732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ACF2933-3DD7-42D5-A678-A3E74A5E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9653016-EB53-4F52-9B75-33EBE5E7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8B0088C-509B-4421-B0F0-7BB070D4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470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B0984AE-FBBC-4DD7-AFB3-C9AD85B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34B508A-13B6-44B7-9C4A-D72C6688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B31BEA5-7E75-4BBF-A1F6-76751F6F0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13A9-6EA6-4729-8392-A48B8F8B43FE}" type="datetimeFigureOut">
              <a:rPr lang="ro-RO" smtClean="0"/>
              <a:t>11.10.2017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0F2BA2A-E816-4685-8AE6-632FC5A04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7530BF1-FF66-4D08-984A-1EFC59C18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6049-6258-4A5F-8E55-14B715EEE7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97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85C5C2DE-B3D1-4F53-8611-E9A1405C2E35}"/>
              </a:ext>
            </a:extLst>
          </p:cNvPr>
          <p:cNvSpPr/>
          <p:nvPr/>
        </p:nvSpPr>
        <p:spPr>
          <a:xfrm>
            <a:off x="4521046" y="575859"/>
            <a:ext cx="4669228" cy="1541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8800" b="1" cap="small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Viciile</a:t>
            </a:r>
            <a:endParaRPr lang="ro-RO" sz="8800" dirty="0">
              <a:solidFill>
                <a:schemeClr val="bg1"/>
              </a:solidFill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1028" name="Picture 4" descr="Smoking">
            <a:extLst>
              <a:ext uri="{FF2B5EF4-FFF2-40B4-BE49-F238E27FC236}">
                <a16:creationId xmlns:a16="http://schemas.microsoft.com/office/drawing/2014/main" id="{680DFF8A-EFE9-4927-8646-B844B8F5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ini pentru drinking alcohol">
            <a:extLst>
              <a:ext uri="{FF2B5EF4-FFF2-40B4-BE49-F238E27FC236}">
                <a16:creationId xmlns:a16="http://schemas.microsoft.com/office/drawing/2014/main" id="{27FC7F1F-B45C-4DF3-9A1E-D3566DBB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833" y1="30645" x2="6333" y2="51152"/>
                        <a14:foregroundMark x1="14500" y1="57834" x2="11500" y2="92857"/>
                        <a14:foregroundMark x1="16667" y1="54839" x2="30000" y2="82488"/>
                        <a14:foregroundMark x1="38833" y1="16129" x2="2833" y2="42166"/>
                        <a14:foregroundMark x1="42000" y1="18664" x2="46667" y2="51382"/>
                        <a14:foregroundMark x1="39167" y1="40783" x2="6667" y2="58525"/>
                        <a14:foregroundMark x1="5667" y1="32028" x2="3833" y2="78341"/>
                        <a14:foregroundMark x1="4333" y1="83180" x2="6833" y2="98848"/>
                        <a14:foregroundMark x1="16667" y1="92396" x2="96000" y2="90323"/>
                        <a14:foregroundMark x1="61167" y1="87558" x2="35833" y2="87558"/>
                        <a14:foregroundMark x1="35333" y1="75576" x2="48167" y2="44700"/>
                        <a14:foregroundMark x1="54167" y1="41475" x2="60667" y2="46313"/>
                        <a14:foregroundMark x1="53833" y1="58986" x2="60333" y2="57834"/>
                        <a14:foregroundMark x1="54833" y1="50000" x2="55833" y2="56912"/>
                        <a14:foregroundMark x1="27833" y1="62673" x2="35167" y2="87788"/>
                        <a14:foregroundMark x1="73500" y1="95622" x2="96167" y2="95622"/>
                        <a14:foregroundMark x1="88000" y1="85484" x2="99833" y2="87558"/>
                        <a14:foregroundMark x1="72000" y1="61982" x2="73500" y2="83410"/>
                        <a14:foregroundMark x1="73833" y1="38479" x2="75833" y2="64286"/>
                        <a14:foregroundMark x1="72333" y1="52765" x2="71333" y2="66820"/>
                        <a14:foregroundMark x1="70667" y1="52765" x2="70167" y2="57834"/>
                        <a14:foregroundMark x1="47167" y1="59908" x2="36667" y2="87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22" y="4051175"/>
            <a:ext cx="3509303" cy="25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ini pentru smoke teen">
            <a:extLst>
              <a:ext uri="{FF2B5EF4-FFF2-40B4-BE49-F238E27FC236}">
                <a16:creationId xmlns:a16="http://schemas.microsoft.com/office/drawing/2014/main" id="{9EA71AFE-A154-49EB-A54D-DE4CBD80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333" y1="36977" x2="40500" y2="67674"/>
                        <a14:foregroundMark x1="50333" y1="46977" x2="46000" y2="57907"/>
                        <a14:foregroundMark x1="49000" y1="45349" x2="42833" y2="60000"/>
                        <a14:foregroundMark x1="79500" y1="65814" x2="73333" y2="95349"/>
                        <a14:foregroundMark x1="86167" y1="75116" x2="89333" y2="99535"/>
                        <a14:foregroundMark x1="85167" y1="67209" x2="76333" y2="98837"/>
                        <a14:foregroundMark x1="74500" y1="77907" x2="66667" y2="97907"/>
                        <a14:foregroundMark x1="65500" y1="77907" x2="62500" y2="84884"/>
                        <a14:foregroundMark x1="53667" y1="56977" x2="50333" y2="68372"/>
                        <a14:foregroundMark x1="38667" y1="96047" x2="37833" y2="99535"/>
                        <a14:foregroundMark x1="45500" y1="64419" x2="46000" y2="6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7" y="744671"/>
            <a:ext cx="3357897" cy="2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5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CF33039-E976-49D4-94BE-FCEC1902EDFC}"/>
              </a:ext>
            </a:extLst>
          </p:cNvPr>
          <p:cNvSpPr/>
          <p:nvPr/>
        </p:nvSpPr>
        <p:spPr>
          <a:xfrm>
            <a:off x="4360985" y="928522"/>
            <a:ext cx="81170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/>
            <a:b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38%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din fumătorii români au încercat să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renunţe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fumat în ultimul an, dar nu au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reuşit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/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ţigările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accesoriile pentru fumat ard, în mediul urban, aproape 20% din bugetul familiei alocat produselor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nealimentare;în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mediul rural, procentul este de peste 17%, potrivit INS</a:t>
            </a:r>
            <a: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C0FB5FC9-7B9C-4819-929D-863CEE1C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F0B4A5EB-EC82-4048-B8AE-EE4F40620406}"/>
              </a:ext>
            </a:extLst>
          </p:cNvPr>
          <p:cNvSpPr/>
          <p:nvPr/>
        </p:nvSpPr>
        <p:spPr>
          <a:xfrm>
            <a:off x="290733" y="2360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 fumător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român consumă, în medie, 15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ţigarete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 zi (media europeană este de 14,4).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E710D9CA-FDA5-48F6-9F2A-20EDC29376D4}"/>
              </a:ext>
            </a:extLst>
          </p:cNvPr>
          <p:cNvSpPr/>
          <p:nvPr/>
        </p:nvSpPr>
        <p:spPr>
          <a:xfrm>
            <a:off x="2323513" y="4853354"/>
            <a:ext cx="7326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fumătorii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au un risc de cancer de 7,8 ori mai mare decât nefumătorii.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99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F50010B-66E6-444A-BE23-E735E2E2E2F8}"/>
              </a:ext>
            </a:extLst>
          </p:cNvPr>
          <p:cNvSpPr/>
          <p:nvPr/>
        </p:nvSpPr>
        <p:spPr>
          <a:xfrm>
            <a:off x="1866314" y="2433100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peste 5.000.000 de lei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au fost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alocaţi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în 2010 de Ministerul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Sănătăţii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pentru continuarea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acţiunilor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prevenire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combatere a consumului de tutun la nivel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naţional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FFBA6C14-1A38-4314-9A85-461418FE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373E61E4-C293-401D-A66A-FBCBF4CC241E}"/>
              </a:ext>
            </a:extLst>
          </p:cNvPr>
          <p:cNvSpPr/>
          <p:nvPr/>
        </p:nvSpPr>
        <p:spPr>
          <a:xfrm>
            <a:off x="135988" y="3063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un nefumător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fumatul pasiv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riscul bolilor cardiace cu 25 la sută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cancerului pulmonar cu 20-30%.</a:t>
            </a:r>
            <a:endParaRPr lang="ro-R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AD6BDA86-4DE5-4FCB-83B7-29C68E4007B8}"/>
              </a:ext>
            </a:extLst>
          </p:cNvPr>
          <p:cNvSpPr/>
          <p:nvPr/>
        </p:nvSpPr>
        <p:spPr>
          <a:xfrm>
            <a:off x="5819336" y="11157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90%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din cei care mor de cancer pulmonar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75% din cei care decedează din cauza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bronşitei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sunt fumători; 25% din bolnavii care mor din cauza bolilor cardiovasculare au fumat.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2400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146A8E01-3C1C-4502-9693-B2733E03ABD3}"/>
              </a:ext>
            </a:extLst>
          </p:cNvPr>
          <p:cNvSpPr/>
          <p:nvPr/>
        </p:nvSpPr>
        <p:spPr>
          <a:xfrm>
            <a:off x="5566117" y="45333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 2002,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fumatul a ucis 4 milioane de oameni, dintre care 1,2 milioane europeni. Până în 2020, peste 10 milioane de fumători vor muri anual din cauza acestui viciu, estimează OMS.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12719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880EAB0-2CFB-432B-8EBC-85F4D56DC0FE}"/>
              </a:ext>
            </a:extLst>
          </p:cNvPr>
          <p:cNvSpPr/>
          <p:nvPr/>
        </p:nvSpPr>
        <p:spPr>
          <a:xfrm>
            <a:off x="4783015" y="2605839"/>
            <a:ext cx="6921304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"Într-un pariu există două mari plăceri: aceea de a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câştiga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aceea de a pierde."  Proverb Francez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3B77B5FC-D62A-4F1E-8898-C085BA23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4575E58D-D29E-4DFF-83F3-7E81E720EBF6}"/>
              </a:ext>
            </a:extLst>
          </p:cNvPr>
          <p:cNvSpPr/>
          <p:nvPr/>
        </p:nvSpPr>
        <p:spPr>
          <a:xfrm>
            <a:off x="693784" y="463316"/>
            <a:ext cx="6489277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4800" b="1" i="1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Jocurile De Noroc </a:t>
            </a:r>
            <a:endParaRPr lang="ro-RO" sz="4800" b="1" dirty="0">
              <a:solidFill>
                <a:schemeClr val="bg1"/>
              </a:solidFill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2770" name="Picture 2" descr="Imagini pentru gambling">
            <a:extLst>
              <a:ext uri="{FF2B5EF4-FFF2-40B4-BE49-F238E27FC236}">
                <a16:creationId xmlns:a16="http://schemas.microsoft.com/office/drawing/2014/main" id="{6A1A5CDC-F0A9-4577-A9BB-19F6D79C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56" y="703385"/>
            <a:ext cx="3043232" cy="20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vectortoons.com/wp-content/uploads/2015/11/women-gambling-collection-009.jpg">
            <a:extLst>
              <a:ext uri="{FF2B5EF4-FFF2-40B4-BE49-F238E27FC236}">
                <a16:creationId xmlns:a16="http://schemas.microsoft.com/office/drawing/2014/main" id="{9F44A364-E972-45A2-9F79-25529232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62" y="4192196"/>
            <a:ext cx="2832632" cy="22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F4FA24D-4AF9-4096-81D2-C81B56B79831}"/>
              </a:ext>
            </a:extLst>
          </p:cNvPr>
          <p:cNvSpPr/>
          <p:nvPr/>
        </p:nvSpPr>
        <p:spPr>
          <a:xfrm>
            <a:off x="2166425" y="616179"/>
            <a:ext cx="4304714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Pentru un dependent de jocurile de noroc, nu suma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câştigată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este importantă, ci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câştigul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simbol al faptului că a învins.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Aşa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 explică de ce un dependent de jocuri nu se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opreşte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atunci când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câştigă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bani, ci se interesează la ce altă masă ar putea să se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aşeze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să-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dubleze suma.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61271258-CF54-416D-860C-FE035389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Imagini pentru gambling">
            <a:extLst>
              <a:ext uri="{FF2B5EF4-FFF2-40B4-BE49-F238E27FC236}">
                <a16:creationId xmlns:a16="http://schemas.microsoft.com/office/drawing/2014/main" id="{B87A351A-639A-4A04-858F-A40D0FC6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47" y="1662789"/>
            <a:ext cx="4735102" cy="31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9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6C94238-32CC-428A-AD33-F7D8BE5E38F9}"/>
              </a:ext>
            </a:extLst>
          </p:cNvPr>
          <p:cNvSpPr/>
          <p:nvPr/>
        </p:nvSpPr>
        <p:spPr>
          <a:xfrm>
            <a:off x="6527410" y="530831"/>
            <a:ext cx="5345722" cy="499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„E vorba de risc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emoţia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până se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aşază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bila la ruletă sau până arată dealerul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cărţile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declanşează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cantitate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neurotransmiţători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printre care adrenalina, care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măreşte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capacitatea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acţiune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psihicului. Organismul se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obişnuieşte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să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funcţioneze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aşa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E foarte posibil să se ascundă, de fapt, un complex de timiditate",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01C684E4-A2F9-45DE-9092-012D772C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73F2AD9E-BC68-4BF1-93D4-A495BB52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01" y="1363422"/>
            <a:ext cx="3124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EE0AACB-B68D-4BBC-944C-7F1CE4F23362}"/>
              </a:ext>
            </a:extLst>
          </p:cNvPr>
          <p:cNvSpPr/>
          <p:nvPr/>
        </p:nvSpPr>
        <p:spPr>
          <a:xfrm>
            <a:off x="5805268" y="238693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 milioane de lei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reprezintă încasările medii lunare în domeniul pariurilor sportive în România. 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F534279D-B1FE-4CCF-AD6C-150C986A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93481974-A3DF-43C7-AC03-BD461EB2EE8F}"/>
              </a:ext>
            </a:extLst>
          </p:cNvPr>
          <p:cNvSpPr/>
          <p:nvPr/>
        </p:nvSpPr>
        <p:spPr>
          <a:xfrm>
            <a:off x="596291" y="300125"/>
            <a:ext cx="6096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35.000 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aparate electronice, 20 de cazinouri live, 14 săli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bingo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peste 800 de localuri în care se fac pariuri stau la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dispoziţia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românilor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pasionaţi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jocurile de noroc, potrivit datelor Ministerului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Finanţe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05E1BDD9-3584-4167-8AB8-2810DC7D9663}"/>
              </a:ext>
            </a:extLst>
          </p:cNvPr>
          <p:cNvSpPr/>
          <p:nvPr/>
        </p:nvSpPr>
        <p:spPr>
          <a:xfrm>
            <a:off x="2133599" y="39132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500 milioane de euro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este suma jucată de români la jocurile de noroc online în 2009.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08997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E6D2975-41FE-4839-9638-048745FBD04A}"/>
              </a:ext>
            </a:extLst>
          </p:cNvPr>
          <p:cNvSpPr/>
          <p:nvPr/>
        </p:nvSpPr>
        <p:spPr>
          <a:xfrm>
            <a:off x="1997080" y="3736320"/>
            <a:ext cx="6096000" cy="28991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jocurile de noroc vine, în peste 90% din cazuri, la pachet cu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alcool; peste 40% din jucătorii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împătimiţi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sunt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droguri.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28712266-70C8-4B3B-A11E-AAC35178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762E8EE7-1EC3-47E6-8D85-EF0CB7578A34}"/>
              </a:ext>
            </a:extLst>
          </p:cNvPr>
          <p:cNvSpPr/>
          <p:nvPr/>
        </p:nvSpPr>
        <p:spPr>
          <a:xfrm>
            <a:off x="572845" y="6180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aproximativ 80%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populaţia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adultă a României a jucat cel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puţin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dată un joc de noroc.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C1E5E615-539D-4EF7-BAE4-502EB92674E7}"/>
              </a:ext>
            </a:extLst>
          </p:cNvPr>
          <p:cNvSpPr/>
          <p:nvPr/>
        </p:nvSpPr>
        <p:spPr>
          <a:xfrm>
            <a:off x="5237871" y="2094658"/>
            <a:ext cx="6096000" cy="8560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unu din zece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jucători ajunge dependent, potrivit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publicaţiei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medicale „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Infomed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".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8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655D2EF-FABE-4BB8-AD04-04B599FCEA4E}"/>
              </a:ext>
            </a:extLst>
          </p:cNvPr>
          <p:cNvSpPr/>
          <p:nvPr/>
        </p:nvSpPr>
        <p:spPr>
          <a:xfrm>
            <a:off x="4042117" y="2691951"/>
            <a:ext cx="762469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jocurile de noroc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pot cauza conflicte în familie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 conduce la sinucidere. De exemplu, în primăvara lui 2010, agentul-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şef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adjunct de la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Secţia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Poliţie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21 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Bucureşti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s-a sinucis din cauza datoriilor mari pe care le avea din pricina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jocurile de noroc.</a:t>
            </a:r>
            <a:endParaRPr lang="ro-RO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EA2C2895-8CA3-435C-A427-87D72A52CBE2}"/>
              </a:ext>
            </a:extLst>
          </p:cNvPr>
          <p:cNvSpPr/>
          <p:nvPr/>
        </p:nvSpPr>
        <p:spPr>
          <a:xfrm>
            <a:off x="347003" y="568293"/>
            <a:ext cx="7390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şansele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câştig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sunt de 97% în favoarea casei (a cazinoului, casei de pariuri etc.).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cei care pierd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constant bani riscă să devină paria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să se izoleze într-o lume artificială.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  <p:pic>
        <p:nvPicPr>
          <p:cNvPr id="4" name="Picture 4" descr="Smoking">
            <a:extLst>
              <a:ext uri="{FF2B5EF4-FFF2-40B4-BE49-F238E27FC236}">
                <a16:creationId xmlns:a16="http://schemas.microsoft.com/office/drawing/2014/main" id="{1377904F-3216-493F-8965-8941F7D0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808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5284D85-D387-4E30-9A20-4A3095489508}"/>
              </a:ext>
            </a:extLst>
          </p:cNvPr>
          <p:cNvSpPr/>
          <p:nvPr/>
        </p:nvSpPr>
        <p:spPr>
          <a:xfrm>
            <a:off x="4783015" y="2433711"/>
            <a:ext cx="7202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"Omul inteligent este </a:t>
            </a:r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forţat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să se îmbete pentru a putea petrece timp cu </a:t>
            </a:r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proştii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." Ernest Hemingway</a:t>
            </a:r>
            <a:endParaRPr lang="ro-RO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EE727BBD-985D-4841-8BD4-E7237775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F5312D88-7EB7-4BBC-814B-0E9BD8E5F5FA}"/>
              </a:ext>
            </a:extLst>
          </p:cNvPr>
          <p:cNvSpPr/>
          <p:nvPr/>
        </p:nvSpPr>
        <p:spPr>
          <a:xfrm>
            <a:off x="823767" y="487067"/>
            <a:ext cx="4118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o-RO" sz="6600" b="1" i="1" dirty="0">
                <a:solidFill>
                  <a:schemeClr val="bg1"/>
                </a:solidFill>
                <a:latin typeface="Miama Nueva" panose="02000603000000000000" pitchFamily="50" charset="-52"/>
                <a:ea typeface="Times New Roman" panose="02020603050405020304" pitchFamily="18" charset="0"/>
              </a:rPr>
              <a:t>Alcoolul</a:t>
            </a:r>
            <a:endParaRPr lang="ro-RO" sz="6600" b="1" dirty="0">
              <a:solidFill>
                <a:schemeClr val="bg1"/>
              </a:solidFill>
              <a:effectLst/>
              <a:latin typeface="Miama Nueva" panose="02000603000000000000" pitchFamily="50" charset="-52"/>
              <a:ea typeface="Times New Roman" panose="02020603050405020304" pitchFamily="18" charset="0"/>
            </a:endParaRPr>
          </a:p>
        </p:txBody>
      </p:sp>
      <p:pic>
        <p:nvPicPr>
          <p:cNvPr id="27650" name="Picture 2" descr="Imagini pentru Ernest Hemingway">
            <a:extLst>
              <a:ext uri="{FF2B5EF4-FFF2-40B4-BE49-F238E27FC236}">
                <a16:creationId xmlns:a16="http://schemas.microsoft.com/office/drawing/2014/main" id="{27EB394D-CB57-422A-9762-3339D274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74" y="3731007"/>
            <a:ext cx="3774831" cy="21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CC32C82-7BAC-4F12-9C43-8ED2A8EC9EC8}"/>
              </a:ext>
            </a:extLst>
          </p:cNvPr>
          <p:cNvSpPr/>
          <p:nvPr/>
        </p:nvSpPr>
        <p:spPr>
          <a:xfrm>
            <a:off x="3432516" y="323558"/>
            <a:ext cx="83702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Oamenii consumă alcool ca să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obţină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beneficiu psihologic: să poată adormi, să le scadă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inhibiţiile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pentru că sunt depresivi sau timizi. Riscul de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dependenţă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cei cu tulburări de personalitate, cum sunt impulsivii, sau la cei cu tulburări anxioase.</a:t>
            </a:r>
            <a:endParaRPr lang="ro-RO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351D73A1-3C1E-4FD7-8FB0-662310AC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ini pentru drinking alcohol">
            <a:extLst>
              <a:ext uri="{FF2B5EF4-FFF2-40B4-BE49-F238E27FC236}">
                <a16:creationId xmlns:a16="http://schemas.microsoft.com/office/drawing/2014/main" id="{2682E66F-07FF-42D2-A9CD-6D13AD5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75" y="3587262"/>
            <a:ext cx="4318781" cy="28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1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4B9A89B-2095-424A-AC05-AF18AE92898A}"/>
              </a:ext>
            </a:extLst>
          </p:cNvPr>
          <p:cNvSpPr/>
          <p:nvPr/>
        </p:nvSpPr>
        <p:spPr>
          <a:xfrm>
            <a:off x="2531207" y="2193644"/>
            <a:ext cx="7157729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6600" b="1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Ce sunt viciile?</a:t>
            </a:r>
            <a:endParaRPr lang="ro-RO" sz="6600" dirty="0">
              <a:solidFill>
                <a:schemeClr val="bg1"/>
              </a:solidFill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4E45968E-B789-4059-BB66-571AC6CF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3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16FC713-859D-4CBA-8905-6D22CCE1C5A5}"/>
              </a:ext>
            </a:extLst>
          </p:cNvPr>
          <p:cNvSpPr/>
          <p:nvPr/>
        </p:nvSpPr>
        <p:spPr>
          <a:xfrm>
            <a:off x="572845" y="182880"/>
            <a:ext cx="11426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Dependenţa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alcool poate avea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cauze genetice, la cei cu rude de gradul I care au făcut abuz de alcool, însă riscul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 50% la cei care au fost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obişnuiţi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să bea înainte de vârsta de 15 ani. Pericolul de a deveni dependent de alcool apare mai ales la cei cu vârsta între 30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40 de ani, pentru că stresul de la serviciu, </a:t>
            </a:r>
            <a:r>
              <a:rPr lang="ro-RO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responsabilităţile</a:t>
            </a: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acasă sau problemele de sănătate cresc gradul de vulnerabilitate.</a:t>
            </a:r>
            <a:endParaRPr lang="ro-RO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5C16BEC8-A92D-479C-BF4C-860EDAAE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thumbs.dreamstime.com/b/whiteboard-drawing-businessman-drinking-alcohol-black-white-isolated-line-vector-illustration-coloring-page-87559988.jpg">
            <a:extLst>
              <a:ext uri="{FF2B5EF4-FFF2-40B4-BE49-F238E27FC236}">
                <a16:creationId xmlns:a16="http://schemas.microsoft.com/office/drawing/2014/main" id="{0CF9B8C8-4C46-4833-B4B5-13E7368A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12" y="3460652"/>
            <a:ext cx="189782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ini pentru drinking alcohol">
            <a:extLst>
              <a:ext uri="{FF2B5EF4-FFF2-40B4-BE49-F238E27FC236}">
                <a16:creationId xmlns:a16="http://schemas.microsoft.com/office/drawing/2014/main" id="{FD9AF201-2046-4788-AD69-12F13DB8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7" y="3293605"/>
            <a:ext cx="2014920" cy="26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8676A65-5935-4D0C-ADF0-8550C985B3BB}"/>
              </a:ext>
            </a:extLst>
          </p:cNvPr>
          <p:cNvSpPr/>
          <p:nvPr/>
        </p:nvSpPr>
        <p:spPr>
          <a:xfrm>
            <a:off x="5580185" y="4543090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/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în 2008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consumul de alcool pur pe cap de locuitor adult (15 ani+) a fost de 11,6 litri, cifră care ne situează pe unul dintre primele locuri din Europa.</a:t>
            </a:r>
            <a:b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2282F32E-ACBC-4F6B-83E8-931833BC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F5FDA0C4-C376-4F1B-A37E-38F557F124CB}"/>
              </a:ext>
            </a:extLst>
          </p:cNvPr>
          <p:cNvSpPr/>
          <p:nvPr/>
        </p:nvSpPr>
        <p:spPr>
          <a:xfrm>
            <a:off x="361070" y="378879"/>
            <a:ext cx="6700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10% </a:t>
            </a:r>
            <a:r>
              <a:rPr lang="ro-RO" sz="2400" i="1" dirty="0">
                <a:solidFill>
                  <a:schemeClr val="bg1"/>
                </a:solidFill>
                <a:ea typeface="Calibri" panose="020F0502020204030204" pitchFamily="34" charset="0"/>
              </a:rPr>
              <a:t>din </a:t>
            </a:r>
            <a:r>
              <a:rPr lang="ro-RO" sz="2400" i="1" dirty="0" err="1">
                <a:solidFill>
                  <a:schemeClr val="bg1"/>
                </a:solidFill>
                <a:ea typeface="Calibri" panose="020F0502020204030204" pitchFamily="34" charset="0"/>
              </a:rPr>
              <a:t>populaţia</a:t>
            </a:r>
            <a:r>
              <a:rPr lang="ro-RO" sz="2400" i="1" dirty="0">
                <a:solidFill>
                  <a:schemeClr val="bg1"/>
                </a:solidFill>
                <a:ea typeface="Calibri" panose="020F0502020204030204" pitchFamily="34" charset="0"/>
              </a:rPr>
              <a:t> României este dependentă de alcool.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94BA9558-BCAB-496F-A6DD-C1D07A5C9046}"/>
              </a:ext>
            </a:extLst>
          </p:cNvPr>
          <p:cNvSpPr/>
          <p:nvPr/>
        </p:nvSpPr>
        <p:spPr>
          <a:xfrm>
            <a:off x="5481710" y="1529837"/>
            <a:ext cx="671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198 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milioane euro scot lunar din buzunare familiile din România pentru băuturi alcoolice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tutun,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142 milioane euro în urmă cu trei ani.</a:t>
            </a:r>
            <a:endParaRPr lang="ro-RO" sz="2400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102BACBB-3875-49E0-B58F-0362B15E7B78}"/>
              </a:ext>
            </a:extLst>
          </p:cNvPr>
          <p:cNvSpPr/>
          <p:nvPr/>
        </p:nvSpPr>
        <p:spPr>
          <a:xfrm>
            <a:off x="2433710" y="3337450"/>
            <a:ext cx="6794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 2009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s-au consumat 93 litri de bere pe cap de locuitor, 22 litri de vin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 litri de băuturi alcoolice distilate pe cap de locuitor, potrivit INS.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0849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471E53A-BBAC-403D-9E1F-B9BDFD0ED401}"/>
              </a:ext>
            </a:extLst>
          </p:cNvPr>
          <p:cNvSpPr/>
          <p:nvPr/>
        </p:nvSpPr>
        <p:spPr>
          <a:xfrm>
            <a:off x="5566117" y="490259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consumul abuziv</a:t>
            </a:r>
            <a:r>
              <a:rPr lang="ro-R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alcool se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asociaza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cu 40% din crime, 1 din 6 cazuri de suicid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pană la 60% din cazurile de viol.</a:t>
            </a:r>
            <a:b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31446C13-8085-48FB-97E8-2AA882C9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D646B636-913E-446A-BA52-CA3136F2CEFD}"/>
              </a:ext>
            </a:extLst>
          </p:cNvPr>
          <p:cNvSpPr/>
          <p:nvPr/>
        </p:nvSpPr>
        <p:spPr>
          <a:xfrm>
            <a:off x="389206" y="2462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62%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 românii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adulţi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studii superioare consumă alcool frecvent.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786787F7-C6AB-4BB5-ADBF-BA2E8D235372}"/>
              </a:ext>
            </a:extLst>
          </p:cNvPr>
          <p:cNvSpPr/>
          <p:nvPr/>
        </p:nvSpPr>
        <p:spPr>
          <a:xfrm>
            <a:off x="5566117" y="10772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22%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bărbaţi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spun că beau de două-trei ori pe săptămână sau mai frecvent. 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aceştia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5,1% consumă alcool zilnic. Consumul de alcool este mai frecvent la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bărbaţii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din grupa de vârstă 45-54 de ani.</a:t>
            </a:r>
            <a:endParaRPr lang="ro-RO" sz="2400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2301908B-5635-4136-BD38-230194C5682D}"/>
              </a:ext>
            </a:extLst>
          </p:cNvPr>
          <p:cNvSpPr/>
          <p:nvPr/>
        </p:nvSpPr>
        <p:spPr>
          <a:xfrm>
            <a:off x="2161735" y="34507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riscul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a provoca un accident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38% atunci când alcoolemia este de cel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puţin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0,5g/l (0,5%).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83377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20C8483-F178-4E69-B9CA-F16526BBE1DB}"/>
              </a:ext>
            </a:extLst>
          </p:cNvPr>
          <p:cNvSpPr/>
          <p:nvPr/>
        </p:nvSpPr>
        <p:spPr>
          <a:xfrm>
            <a:off x="5495779" y="260275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/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consumul de alcool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riscul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apariţie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cirozei hepatice, accelerează atrofierea creierului,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riscul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apariţie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cancerului la nivelul gurii, a cancerului esofagian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celui laringian, poate duce la scăderea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fertilităţii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riscul de leziune 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muşchilor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cardiaci.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F17122E9-00AA-4B6D-8A68-5157C8B0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605" y="3178405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72721129-DE47-4197-837B-2A4CBD55000C}"/>
              </a:ext>
            </a:extLst>
          </p:cNvPr>
          <p:cNvSpPr/>
          <p:nvPr/>
        </p:nvSpPr>
        <p:spPr>
          <a:xfrm>
            <a:off x="572844" y="449218"/>
            <a:ext cx="65735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între un sfert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treime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 persoanele dependente de alcool suferă de leziuni ale nervilor periferici.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669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2854D5A-9AE4-4532-A37F-C3D315BF790F}"/>
              </a:ext>
            </a:extLst>
          </p:cNvPr>
          <p:cNvSpPr/>
          <p:nvPr/>
        </p:nvSpPr>
        <p:spPr>
          <a:xfrm>
            <a:off x="5401994" y="2715065"/>
            <a:ext cx="6569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"Am văzut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câţiva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murind de foame. Din cauza mâncatului am văzut murind o sută de mii." Benjamin Franklin</a:t>
            </a:r>
            <a:endParaRPr lang="ro-R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F5D1DAB1-AFB6-4819-97AB-AE818910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FC441ACF-1AA4-4B0D-A44D-97781ADF68C0}"/>
              </a:ext>
            </a:extLst>
          </p:cNvPr>
          <p:cNvSpPr/>
          <p:nvPr/>
        </p:nvSpPr>
        <p:spPr>
          <a:xfrm>
            <a:off x="728604" y="585540"/>
            <a:ext cx="8568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o-RO" sz="5400" b="1" i="1" dirty="0">
                <a:solidFill>
                  <a:schemeClr val="bg1"/>
                </a:solidFill>
                <a:latin typeface="Miama Nueva" panose="02000603000000000000" pitchFamily="50" charset="-52"/>
                <a:ea typeface="Times New Roman" panose="02020603050405020304" pitchFamily="18" charset="0"/>
              </a:rPr>
              <a:t>Fast-Food &amp; Dulciuri</a:t>
            </a:r>
            <a:endParaRPr lang="ro-RO" sz="4800" b="1" dirty="0">
              <a:solidFill>
                <a:schemeClr val="bg1"/>
              </a:solidFill>
              <a:effectLst/>
              <a:latin typeface="Miama Nueva" panose="02000603000000000000" pitchFamily="50" charset="-52"/>
              <a:ea typeface="Times New Roman" panose="02020603050405020304" pitchFamily="18" charset="0"/>
            </a:endParaRPr>
          </a:p>
        </p:txBody>
      </p:sp>
      <p:pic>
        <p:nvPicPr>
          <p:cNvPr id="22530" name="Picture 2" descr="Imagini pentru Benjamin Franklin">
            <a:extLst>
              <a:ext uri="{FF2B5EF4-FFF2-40B4-BE49-F238E27FC236}">
                <a16:creationId xmlns:a16="http://schemas.microsoft.com/office/drawing/2014/main" id="{0B37266D-3350-4521-9919-FD0893BC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01" y="4051495"/>
            <a:ext cx="2041997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FA8D5EC-8283-43EC-9CC7-202BA0932D89}"/>
              </a:ext>
            </a:extLst>
          </p:cNvPr>
          <p:cNvSpPr/>
          <p:nvPr/>
        </p:nvSpPr>
        <p:spPr>
          <a:xfrm>
            <a:off x="572844" y="329142"/>
            <a:ext cx="9218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Mâncarea de tip fast-food creează o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dependenţă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asemănătoare cu cea de heroină deoarece produce în creier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aşa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-numitele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substanţe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chimice ale plăcerii.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Hidraţii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carbon simpli sau zaharurile simple procesate industrial, pe care le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conţin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snack-urile, au un efect energizant imediat, deoarece sunt rapid transformate în glucide, iar apoi în calorii.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D0BF29D3-C0DC-46F0-82A8-BA0E86B2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ini pentru fast food meniu">
            <a:extLst>
              <a:ext uri="{FF2B5EF4-FFF2-40B4-BE49-F238E27FC236}">
                <a16:creationId xmlns:a16="http://schemas.microsoft.com/office/drawing/2014/main" id="{C16CB879-BDFA-48DD-957B-83A2FA31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4" y="2813538"/>
            <a:ext cx="6044636" cy="35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0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81B740B-622E-4774-B0DA-079F715BCE9E}"/>
              </a:ext>
            </a:extLst>
          </p:cNvPr>
          <p:cNvSpPr/>
          <p:nvPr/>
        </p:nvSpPr>
        <p:spPr>
          <a:xfrm>
            <a:off x="3793586" y="233237"/>
            <a:ext cx="8079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Doar că, după consum, se instalează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moleşeala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adică efectul contrar celui scontat. Ba, mai mult, profesorul Gheorghe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Mencinicopschi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directorul Institutului de Cercetări Alimentare, spune că hrana de tip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junk-food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îngraşă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pentru că furnizează organismului „calorii goale, de slabă calitate,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produce un dezechilibru nutritiv". Potrivit lui, preparatele de tip fast-food sunt principala cauza a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supraponderalităţii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obezităţii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755C58F3-97D4-4DAF-8B01-BE43566E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ini pentru fast food people">
            <a:extLst>
              <a:ext uri="{FF2B5EF4-FFF2-40B4-BE49-F238E27FC236}">
                <a16:creationId xmlns:a16="http://schemas.microsoft.com/office/drawing/2014/main" id="{81402E50-C386-4D96-BB7D-52078B5B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78" y="3404968"/>
            <a:ext cx="4250567" cy="29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5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CE8227F-8110-45C4-8812-0A4DD77DFDCF}"/>
              </a:ext>
            </a:extLst>
          </p:cNvPr>
          <p:cNvSpPr/>
          <p:nvPr/>
        </p:nvSpPr>
        <p:spPr>
          <a:xfrm>
            <a:off x="2250831" y="507559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milioane de copii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români suferă de obezitate, asta în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condiţiile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în care un român din patru este obez.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4ED8BF92-37AC-451A-8DAE-EBE22266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BEEB7E21-0CD8-4BA8-9273-9B1EE885212C}"/>
              </a:ext>
            </a:extLst>
          </p:cNvPr>
          <p:cNvSpPr/>
          <p:nvPr/>
        </p:nvSpPr>
        <p:spPr>
          <a:xfrm>
            <a:off x="417342" y="25227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românii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cheltuiesc anual în jur de 2 miliarde de euro pe produse de tip fast-food, din care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shaorma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ocupă 10% din totalul vânzărilor, potrivit estimărilor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pieţei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94421B77-A493-4BDA-9DC0-1CC8533C612F}"/>
              </a:ext>
            </a:extLst>
          </p:cNvPr>
          <p:cNvSpPr/>
          <p:nvPr/>
        </p:nvSpPr>
        <p:spPr>
          <a:xfrm>
            <a:off x="5298831" y="2109934"/>
            <a:ext cx="6743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pasionaţii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alimente bogate în zahăr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grăsimi riscă să devină obezi; 11% 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bărbaţii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români cu vârsta între 45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54 de ani suferă de obezitate, iar 58% sunt supraponderali; în cazul femeilor aflate la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aceeaşi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vârstă, procentul obezelor este de 13%, iar cel al supraponderalelor, de 47%.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04632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9E320C5-A6CD-44E2-A52F-933F3BF1F380}"/>
              </a:ext>
            </a:extLst>
          </p:cNvPr>
          <p:cNvSpPr/>
          <p:nvPr/>
        </p:nvSpPr>
        <p:spPr>
          <a:xfrm>
            <a:off x="5931877" y="19837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dulciurile pot cauza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diabet zaharat de tip 2,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afecţiune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care suferă în jur de 5% 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populaţie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precum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boli de inimă.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5EDE8B0F-5725-4E68-AE38-0E65AC3A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93BAEA44-A277-4706-A79D-24F087629EE6}"/>
              </a:ext>
            </a:extLst>
          </p:cNvPr>
          <p:cNvSpPr/>
          <p:nvPr/>
        </p:nvSpPr>
        <p:spPr>
          <a:xfrm>
            <a:off x="459545" y="5314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un băiat din 3 </a:t>
            </a:r>
            <a:r>
              <a:rPr lang="ro-RO" sz="2400" b="1" i="1" dirty="0" err="1">
                <a:solidFill>
                  <a:schemeClr val="bg1"/>
                </a:solidFill>
                <a:ea typeface="Calibri" panose="020F0502020204030204" pitchFamily="34" charset="0"/>
              </a:rPr>
              <a:t>şi</a:t>
            </a:r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 o </a:t>
            </a:r>
            <a:r>
              <a:rPr lang="ro-RO" sz="2400" b="1" i="1" dirty="0" err="1">
                <a:solidFill>
                  <a:schemeClr val="bg1"/>
                </a:solidFill>
                <a:ea typeface="Calibri" panose="020F0502020204030204" pitchFamily="34" charset="0"/>
              </a:rPr>
              <a:t>fetiţă</a:t>
            </a:r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 din 5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sunt obezi, iar numărul acestora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creşte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la nivel european, cu 500.000 pe an.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F483D400-560C-4AAE-B642-C7888AD41505}"/>
              </a:ext>
            </a:extLst>
          </p:cNvPr>
          <p:cNvSpPr/>
          <p:nvPr/>
        </p:nvSpPr>
        <p:spPr>
          <a:xfrm>
            <a:off x="2527496" y="451344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gravidele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care consumă alimente bogate în zaharuri rafinate, sare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grăsimi riscă să aibă copii cu o poftă crescută pentru acele tipuri de produse dacă sunt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hrăniţi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acestea.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9018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F5C68C6-56F5-4318-A61E-193EB1DAD7B2}"/>
              </a:ext>
            </a:extLst>
          </p:cNvPr>
          <p:cNvSpPr/>
          <p:nvPr/>
        </p:nvSpPr>
        <p:spPr>
          <a:xfrm>
            <a:off x="2358683" y="53481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/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 bărbat sănătos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de 70 de kilograme, ar trebui să consume maximum 70 grame de grăsimi pe zi.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E109D23A-64E1-4619-BB79-806469FC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D86A60EF-8C60-4FE4-926C-23F565B3F93A}"/>
              </a:ext>
            </a:extLst>
          </p:cNvPr>
          <p:cNvSpPr/>
          <p:nvPr/>
        </p:nvSpPr>
        <p:spPr>
          <a:xfrm>
            <a:off x="572845" y="4470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 adult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 trebui să consume maximum 40 grame de zahăr pe zi, echivalentul a 8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linguriţe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06916399-D365-4CF2-84C6-0C8589AE2ED4}"/>
              </a:ext>
            </a:extLst>
          </p:cNvPr>
          <p:cNvSpPr/>
          <p:nvPr/>
        </p:nvSpPr>
        <p:spPr>
          <a:xfrm>
            <a:off x="5406683" y="19074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 litru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băuturi dulci aduce 100 de grame de zahăr alb, fapt cu atât mai periculos cu cât există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adulţi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care consumă 2 litri de sucuri zilnic. Zahărul se transformă în grăsimi care ne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îngraşă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în timp ce ficatul le transformă în colesterol care se depune pe artere.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698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A508E27-671A-46C6-97FE-6595D4982037}"/>
              </a:ext>
            </a:extLst>
          </p:cNvPr>
          <p:cNvSpPr/>
          <p:nvPr/>
        </p:nvSpPr>
        <p:spPr>
          <a:xfrm>
            <a:off x="572845" y="168812"/>
            <a:ext cx="783570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Viciile sunt niște obiceiuri rele care ne dau o dispoziție de a face rău. Uneori dezvoltăm viciile care ne fac să înfăptuim acțiuni rele. Aceste acțiuni includ și excesul și deficiența în a urmări ceea ce este bun.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501F780F-3642-4250-8F48-2D61F50F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12C0667B-0FC8-46B9-A359-C89784DE1F53}"/>
              </a:ext>
            </a:extLst>
          </p:cNvPr>
          <p:cNvSpPr/>
          <p:nvPr/>
        </p:nvSpPr>
        <p:spPr>
          <a:xfrm>
            <a:off x="5875606" y="2354610"/>
            <a:ext cx="6096000" cy="14443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 altă definiție a viciilor ar fi că ele sunt obișnuințe perverse care întunecând conștiința, îndreaptă spre rău.</a:t>
            </a:r>
          </a:p>
        </p:txBody>
      </p:sp>
      <p:pic>
        <p:nvPicPr>
          <p:cNvPr id="41986" name="Picture 2" descr="Imagini pentru smoke teen">
            <a:extLst>
              <a:ext uri="{FF2B5EF4-FFF2-40B4-BE49-F238E27FC236}">
                <a16:creationId xmlns:a16="http://schemas.microsoft.com/office/drawing/2014/main" id="{B35193E7-1101-42BC-AB44-DAA12649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06" y="4403187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8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0D988586-CF81-4C0B-8C2C-3170C8D08AF1}"/>
              </a:ext>
            </a:extLst>
          </p:cNvPr>
          <p:cNvSpPr/>
          <p:nvPr/>
        </p:nvSpPr>
        <p:spPr>
          <a:xfrm>
            <a:off x="5495779" y="29409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"Ah, </a:t>
            </a:r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înţeapă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-mă de 100 de ori </a:t>
            </a:r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şi-ţi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voi </a:t>
            </a:r>
            <a:r>
              <a:rPr lang="ro-RO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mulţumi</a:t>
            </a:r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100 de ori, Sfântă Morfină" Jules Verne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Smoking">
            <a:extLst>
              <a:ext uri="{FF2B5EF4-FFF2-40B4-BE49-F238E27FC236}">
                <a16:creationId xmlns:a16="http://schemas.microsoft.com/office/drawing/2014/main" id="{86FED1FC-8431-4276-9B30-9BADBD51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35F50BD2-C7E5-4B1D-BCEC-04C935F50D17}"/>
              </a:ext>
            </a:extLst>
          </p:cNvPr>
          <p:cNvSpPr/>
          <p:nvPr/>
        </p:nvSpPr>
        <p:spPr>
          <a:xfrm>
            <a:off x="470253" y="416728"/>
            <a:ext cx="47387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o-RO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Times New Roman" panose="02020603050405020304" pitchFamily="18" charset="0"/>
              </a:rPr>
              <a:t>Drogurile</a:t>
            </a:r>
          </a:p>
        </p:txBody>
      </p:sp>
      <p:pic>
        <p:nvPicPr>
          <p:cNvPr id="15362" name="Picture 2" descr="Imagini pentru Jules Verne">
            <a:extLst>
              <a:ext uri="{FF2B5EF4-FFF2-40B4-BE49-F238E27FC236}">
                <a16:creationId xmlns:a16="http://schemas.microsoft.com/office/drawing/2014/main" id="{77580B9F-7151-42E0-B242-5FDD29F2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51" y="3933825"/>
            <a:ext cx="2095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ini pentru drogs">
            <a:extLst>
              <a:ext uri="{FF2B5EF4-FFF2-40B4-BE49-F238E27FC236}">
                <a16:creationId xmlns:a16="http://schemas.microsoft.com/office/drawing/2014/main" id="{1C75A2A6-BF8D-4F1B-A34E-227E5449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36" y="685082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1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10DBD33-7AC9-48AF-BB12-FE8EF83AC395}"/>
              </a:ext>
            </a:extLst>
          </p:cNvPr>
          <p:cNvSpPr/>
          <p:nvPr/>
        </p:nvSpPr>
        <p:spPr>
          <a:xfrm>
            <a:off x="347002" y="138726"/>
            <a:ext cx="11610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Printre români, consumul de droguri debutează, mai nou, la 14 ani sau chiar mai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puţin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Tinerii români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îşi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cumpără droguri din discoteci, din cartierul unde locuiesc sau din împrejurimile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şcolii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Heroina este drogul din cauza căruia s-a solicitat de cele mai multe ori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asistenţă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medicală, în timp ce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cannabisul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este cel mai consumat halucinogen, potrivit Raportului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Naţional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privind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Situaţia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Drogurilor în România, 2010, realizat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Agenţia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Naţională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Antidrog.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E9566831-63D2-4709-993E-DA628D28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Imagini pentru heroine drug">
            <a:extLst>
              <a:ext uri="{FF2B5EF4-FFF2-40B4-BE49-F238E27FC236}">
                <a16:creationId xmlns:a16="http://schemas.microsoft.com/office/drawing/2014/main" id="{5C19A80A-6B8E-412A-983C-F8B2D646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07" y="3587262"/>
            <a:ext cx="3669616" cy="29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76D7BAAE-FD22-4A06-9E68-3F215386EA30}"/>
              </a:ext>
            </a:extLst>
          </p:cNvPr>
          <p:cNvSpPr/>
          <p:nvPr/>
        </p:nvSpPr>
        <p:spPr>
          <a:xfrm>
            <a:off x="5101883" y="451344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amfetaminele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(6,5%)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tranchilizantele (7,8%) sunt mai consumate în special de cei cu studii primare/gimnaziale;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ecstasy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(13,3%), cocaina (7,9%)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heroina (2,7%) sunt preferate de cei cu studii liceale sau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şcoli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profesionale.</a:t>
            </a:r>
            <a:endParaRPr lang="ro-R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moking">
            <a:extLst>
              <a:ext uri="{FF2B5EF4-FFF2-40B4-BE49-F238E27FC236}">
                <a16:creationId xmlns:a16="http://schemas.microsoft.com/office/drawing/2014/main" id="{93584102-31B8-42BD-A96F-2F6365B6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C5D181BA-0C36-426C-9169-CA0E93DD2FA9}"/>
              </a:ext>
            </a:extLst>
          </p:cNvPr>
          <p:cNvSpPr/>
          <p:nvPr/>
        </p:nvSpPr>
        <p:spPr>
          <a:xfrm>
            <a:off x="572845" y="5205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aproximativ 30.000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 de români sunt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dependenţi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de droguri; 17.000 dintre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aceştia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locuiesc în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Bucureşti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b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4AF74FC8-7F55-41C0-86AC-7F340A412479}"/>
              </a:ext>
            </a:extLst>
          </p:cNvPr>
          <p:cNvSpPr/>
          <p:nvPr/>
        </p:nvSpPr>
        <p:spPr>
          <a:xfrm>
            <a:off x="5228492" y="17012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700.000 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români consumă ocazional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substanţe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etnobotanice cu efecte halucinogene.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4F49E2C1-F3FD-40C9-A7CF-4269F6EEC763}"/>
              </a:ext>
            </a:extLst>
          </p:cNvPr>
          <p:cNvSpPr/>
          <p:nvPr/>
        </p:nvSpPr>
        <p:spPr>
          <a:xfrm>
            <a:off x="2180492" y="31746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tinerii români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cu studii superioare consumă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cannabis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(34%)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ciuperci halucinogene (4,4%).</a:t>
            </a:r>
            <a:endParaRPr lang="ro-R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3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0CE2B83-F1F7-48D5-AE24-75C1A0606A5A}"/>
              </a:ext>
            </a:extLst>
          </p:cNvPr>
          <p:cNvSpPr/>
          <p:nvPr/>
        </p:nvSpPr>
        <p:spPr>
          <a:xfrm>
            <a:off x="1997080" y="31255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 </a:t>
            </a:r>
            <a:r>
              <a:rPr lang="ro-R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aceeaşi</a:t>
            </a:r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perioadă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 fost înregistrate 235 de cazuri de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intoxicaţii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acute cu „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substanţe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etnobotanice",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86 de astfel de cazuri înregistrate anul trecut.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D4B1EE36-B053-4CB1-90EA-FE95784F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AB62929E-7D28-4AD5-85C2-73D365BC048F}"/>
              </a:ext>
            </a:extLst>
          </p:cNvPr>
          <p:cNvSpPr/>
          <p:nvPr/>
        </p:nvSpPr>
        <p:spPr>
          <a:xfrm>
            <a:off x="403273" y="3485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în 4 ani,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consumul de droguri s-a dublat în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şcoli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mai ales în rândul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populaţiei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şcolare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15-16 ani.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179E0B37-CE62-4CFC-BEDF-B76341644A37}"/>
              </a:ext>
            </a:extLst>
          </p:cNvPr>
          <p:cNvSpPr/>
          <p:nvPr/>
        </p:nvSpPr>
        <p:spPr>
          <a:xfrm>
            <a:off x="5734929" y="17961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 primele 6 luni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ale acestui an, 934 de persoane au ajuns la spital în urma consumului de droguri.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9370DD7F-CFCF-4C56-A482-3FE09EA381BF}"/>
              </a:ext>
            </a:extLst>
          </p:cNvPr>
          <p:cNvSpPr/>
          <p:nvPr/>
        </p:nvSpPr>
        <p:spPr>
          <a:xfrm>
            <a:off x="5270695" y="497929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 2009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 fost înregistrate 32 cazuri de decese asociate consumului de droguri la nivel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naţional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dintre care 28 din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Bucureşti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(31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bărbaţi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femeie).</a:t>
            </a:r>
            <a:br>
              <a:rPr lang="ro-RO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8803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FCB3A84-DC55-405B-B2EF-AF7F9CF77822}"/>
              </a:ext>
            </a:extLst>
          </p:cNvPr>
          <p:cNvSpPr/>
          <p:nvPr/>
        </p:nvSpPr>
        <p:spPr>
          <a:xfrm>
            <a:off x="2447778" y="51136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cantitatea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totală de droguri confiscate în 2009 a fost de 3 ori mai mare decât cea din 2008, de la peste 630 kilograme la 1,6 tone.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0A7BD73E-CCCC-4548-A933-441BE5C5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A3A199A0-BB35-46E1-B9B5-A509C1E78F90}"/>
              </a:ext>
            </a:extLst>
          </p:cNvPr>
          <p:cNvSpPr/>
          <p:nvPr/>
        </p:nvSpPr>
        <p:spPr>
          <a:xfrm>
            <a:off x="375138" y="3767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aproape 1.000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oameni au ajuns la spital după ce au consumat droguri în 2009.</a:t>
            </a:r>
            <a:endParaRPr lang="ro-RO" sz="24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21E82E23-4476-4A89-9A04-3C0133CA2BD5}"/>
              </a:ext>
            </a:extLst>
          </p:cNvPr>
          <p:cNvSpPr/>
          <p:nvPr/>
        </p:nvSpPr>
        <p:spPr>
          <a:xfrm>
            <a:off x="5819336" y="133565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10,7% din elevii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clasa a XII-a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chestionaţi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 declarat că au consumat stupefiante în 2009.</a:t>
            </a:r>
            <a:endParaRPr lang="ro-RO" sz="2400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293A25E3-EC69-441C-B663-E294A98C806A}"/>
              </a:ext>
            </a:extLst>
          </p:cNvPr>
          <p:cNvSpPr/>
          <p:nvPr/>
        </p:nvSpPr>
        <p:spPr>
          <a:xfrm>
            <a:off x="1959566" y="26656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peste 70% 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 consumatorii de droguri injectabile </a:t>
            </a:r>
            <a:r>
              <a:rPr lang="ro-RO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testaţi</a:t>
            </a:r>
            <a:r>
              <a:rPr lang="ro-RO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 hepatită virală C.</a:t>
            </a:r>
            <a:endParaRPr lang="ro-RO" sz="2400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1DA102-150F-43B2-8CFF-76301AE392EB}"/>
              </a:ext>
            </a:extLst>
          </p:cNvPr>
          <p:cNvSpPr/>
          <p:nvPr/>
        </p:nvSpPr>
        <p:spPr>
          <a:xfrm>
            <a:off x="5495778" y="39956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23 de </a:t>
            </a:r>
            <a:r>
              <a:rPr lang="ro-RO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şoferi</a:t>
            </a:r>
            <a:r>
              <a:rPr lang="ro-R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au fost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depistaţi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conducând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drogaţi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în 2009.</a:t>
            </a:r>
            <a:b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88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13661C9-E14A-460F-ADD5-2A613455C6D5}"/>
              </a:ext>
            </a:extLst>
          </p:cNvPr>
          <p:cNvSpPr/>
          <p:nvPr/>
        </p:nvSpPr>
        <p:spPr>
          <a:xfrm>
            <a:off x="572845" y="290118"/>
            <a:ext cx="6038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Evoluţia</a:t>
            </a:r>
            <a:r>
              <a:rPr lang="ro-RO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preţurilor</a:t>
            </a:r>
            <a:r>
              <a:rPr lang="ro-RO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droguri în 2009:</a:t>
            </a:r>
            <a:endParaRPr lang="ro-RO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836DEFD0-043B-46BF-896C-325E8F51B158}"/>
              </a:ext>
            </a:extLst>
          </p:cNvPr>
          <p:cNvSpPr/>
          <p:nvPr/>
        </p:nvSpPr>
        <p:spPr>
          <a:xfrm>
            <a:off x="1505242" y="1477107"/>
            <a:ext cx="10452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HAŞIŞ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en gros a scăzut de aproximativ 2 ori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2008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şi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este de aproximativ 7 ori mai mare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decat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din 2004;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cu amănuntul a crescut de aproape 2 ori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anul precedent.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MARIJUANA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en gros a crescut cu aproximativ 50%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ultimii ani;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cu amănuntul este mai mare cu 25%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2008.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COCAINĂ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en gros a crescut cu aproximativ 10%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anul anterior, iar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cu amănuntul s-a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menţinut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relativ stabil pe întreg intervalul 2004-2009;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HEROINĂ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en gros se situează într-un interval de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variaţie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mai mare decât cel din 2008, suma minimă plătită pentru un kilogram de heroină fiind mai mică cu 20%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faţă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de 2008, iar cea maximă cu 25% mai mare;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cu amănuntul s-a diminuat cu 19,6% comparativ cu anul precedent.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LSD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preţul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cu amănuntul s-a </a:t>
            </a:r>
            <a:r>
              <a:rPr lang="ro-RO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menţinut</a:t>
            </a:r>
            <a:r>
              <a:rPr lang="ro-RO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relativ stabil în perioada 2004-2009.</a:t>
            </a:r>
            <a:endParaRPr lang="ro-R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Smoking">
            <a:extLst>
              <a:ext uri="{FF2B5EF4-FFF2-40B4-BE49-F238E27FC236}">
                <a16:creationId xmlns:a16="http://schemas.microsoft.com/office/drawing/2014/main" id="{89827E40-4EBD-4184-808C-BC667E32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215" y="2715065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868DDCE-2917-4BAE-A131-7D3EB1B2EF7C}"/>
              </a:ext>
            </a:extLst>
          </p:cNvPr>
          <p:cNvSpPr/>
          <p:nvPr/>
        </p:nvSpPr>
        <p:spPr>
          <a:xfrm>
            <a:off x="816131" y="603993"/>
            <a:ext cx="10953640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5400" b="1" cap="small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De ce au fost începute? </a:t>
            </a:r>
            <a:endParaRPr lang="ro-RO" sz="5400" dirty="0">
              <a:solidFill>
                <a:schemeClr val="bg1"/>
              </a:solidFill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D8511268-3486-4558-B944-C3C3469D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heroine drug">
            <a:extLst>
              <a:ext uri="{FF2B5EF4-FFF2-40B4-BE49-F238E27FC236}">
                <a16:creationId xmlns:a16="http://schemas.microsoft.com/office/drawing/2014/main" id="{C7DF44E1-EEB1-4F2D-94E4-3A474D8E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11" y="1828108"/>
            <a:ext cx="2068947" cy="13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ine similară">
            <a:extLst>
              <a:ext uri="{FF2B5EF4-FFF2-40B4-BE49-F238E27FC236}">
                <a16:creationId xmlns:a16="http://schemas.microsoft.com/office/drawing/2014/main" id="{46D5FC5D-77D5-4F37-B89F-02B0711B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74" y="3587262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ini pentru smoke effects">
            <a:extLst>
              <a:ext uri="{FF2B5EF4-FFF2-40B4-BE49-F238E27FC236}">
                <a16:creationId xmlns:a16="http://schemas.microsoft.com/office/drawing/2014/main" id="{FDC53492-65C9-45AB-9FDF-C6E9C6CB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30" y="1828108"/>
            <a:ext cx="189232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ini pentru fast food people png">
            <a:extLst>
              <a:ext uri="{FF2B5EF4-FFF2-40B4-BE49-F238E27FC236}">
                <a16:creationId xmlns:a16="http://schemas.microsoft.com/office/drawing/2014/main" id="{E484C093-727A-450D-96B6-462DD436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2" y="4350434"/>
            <a:ext cx="3710746" cy="2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3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CA215FD-7C3F-4713-AA7F-DCE8764C90DB}"/>
              </a:ext>
            </a:extLst>
          </p:cNvPr>
          <p:cNvSpPr/>
          <p:nvPr/>
        </p:nvSpPr>
        <p:spPr>
          <a:xfrm>
            <a:off x="1767840" y="365760"/>
            <a:ext cx="900801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Motivele pot fi multiple iar acestea diferă de la persoană la persoană. Unele dintre acestea ar putea fi: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Curiozitatea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Dorința de a fi incluși în anumite cercuri 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Moda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Necesitate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Evadarea din agitația zilnică</a:t>
            </a:r>
          </a:p>
          <a:p>
            <a:pPr marL="1714500" lvl="3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Detașarea, etc...</a:t>
            </a:r>
            <a:endParaRPr lang="ro-RO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45CA6159-A486-4884-95B5-F5BC2CF5C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curiozitati">
            <a:extLst>
              <a:ext uri="{FF2B5EF4-FFF2-40B4-BE49-F238E27FC236}">
                <a16:creationId xmlns:a16="http://schemas.microsoft.com/office/drawing/2014/main" id="{158D645C-2BAD-4CB5-915A-E624391C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10" y="3875357"/>
            <a:ext cx="4286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3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C1775E6-07CF-44B9-B95B-75EEF1A29741}"/>
              </a:ext>
            </a:extLst>
          </p:cNvPr>
          <p:cNvSpPr/>
          <p:nvPr/>
        </p:nvSpPr>
        <p:spPr>
          <a:xfrm>
            <a:off x="1278512" y="686323"/>
            <a:ext cx="9972602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5400" b="1" cap="small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Cum le putem elimina?</a:t>
            </a:r>
            <a:endParaRPr lang="ro-RO" sz="5400" dirty="0">
              <a:solidFill>
                <a:schemeClr val="bg1"/>
              </a:solidFill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B219EDA5-862A-40A9-90FC-32FE3570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i pentru remove">
            <a:extLst>
              <a:ext uri="{FF2B5EF4-FFF2-40B4-BE49-F238E27FC236}">
                <a16:creationId xmlns:a16="http://schemas.microsoft.com/office/drawing/2014/main" id="{E8C1C714-B31A-42B9-806E-273728C2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9126">
            <a:off x="2242989" y="2142583"/>
            <a:ext cx="3515525" cy="19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ini pentru remove">
            <a:extLst>
              <a:ext uri="{FF2B5EF4-FFF2-40B4-BE49-F238E27FC236}">
                <a16:creationId xmlns:a16="http://schemas.microsoft.com/office/drawing/2014/main" id="{C841B1C7-DFF2-4C89-95C6-35A2EAB1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52" y="3376245"/>
            <a:ext cx="2136200" cy="20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5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54C1438-1D54-4808-B2AD-29F3B0F06589}"/>
              </a:ext>
            </a:extLst>
          </p:cNvPr>
          <p:cNvSpPr/>
          <p:nvPr/>
        </p:nvSpPr>
        <p:spPr>
          <a:xfrm>
            <a:off x="853439" y="580538"/>
            <a:ext cx="9964615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Pentru fiecare viciu, identifică factorul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declanşator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o-RO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CE5738A4-6E9C-4662-9ECA-9F0F2365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2FBF63AE-011D-4485-856F-68AD63429A23}"/>
              </a:ext>
            </a:extLst>
          </p:cNvPr>
          <p:cNvSpPr/>
          <p:nvPr/>
        </p:nvSpPr>
        <p:spPr>
          <a:xfrm>
            <a:off x="3352800" y="2083249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declanşează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obiceiul de fumat  (trezirea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dimineaţa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cafeaua, consumul de alcool, întâlnirile stresante, condusul, etc)? Este important să se identifice toate acestea, pentru fiecare obicei vicios, în parte.</a:t>
            </a:r>
            <a:endParaRPr lang="ro-RO" sz="2800" dirty="0"/>
          </a:p>
        </p:txBody>
      </p:sp>
      <p:sp>
        <p:nvSpPr>
          <p:cNvPr id="5" name="AutoShape 2" descr="Imagini pentru morning wake">
            <a:extLst>
              <a:ext uri="{FF2B5EF4-FFF2-40B4-BE49-F238E27FC236}">
                <a16:creationId xmlns:a16="http://schemas.microsoft.com/office/drawing/2014/main" id="{F48985F1-FC21-4DC3-8A4F-407C1D2A4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172" name="Picture 4" descr="Imagini pentru morning wake">
            <a:extLst>
              <a:ext uri="{FF2B5EF4-FFF2-40B4-BE49-F238E27FC236}">
                <a16:creationId xmlns:a16="http://schemas.microsoft.com/office/drawing/2014/main" id="{0E37B5C1-E246-4523-B1A8-E2B15B42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4" y="4352814"/>
            <a:ext cx="322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ADCB71F-767B-4124-9B98-A87B4210B818}"/>
              </a:ext>
            </a:extLst>
          </p:cNvPr>
          <p:cNvSpPr/>
          <p:nvPr/>
        </p:nvSpPr>
        <p:spPr>
          <a:xfrm>
            <a:off x="1284962" y="2770435"/>
            <a:ext cx="10090466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4400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 Câte tipuri de vicii cunoașteți?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0E4F5B24-27D1-41B3-B5F8-1E49928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1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280AB5E-8AEA-4E59-A703-BF62BFF14AAA}"/>
              </a:ext>
            </a:extLst>
          </p:cNvPr>
          <p:cNvSpPr/>
          <p:nvPr/>
        </p:nvSpPr>
        <p:spPr>
          <a:xfrm>
            <a:off x="459544" y="339505"/>
            <a:ext cx="11610535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Pentru fiecare factor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declanşator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identifică un obicei pozitiv pe care îl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poţi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realiza în schimb!</a:t>
            </a:r>
            <a:endParaRPr lang="ro-RO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4B196F5D-01C0-4D1E-9134-EC01015A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23BD9A8D-C3A8-40CD-8F5D-55B014915403}"/>
              </a:ext>
            </a:extLst>
          </p:cNvPr>
          <p:cNvSpPr/>
          <p:nvPr/>
        </p:nvSpPr>
        <p:spPr>
          <a:xfrm>
            <a:off x="1997079" y="1650248"/>
            <a:ext cx="9918255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Când te vei trezi pentru prima dată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dimineaţa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în loc de fumat, ce vei face? Dar atunci când te vei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simţi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stresat? Anumite obiceiuri pozitive ar putea include: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exerciţii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meditaţie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respiraţie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profundă, organizare,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afirmaţii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motivaţionale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Timp de cel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puţin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lună, este important ca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atenţia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să-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ţi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fie concentrată asupra înlocuirii obiceiurilor dăunătoare, cu cele pozitive!  Cu cât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eşti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mai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conştientă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cu atât se va forma mai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uşor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noul obicei.</a:t>
            </a:r>
          </a:p>
        </p:txBody>
      </p:sp>
      <p:sp>
        <p:nvSpPr>
          <p:cNvPr id="5" name="AutoShape 2" descr="Imagini pentru praying funny">
            <a:extLst>
              <a:ext uri="{FF2B5EF4-FFF2-40B4-BE49-F238E27FC236}">
                <a16:creationId xmlns:a16="http://schemas.microsoft.com/office/drawing/2014/main" id="{A071626A-9D61-4D75-B26A-3706A2BCD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148" name="Picture 4" descr="Imagini pentru praying funny">
            <a:extLst>
              <a:ext uri="{FF2B5EF4-FFF2-40B4-BE49-F238E27FC236}">
                <a16:creationId xmlns:a16="http://schemas.microsoft.com/office/drawing/2014/main" id="{27DDCCF6-B9B6-4D41-83BC-00AEB5EE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41" y="3829930"/>
            <a:ext cx="1903527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ini pentru praying">
            <a:extLst>
              <a:ext uri="{FF2B5EF4-FFF2-40B4-BE49-F238E27FC236}">
                <a16:creationId xmlns:a16="http://schemas.microsoft.com/office/drawing/2014/main" id="{E9D83E50-EAF9-4B24-89F8-F7B30348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95" y="4330497"/>
            <a:ext cx="3183403" cy="21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8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E1AAF0F-27E5-4820-8FCB-8656C012407A}"/>
              </a:ext>
            </a:extLst>
          </p:cNvPr>
          <p:cNvSpPr/>
          <p:nvPr/>
        </p:nvSpPr>
        <p:spPr>
          <a:xfrm>
            <a:off x="290732" y="382649"/>
            <a:ext cx="11680874" cy="144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Evită anumite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care în mod normal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îţi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stârnesc viciile, măcar pentru o perioadă de timp!</a:t>
            </a:r>
            <a:endParaRPr lang="ro-RO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FE793E4E-7709-4D11-B2F5-9A3E55F0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6BE0633C-3ABD-414C-98CD-D23881F6ECFF}"/>
              </a:ext>
            </a:extLst>
          </p:cNvPr>
          <p:cNvSpPr/>
          <p:nvPr/>
        </p:nvSpPr>
        <p:spPr>
          <a:xfrm>
            <a:off x="1645920" y="1702191"/>
            <a:ext cx="1007246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 cazul în care în mod normal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atunci când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ieşiţi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prietenii,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în considerare o altă activitate în locul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ieşirii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aceştia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pentru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puţin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timp. Cu toate acestea, nu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evitaţi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situaţiile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declanşatoare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pentru o vreme îndelungată – este important să le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puteţi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faţă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confruntându-le, nu evitându-le.</a:t>
            </a:r>
          </a:p>
        </p:txBody>
      </p:sp>
      <p:pic>
        <p:nvPicPr>
          <p:cNvPr id="5122" name="Picture 2" descr="Imagini pentru going out">
            <a:extLst>
              <a:ext uri="{FF2B5EF4-FFF2-40B4-BE49-F238E27FC236}">
                <a16:creationId xmlns:a16="http://schemas.microsoft.com/office/drawing/2014/main" id="{0F43B942-20D0-4D0E-8105-8DAC0DC1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4173103"/>
            <a:ext cx="4046806" cy="20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7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A66C307-039A-4DED-9A74-A7C0FC7E2369}"/>
              </a:ext>
            </a:extLst>
          </p:cNvPr>
          <p:cNvSpPr/>
          <p:nvPr/>
        </p:nvSpPr>
        <p:spPr>
          <a:xfrm>
            <a:off x="304800" y="326377"/>
            <a:ext cx="1156833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4.Trebuie să ai în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permanenţă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în minte faptul că indiferent cât de puternice sunt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dorinţele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tale, ele vor dispărea în decursul câtorva minute!</a:t>
            </a:r>
            <a:endParaRPr lang="ro-RO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B2DA712F-29A9-48BC-96FF-7CB565A6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F2B6D570-0C3A-4388-8E6F-9ACC30A39AC8}"/>
              </a:ext>
            </a:extLst>
          </p:cNvPr>
          <p:cNvSpPr/>
          <p:nvPr/>
        </p:nvSpPr>
        <p:spPr>
          <a:xfrm>
            <a:off x="2583766" y="2325873"/>
            <a:ext cx="91440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Dependenţele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au abilitatea de a oferi iluzia de nevoie permanentă. Cu toate acestea, prin exercitarea regulată a autocontrolului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conştientizarea</a:t>
            </a:r>
            <a:r>
              <a:rPr lang="ro-RO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faptului că vor dispărea, în timp, nu vor deveni altceva decât simple gânduri trecătoare.</a:t>
            </a:r>
          </a:p>
        </p:txBody>
      </p:sp>
      <p:pic>
        <p:nvPicPr>
          <p:cNvPr id="4098" name="Picture 2" descr="Imagini pentru waiting">
            <a:extLst>
              <a:ext uri="{FF2B5EF4-FFF2-40B4-BE49-F238E27FC236}">
                <a16:creationId xmlns:a16="http://schemas.microsoft.com/office/drawing/2014/main" id="{9D2FA292-BAF9-4BC5-AF3D-A15B33ED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05" y="3868615"/>
            <a:ext cx="4276741" cy="28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3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B2E963E-117F-40F7-BF8E-6673E89D02DE}"/>
              </a:ext>
            </a:extLst>
          </p:cNvPr>
          <p:cNvSpPr/>
          <p:nvPr/>
        </p:nvSpPr>
        <p:spPr>
          <a:xfrm>
            <a:off x="192259" y="544898"/>
            <a:ext cx="6096000" cy="1047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Caută ajutor!</a:t>
            </a:r>
            <a:endParaRPr lang="ro-RO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C74F35A9-A521-4DA9-AC8C-97B9CB274439}"/>
              </a:ext>
            </a:extLst>
          </p:cNvPr>
          <p:cNvSpPr/>
          <p:nvPr/>
        </p:nvSpPr>
        <p:spPr>
          <a:xfrm>
            <a:off x="3756073" y="1280162"/>
            <a:ext cx="7540283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 toate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dependenţele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sunt la fel de grave.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Substanţele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precum drogurile sau alcoolul activează zone ale nivelului cortical care fac aproape imposibilă vindecarea, ca urmare a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dependenţei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fizice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stărilor de sevraj. Este importantă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conştientizarea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problemei </a:t>
            </a:r>
            <a:r>
              <a:rPr lang="ro-RO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căutarea ajutorului specializat!</a:t>
            </a:r>
          </a:p>
        </p:txBody>
      </p:sp>
      <p:pic>
        <p:nvPicPr>
          <p:cNvPr id="4" name="Picture 4" descr="Smoking">
            <a:extLst>
              <a:ext uri="{FF2B5EF4-FFF2-40B4-BE49-F238E27FC236}">
                <a16:creationId xmlns:a16="http://schemas.microsoft.com/office/drawing/2014/main" id="{A8F35309-3D16-409B-A85D-3B84C97F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Imagini pentru doctor de colorat">
            <a:extLst>
              <a:ext uri="{FF2B5EF4-FFF2-40B4-BE49-F238E27FC236}">
                <a16:creationId xmlns:a16="http://schemas.microsoft.com/office/drawing/2014/main" id="{CEA86DA5-5B8F-4830-8476-899E28C3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8" y="1439715"/>
            <a:ext cx="1725051" cy="23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Imagini pentru priest for coloring">
            <a:extLst>
              <a:ext uri="{FF2B5EF4-FFF2-40B4-BE49-F238E27FC236}">
                <a16:creationId xmlns:a16="http://schemas.microsoft.com/office/drawing/2014/main" id="{DA8BEF00-9902-43C1-856F-6995F19E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31" y="4310917"/>
            <a:ext cx="1776927" cy="25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26A1338-C6CE-433A-BCA2-D9905B8AD6CA}"/>
              </a:ext>
            </a:extLst>
          </p:cNvPr>
          <p:cNvSpPr/>
          <p:nvPr/>
        </p:nvSpPr>
        <p:spPr>
          <a:xfrm>
            <a:off x="318867" y="362018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6.Fii tot timpul pozitiv!</a:t>
            </a:r>
            <a:endParaRPr lang="ro-RO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DA3563A3-E318-43F9-98C9-924FAA40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1D6A426A-AF09-4FC3-BE66-82BA4D0B0F1C}"/>
              </a:ext>
            </a:extLst>
          </p:cNvPr>
          <p:cNvSpPr/>
          <p:nvPr/>
        </p:nvSpPr>
        <p:spPr>
          <a:xfrm>
            <a:off x="3048000" y="1378634"/>
            <a:ext cx="8825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Vor exista momente în care nu toate lucrurile se vor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desfăşura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conform planului. Cu toate acestea, nu te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sancţiona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Pedeapsa, afirmă studiile de specialitate, s-a dovedit a fi una dintre cele mai ineficiente metode în realizarea sarcinilor. Oferă-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credit pentru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greşelile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făcute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mergi mai departe cu încredere!</a:t>
            </a:r>
            <a:endParaRPr lang="ro-RO" sz="2800" dirty="0"/>
          </a:p>
        </p:txBody>
      </p:sp>
      <p:pic>
        <p:nvPicPr>
          <p:cNvPr id="3074" name="Picture 2" descr="Imagini pentru be positive">
            <a:extLst>
              <a:ext uri="{FF2B5EF4-FFF2-40B4-BE49-F238E27FC236}">
                <a16:creationId xmlns:a16="http://schemas.microsoft.com/office/drawing/2014/main" id="{BDEFE9FC-07AD-4070-8C3E-C5032B85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66" y="4056290"/>
            <a:ext cx="3379233" cy="25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5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F7E6BAB-E653-4B80-A42F-3FD33CABE7AF}"/>
              </a:ext>
            </a:extLst>
          </p:cNvPr>
          <p:cNvSpPr/>
          <p:nvPr/>
        </p:nvSpPr>
        <p:spPr>
          <a:xfrm>
            <a:off x="4458774" y="1054160"/>
            <a:ext cx="6594434" cy="2364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13800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Sfârșit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E08DADE1-DB1E-442F-BFB3-97751A10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IlfxIrhOFwE/U5X_sctCnUI/AAAAAAAAIRk/vq6I7AzfPkk/s1600/tongue-out-smiley.png">
            <a:extLst>
              <a:ext uri="{FF2B5EF4-FFF2-40B4-BE49-F238E27FC236}">
                <a16:creationId xmlns:a16="http://schemas.microsoft.com/office/drawing/2014/main" id="{91525A2D-E46C-4596-909E-E921ADAF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62" y="2954215"/>
            <a:ext cx="4152899" cy="33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7a/5a/81/7a5a813da021d822adfdb801f962ca61--praying-hands-with-rosary-vector-clipart.jpg">
            <a:extLst>
              <a:ext uri="{FF2B5EF4-FFF2-40B4-BE49-F238E27FC236}">
                <a16:creationId xmlns:a16="http://schemas.microsoft.com/office/drawing/2014/main" id="{F1A4255A-7BA6-4D84-B94B-5B00962F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167" y1="52381" x2="23167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6" y="450166"/>
            <a:ext cx="2660805" cy="23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49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9DA6215-650F-4D27-85A2-44FEDA073DBC}"/>
              </a:ext>
            </a:extLst>
          </p:cNvPr>
          <p:cNvSpPr/>
          <p:nvPr/>
        </p:nvSpPr>
        <p:spPr>
          <a:xfrm>
            <a:off x="174497" y="2276841"/>
            <a:ext cx="1864613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3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Fumatul </a:t>
            </a:r>
            <a:endParaRPr lang="ro-RO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2E4BABE6-F922-492D-8E21-65E11A3FC55D}"/>
              </a:ext>
            </a:extLst>
          </p:cNvPr>
          <p:cNvSpPr/>
          <p:nvPr/>
        </p:nvSpPr>
        <p:spPr>
          <a:xfrm>
            <a:off x="7929747" y="837271"/>
            <a:ext cx="3719801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3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Jocurile De Noroc </a:t>
            </a:r>
            <a:endParaRPr lang="ro-RO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799491F-3F41-4921-8E8C-444A8B8C56FE}"/>
              </a:ext>
            </a:extLst>
          </p:cNvPr>
          <p:cNvSpPr/>
          <p:nvPr/>
        </p:nvSpPr>
        <p:spPr>
          <a:xfrm>
            <a:off x="1917981" y="467939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Alcoolul</a:t>
            </a:r>
            <a:endParaRPr lang="ro-RO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86A08D8F-FE1C-46D0-B634-1CE5E57B6F86}"/>
              </a:ext>
            </a:extLst>
          </p:cNvPr>
          <p:cNvSpPr/>
          <p:nvPr/>
        </p:nvSpPr>
        <p:spPr>
          <a:xfrm>
            <a:off x="6414868" y="2599398"/>
            <a:ext cx="523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Fast-Food &amp; Dulciuri</a:t>
            </a:r>
            <a:endParaRPr lang="ro-RO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97BD18DF-3522-42CD-AF31-2C525DC093F5}"/>
              </a:ext>
            </a:extLst>
          </p:cNvPr>
          <p:cNvSpPr/>
          <p:nvPr/>
        </p:nvSpPr>
        <p:spPr>
          <a:xfrm>
            <a:off x="6003774" y="4554414"/>
            <a:ext cx="2056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Drogurile</a:t>
            </a:r>
            <a:endParaRPr lang="ro-RO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Smoking">
            <a:extLst>
              <a:ext uri="{FF2B5EF4-FFF2-40B4-BE49-F238E27FC236}">
                <a16:creationId xmlns:a16="http://schemas.microsoft.com/office/drawing/2014/main" id="{DBABB8AB-40BD-461A-939F-F6FE2887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6804" y="291374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Imagini pentru drinking alcohol">
            <a:extLst>
              <a:ext uri="{FF2B5EF4-FFF2-40B4-BE49-F238E27FC236}">
                <a16:creationId xmlns:a16="http://schemas.microsoft.com/office/drawing/2014/main" id="{D6905741-46DD-4714-96E3-A8474E83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" y="642279"/>
            <a:ext cx="1792260" cy="14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ini pentru gambling">
            <a:extLst>
              <a:ext uri="{FF2B5EF4-FFF2-40B4-BE49-F238E27FC236}">
                <a16:creationId xmlns:a16="http://schemas.microsoft.com/office/drawing/2014/main" id="{ED347DC5-EF51-4ABB-B1A6-927CAC3E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29" y="259657"/>
            <a:ext cx="2563838" cy="17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Imagini pentru fast food meniu">
            <a:extLst>
              <a:ext uri="{FF2B5EF4-FFF2-40B4-BE49-F238E27FC236}">
                <a16:creationId xmlns:a16="http://schemas.microsoft.com/office/drawing/2014/main" id="{B67AE292-05CA-4C99-8863-BC8BEE38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02" y="2276841"/>
            <a:ext cx="1762853" cy="24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Imagini pentru drogs">
            <a:extLst>
              <a:ext uri="{FF2B5EF4-FFF2-40B4-BE49-F238E27FC236}">
                <a16:creationId xmlns:a16="http://schemas.microsoft.com/office/drawing/2014/main" id="{FF4F08CA-0815-40B2-9057-B272DB00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48" y="3995225"/>
            <a:ext cx="2838012" cy="18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7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E970F16-FBF2-4EE0-BB0E-04E0BCCD936A}"/>
              </a:ext>
            </a:extLst>
          </p:cNvPr>
          <p:cNvSpPr/>
          <p:nvPr/>
        </p:nvSpPr>
        <p:spPr>
          <a:xfrm>
            <a:off x="2696307" y="2607227"/>
            <a:ext cx="9233095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"E </a:t>
            </a:r>
            <a:r>
              <a:rPr lang="ro-RO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uşor</a:t>
            </a:r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să te </a:t>
            </a:r>
            <a:r>
              <a:rPr lang="ro-RO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laşi</a:t>
            </a:r>
            <a:r>
              <a:rPr lang="ro-RO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fumat. Am făcut-o de sute de ori." Mark Twain</a:t>
            </a:r>
            <a:endParaRPr lang="ro-RO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19D3C124-D692-4AFC-A997-3DF98AD7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9F1CAED8-3F13-44B6-96E2-384FBDF47A76}"/>
              </a:ext>
            </a:extLst>
          </p:cNvPr>
          <p:cNvSpPr/>
          <p:nvPr/>
        </p:nvSpPr>
        <p:spPr>
          <a:xfrm>
            <a:off x="688897" y="491452"/>
            <a:ext cx="3179075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o-RO" sz="5400" i="1" dirty="0">
                <a:solidFill>
                  <a:schemeClr val="bg1"/>
                </a:solidFill>
                <a:latin typeface="Miama Nueva" panose="02000603000000000000" pitchFamily="50" charset="-52"/>
                <a:ea typeface="Calibri" panose="020F0502020204030204" pitchFamily="34" charset="0"/>
              </a:rPr>
              <a:t>Fumatul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Imagini pentru Mark Twain">
            <a:extLst>
              <a:ext uri="{FF2B5EF4-FFF2-40B4-BE49-F238E27FC236}">
                <a16:creationId xmlns:a16="http://schemas.microsoft.com/office/drawing/2014/main" id="{D8B86BAF-D0D7-40FC-B7AC-6D33E1306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8916" name="Picture 4" descr="Imagini">
            <a:extLst>
              <a:ext uri="{FF2B5EF4-FFF2-40B4-BE49-F238E27FC236}">
                <a16:creationId xmlns:a16="http://schemas.microsoft.com/office/drawing/2014/main" id="{FA186087-CDFC-4B1C-9256-ADB1752A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28" y="3675185"/>
            <a:ext cx="2876843" cy="28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Imagini pentru smoke teen">
            <a:extLst>
              <a:ext uri="{FF2B5EF4-FFF2-40B4-BE49-F238E27FC236}">
                <a16:creationId xmlns:a16="http://schemas.microsoft.com/office/drawing/2014/main" id="{EF145FF5-5BC9-4784-AC74-433F35C4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64" y="236703"/>
            <a:ext cx="3346725" cy="22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7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3D4D160-A22B-4E66-88DA-859F2BFC79E4}"/>
              </a:ext>
            </a:extLst>
          </p:cNvPr>
          <p:cNvSpPr/>
          <p:nvPr/>
        </p:nvSpPr>
        <p:spPr>
          <a:xfrm>
            <a:off x="281354" y="196947"/>
            <a:ext cx="1149330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Fumul de tutun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conţine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peste 250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substanţe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toxice. O dată cu inhalarea fumului unei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ţigări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introduci în organism o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soluţie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curăţat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unghiile (acetonă), una de decolorat părul (amoniac)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una de diluat vopselurile casnice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industriale (toluen). Mai inspiri metale grele (cadmiu, folosit la fabricarea bateriilor)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iei câteva guri bune de gaze de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eşapament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(monoxid de carbon).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spui că </a:t>
            </a:r>
            <a:r>
              <a:rPr lang="ro-RO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îţi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place.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35A47687-12EE-4214-A6B2-BB745EC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Imagini pentru smoke  substance">
            <a:extLst>
              <a:ext uri="{FF2B5EF4-FFF2-40B4-BE49-F238E27FC236}">
                <a16:creationId xmlns:a16="http://schemas.microsoft.com/office/drawing/2014/main" id="{3CE3493F-C8AD-4175-8FC9-5C486EEA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94" y="3291839"/>
            <a:ext cx="4003607" cy="28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9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802437F-0375-4C0C-9E09-1DC15686F0A9}"/>
              </a:ext>
            </a:extLst>
          </p:cNvPr>
          <p:cNvSpPr/>
          <p:nvPr/>
        </p:nvSpPr>
        <p:spPr>
          <a:xfrm>
            <a:off x="6288258" y="309489"/>
            <a:ext cx="5584874" cy="61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ce? Adevărul este că, o dată asimilată în sânge, nicotina,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substanţa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activă din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ţigări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ajunge rapid la creier, unde facilitează eliberarea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endorfinelor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substanţe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naturale care asigură organismului o stare de relaxare. Când nivelul de nicotină din sânge scade, fumătorul începe să resimtă o stare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uşoară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de sevraj creată de lipsa acestei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substanţe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din organism.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pentru a suplini acest deficit, fumătorul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îşi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va aprinde, în mod natural, altă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ţigară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6DF18A71-0C55-472C-BDAA-1B900401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Imagine similară">
            <a:extLst>
              <a:ext uri="{FF2B5EF4-FFF2-40B4-BE49-F238E27FC236}">
                <a16:creationId xmlns:a16="http://schemas.microsoft.com/office/drawing/2014/main" id="{2124E9FE-DFA7-43DB-90AA-6597B834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62862" cy="26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8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DC07655-2133-4752-B684-E22194424D92}"/>
              </a:ext>
            </a:extLst>
          </p:cNvPr>
          <p:cNvSpPr/>
          <p:nvPr/>
        </p:nvSpPr>
        <p:spPr>
          <a:xfrm>
            <a:off x="5453576" y="6083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89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de oameni mor în fiecare zi în România din cauza fumatului, echivalentul a 4 oameni pe oră, potrivit Ministerului </a:t>
            </a:r>
            <a:r>
              <a:rPr lang="ro-RO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Sănătăţii</a:t>
            </a:r>
            <a:r>
              <a:rPr lang="ro-RO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o-RO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Smoking">
            <a:extLst>
              <a:ext uri="{FF2B5EF4-FFF2-40B4-BE49-F238E27FC236}">
                <a16:creationId xmlns:a16="http://schemas.microsoft.com/office/drawing/2014/main" id="{DEC8986B-77AF-4DE6-89A9-5D348721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845" y="3587262"/>
            <a:ext cx="1424235" cy="15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05523635-DC56-47E1-83B2-BE24E864517D}"/>
              </a:ext>
            </a:extLst>
          </p:cNvPr>
          <p:cNvSpPr/>
          <p:nvPr/>
        </p:nvSpPr>
        <p:spPr>
          <a:xfrm>
            <a:off x="1781908" y="292731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o-RO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30%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din români fumează.</a:t>
            </a:r>
            <a:endParaRPr lang="ro-RO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ro-RO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90%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din </a:t>
            </a:r>
            <a:r>
              <a:rPr lang="ro-RO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aceştia</a:t>
            </a:r>
            <a: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fumează în fiecare zi.</a:t>
            </a:r>
            <a:br>
              <a:rPr lang="ro-RO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sz="3200" dirty="0"/>
          </a:p>
        </p:txBody>
      </p:sp>
      <p:pic>
        <p:nvPicPr>
          <p:cNvPr id="35842" name="Picture 2" descr="Imagini pentru smoke effects">
            <a:extLst>
              <a:ext uri="{FF2B5EF4-FFF2-40B4-BE49-F238E27FC236}">
                <a16:creationId xmlns:a16="http://schemas.microsoft.com/office/drawing/2014/main" id="{00826D89-D307-4399-8150-EE2B3F79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45" y="3587262"/>
            <a:ext cx="3706716" cy="24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1535</Words>
  <Application>Microsoft Office PowerPoint</Application>
  <PresentationFormat>Ecran lat</PresentationFormat>
  <Paragraphs>121</Paragraphs>
  <Slides>45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Miama Nueva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58</cp:revision>
  <dcterms:created xsi:type="dcterms:W3CDTF">2017-10-11T16:27:25Z</dcterms:created>
  <dcterms:modified xsi:type="dcterms:W3CDTF">2017-10-13T06:52:34Z</dcterms:modified>
</cp:coreProperties>
</file>