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7DD2E2C-E6AD-4BC9-9260-25003CB82040}"/>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a16="http://schemas.microsoft.com/office/drawing/2014/main" id="{3F838CE4-27F3-4573-9A03-AD2B499114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a16="http://schemas.microsoft.com/office/drawing/2014/main" id="{FA98A2F2-8613-4644-9706-ED7964EAAF36}"/>
              </a:ext>
            </a:extLst>
          </p:cNvPr>
          <p:cNvSpPr>
            <a:spLocks noGrp="1"/>
          </p:cNvSpPr>
          <p:nvPr>
            <p:ph type="dt" sz="half" idx="10"/>
          </p:nvPr>
        </p:nvSpPr>
        <p:spPr/>
        <p:txBody>
          <a:bodyPr/>
          <a:lstStyle/>
          <a:p>
            <a:fld id="{B81D5868-A539-400E-AF57-23EE4ACC3672}" type="datetimeFigureOut">
              <a:rPr lang="ro-RO" smtClean="0"/>
              <a:t>20.10.2017</a:t>
            </a:fld>
            <a:endParaRPr lang="ro-RO"/>
          </a:p>
        </p:txBody>
      </p:sp>
      <p:sp>
        <p:nvSpPr>
          <p:cNvPr id="5" name="Substituent subsol 4">
            <a:extLst>
              <a:ext uri="{FF2B5EF4-FFF2-40B4-BE49-F238E27FC236}">
                <a16:creationId xmlns:a16="http://schemas.microsoft.com/office/drawing/2014/main" id="{ABC24858-1EF5-4522-9697-E8EF8C49DE76}"/>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2D79DFF7-16D1-4E06-BF26-5F9C1594ECF7}"/>
              </a:ext>
            </a:extLst>
          </p:cNvPr>
          <p:cNvSpPr>
            <a:spLocks noGrp="1"/>
          </p:cNvSpPr>
          <p:nvPr>
            <p:ph type="sldNum" sz="quarter" idx="12"/>
          </p:nvPr>
        </p:nvSpPr>
        <p:spPr/>
        <p:txBody>
          <a:bodyPr/>
          <a:lstStyle/>
          <a:p>
            <a:fld id="{E4DAD12A-4D67-4DE7-9318-71B15C0CB7CA}" type="slidenum">
              <a:rPr lang="ro-RO" smtClean="0"/>
              <a:t>‹#›</a:t>
            </a:fld>
            <a:endParaRPr lang="ro-RO"/>
          </a:p>
        </p:txBody>
      </p:sp>
    </p:spTree>
    <p:extLst>
      <p:ext uri="{BB962C8B-B14F-4D97-AF65-F5344CB8AC3E}">
        <p14:creationId xmlns:p14="http://schemas.microsoft.com/office/powerpoint/2010/main" val="38113991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5D26B2E-FDBD-4257-A71E-62C51F81B38F}"/>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9D049243-A820-4313-A7B6-C8E5AB830A03}"/>
              </a:ext>
            </a:extLst>
          </p:cNvPr>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FC3A7CAA-8012-4EDF-BAAF-8F17AFB0DB02}"/>
              </a:ext>
            </a:extLst>
          </p:cNvPr>
          <p:cNvSpPr>
            <a:spLocks noGrp="1"/>
          </p:cNvSpPr>
          <p:nvPr>
            <p:ph type="dt" sz="half" idx="10"/>
          </p:nvPr>
        </p:nvSpPr>
        <p:spPr/>
        <p:txBody>
          <a:bodyPr/>
          <a:lstStyle/>
          <a:p>
            <a:fld id="{B81D5868-A539-400E-AF57-23EE4ACC3672}" type="datetimeFigureOut">
              <a:rPr lang="ro-RO" smtClean="0"/>
              <a:t>20.10.2017</a:t>
            </a:fld>
            <a:endParaRPr lang="ro-RO"/>
          </a:p>
        </p:txBody>
      </p:sp>
      <p:sp>
        <p:nvSpPr>
          <p:cNvPr id="5" name="Substituent subsol 4">
            <a:extLst>
              <a:ext uri="{FF2B5EF4-FFF2-40B4-BE49-F238E27FC236}">
                <a16:creationId xmlns:a16="http://schemas.microsoft.com/office/drawing/2014/main" id="{A8572E8A-0D96-4F32-998A-F0DBCC9E7D9F}"/>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0225B4BE-BF87-47BE-B5ED-BA826F1464BE}"/>
              </a:ext>
            </a:extLst>
          </p:cNvPr>
          <p:cNvSpPr>
            <a:spLocks noGrp="1"/>
          </p:cNvSpPr>
          <p:nvPr>
            <p:ph type="sldNum" sz="quarter" idx="12"/>
          </p:nvPr>
        </p:nvSpPr>
        <p:spPr/>
        <p:txBody>
          <a:bodyPr/>
          <a:lstStyle/>
          <a:p>
            <a:fld id="{E4DAD12A-4D67-4DE7-9318-71B15C0CB7CA}" type="slidenum">
              <a:rPr lang="ro-RO" smtClean="0"/>
              <a:t>‹#›</a:t>
            </a:fld>
            <a:endParaRPr lang="ro-RO"/>
          </a:p>
        </p:txBody>
      </p:sp>
    </p:spTree>
    <p:extLst>
      <p:ext uri="{BB962C8B-B14F-4D97-AF65-F5344CB8AC3E}">
        <p14:creationId xmlns:p14="http://schemas.microsoft.com/office/powerpoint/2010/main" val="23129603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3B54B192-14CD-4590-9120-4BC060EE75B4}"/>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63FA411F-714C-489C-AEFD-49222F1C37AB}"/>
              </a:ext>
            </a:extLst>
          </p:cNvPr>
          <p:cNvSpPr>
            <a:spLocks noGrp="1"/>
          </p:cNvSpPr>
          <p:nvPr>
            <p:ph type="body" orient="vert" idx="1"/>
          </p:nvPr>
        </p:nvSpPr>
        <p:spPr>
          <a:xfrm>
            <a:off x="838200" y="365125"/>
            <a:ext cx="7734300" cy="5811838"/>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939D1489-0110-4596-9E82-BB03B7F88B81}"/>
              </a:ext>
            </a:extLst>
          </p:cNvPr>
          <p:cNvSpPr>
            <a:spLocks noGrp="1"/>
          </p:cNvSpPr>
          <p:nvPr>
            <p:ph type="dt" sz="half" idx="10"/>
          </p:nvPr>
        </p:nvSpPr>
        <p:spPr/>
        <p:txBody>
          <a:bodyPr/>
          <a:lstStyle/>
          <a:p>
            <a:fld id="{B81D5868-A539-400E-AF57-23EE4ACC3672}" type="datetimeFigureOut">
              <a:rPr lang="ro-RO" smtClean="0"/>
              <a:t>20.10.2017</a:t>
            </a:fld>
            <a:endParaRPr lang="ro-RO"/>
          </a:p>
        </p:txBody>
      </p:sp>
      <p:sp>
        <p:nvSpPr>
          <p:cNvPr id="5" name="Substituent subsol 4">
            <a:extLst>
              <a:ext uri="{FF2B5EF4-FFF2-40B4-BE49-F238E27FC236}">
                <a16:creationId xmlns:a16="http://schemas.microsoft.com/office/drawing/2014/main" id="{A228BB6C-9611-4AB6-B9C7-579401BC8F17}"/>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66EA9B07-97E0-405A-9508-F1483BFA029F}"/>
              </a:ext>
            </a:extLst>
          </p:cNvPr>
          <p:cNvSpPr>
            <a:spLocks noGrp="1"/>
          </p:cNvSpPr>
          <p:nvPr>
            <p:ph type="sldNum" sz="quarter" idx="12"/>
          </p:nvPr>
        </p:nvSpPr>
        <p:spPr/>
        <p:txBody>
          <a:bodyPr/>
          <a:lstStyle/>
          <a:p>
            <a:fld id="{E4DAD12A-4D67-4DE7-9318-71B15C0CB7CA}" type="slidenum">
              <a:rPr lang="ro-RO" smtClean="0"/>
              <a:t>‹#›</a:t>
            </a:fld>
            <a:endParaRPr lang="ro-RO"/>
          </a:p>
        </p:txBody>
      </p:sp>
    </p:spTree>
    <p:extLst>
      <p:ext uri="{BB962C8B-B14F-4D97-AF65-F5344CB8AC3E}">
        <p14:creationId xmlns:p14="http://schemas.microsoft.com/office/powerpoint/2010/main" val="27844464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225D1E2-BDEE-4870-81AF-F30F6C0D8A52}"/>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F52FDA66-D6F6-480C-BC53-53778C0EE821}"/>
              </a:ext>
            </a:extLst>
          </p:cNvPr>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6596B6AD-D1A7-4A1A-A466-B8A0075965E9}"/>
              </a:ext>
            </a:extLst>
          </p:cNvPr>
          <p:cNvSpPr>
            <a:spLocks noGrp="1"/>
          </p:cNvSpPr>
          <p:nvPr>
            <p:ph type="dt" sz="half" idx="10"/>
          </p:nvPr>
        </p:nvSpPr>
        <p:spPr/>
        <p:txBody>
          <a:bodyPr/>
          <a:lstStyle/>
          <a:p>
            <a:fld id="{B81D5868-A539-400E-AF57-23EE4ACC3672}" type="datetimeFigureOut">
              <a:rPr lang="ro-RO" smtClean="0"/>
              <a:t>20.10.2017</a:t>
            </a:fld>
            <a:endParaRPr lang="ro-RO"/>
          </a:p>
        </p:txBody>
      </p:sp>
      <p:sp>
        <p:nvSpPr>
          <p:cNvPr id="5" name="Substituent subsol 4">
            <a:extLst>
              <a:ext uri="{FF2B5EF4-FFF2-40B4-BE49-F238E27FC236}">
                <a16:creationId xmlns:a16="http://schemas.microsoft.com/office/drawing/2014/main" id="{828F9F4C-4967-4FD1-8239-F55AA43ED67F}"/>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D902F93A-E68A-4339-A22A-4D65DD3A310B}"/>
              </a:ext>
            </a:extLst>
          </p:cNvPr>
          <p:cNvSpPr>
            <a:spLocks noGrp="1"/>
          </p:cNvSpPr>
          <p:nvPr>
            <p:ph type="sldNum" sz="quarter" idx="12"/>
          </p:nvPr>
        </p:nvSpPr>
        <p:spPr/>
        <p:txBody>
          <a:bodyPr/>
          <a:lstStyle/>
          <a:p>
            <a:fld id="{E4DAD12A-4D67-4DE7-9318-71B15C0CB7CA}" type="slidenum">
              <a:rPr lang="ro-RO" smtClean="0"/>
              <a:t>‹#›</a:t>
            </a:fld>
            <a:endParaRPr lang="ro-RO"/>
          </a:p>
        </p:txBody>
      </p:sp>
    </p:spTree>
    <p:extLst>
      <p:ext uri="{BB962C8B-B14F-4D97-AF65-F5344CB8AC3E}">
        <p14:creationId xmlns:p14="http://schemas.microsoft.com/office/powerpoint/2010/main" val="21377618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152CB7C-4EA0-4CC4-9A53-502433C765BD}"/>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a16="http://schemas.microsoft.com/office/drawing/2014/main" id="{4AE92971-D689-4EDB-9DAC-AE9F4B4CDB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Editați stilurile de text coordonator</a:t>
            </a:r>
          </a:p>
        </p:txBody>
      </p:sp>
      <p:sp>
        <p:nvSpPr>
          <p:cNvPr id="4" name="Substituent dată 3">
            <a:extLst>
              <a:ext uri="{FF2B5EF4-FFF2-40B4-BE49-F238E27FC236}">
                <a16:creationId xmlns:a16="http://schemas.microsoft.com/office/drawing/2014/main" id="{43E38627-D99D-465B-8465-53DA17F5D396}"/>
              </a:ext>
            </a:extLst>
          </p:cNvPr>
          <p:cNvSpPr>
            <a:spLocks noGrp="1"/>
          </p:cNvSpPr>
          <p:nvPr>
            <p:ph type="dt" sz="half" idx="10"/>
          </p:nvPr>
        </p:nvSpPr>
        <p:spPr/>
        <p:txBody>
          <a:bodyPr/>
          <a:lstStyle/>
          <a:p>
            <a:fld id="{B81D5868-A539-400E-AF57-23EE4ACC3672}" type="datetimeFigureOut">
              <a:rPr lang="ro-RO" smtClean="0"/>
              <a:t>20.10.2017</a:t>
            </a:fld>
            <a:endParaRPr lang="ro-RO"/>
          </a:p>
        </p:txBody>
      </p:sp>
      <p:sp>
        <p:nvSpPr>
          <p:cNvPr id="5" name="Substituent subsol 4">
            <a:extLst>
              <a:ext uri="{FF2B5EF4-FFF2-40B4-BE49-F238E27FC236}">
                <a16:creationId xmlns:a16="http://schemas.microsoft.com/office/drawing/2014/main" id="{E12A3DF7-3D41-4E65-A851-D40CEDE407DD}"/>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D411D7F8-68E8-4734-97E2-46D7B9A9F6D2}"/>
              </a:ext>
            </a:extLst>
          </p:cNvPr>
          <p:cNvSpPr>
            <a:spLocks noGrp="1"/>
          </p:cNvSpPr>
          <p:nvPr>
            <p:ph type="sldNum" sz="quarter" idx="12"/>
          </p:nvPr>
        </p:nvSpPr>
        <p:spPr/>
        <p:txBody>
          <a:bodyPr/>
          <a:lstStyle/>
          <a:p>
            <a:fld id="{E4DAD12A-4D67-4DE7-9318-71B15C0CB7CA}" type="slidenum">
              <a:rPr lang="ro-RO" smtClean="0"/>
              <a:t>‹#›</a:t>
            </a:fld>
            <a:endParaRPr lang="ro-RO"/>
          </a:p>
        </p:txBody>
      </p:sp>
    </p:spTree>
    <p:extLst>
      <p:ext uri="{BB962C8B-B14F-4D97-AF65-F5344CB8AC3E}">
        <p14:creationId xmlns:p14="http://schemas.microsoft.com/office/powerpoint/2010/main" val="5171587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BDDE248-5D5C-46DE-9ED1-E48C8E959B21}"/>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FA4C70AE-9161-45C6-8C23-B26A7A8B966B}"/>
              </a:ext>
            </a:extLst>
          </p:cNvPr>
          <p:cNvSpPr>
            <a:spLocks noGrp="1"/>
          </p:cNvSpPr>
          <p:nvPr>
            <p:ph sz="half" idx="1"/>
          </p:nvPr>
        </p:nvSpPr>
        <p:spPr>
          <a:xfrm>
            <a:off x="838200" y="1825625"/>
            <a:ext cx="51816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a16="http://schemas.microsoft.com/office/drawing/2014/main" id="{6C5A16B2-D7DE-414C-9055-5B482AB327EB}"/>
              </a:ext>
            </a:extLst>
          </p:cNvPr>
          <p:cNvSpPr>
            <a:spLocks noGrp="1"/>
          </p:cNvSpPr>
          <p:nvPr>
            <p:ph sz="half" idx="2"/>
          </p:nvPr>
        </p:nvSpPr>
        <p:spPr>
          <a:xfrm>
            <a:off x="6172200" y="1825625"/>
            <a:ext cx="5181600" cy="435133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a16="http://schemas.microsoft.com/office/drawing/2014/main" id="{A74A84CE-84D2-46E2-8551-D1FED2B1CEE1}"/>
              </a:ext>
            </a:extLst>
          </p:cNvPr>
          <p:cNvSpPr>
            <a:spLocks noGrp="1"/>
          </p:cNvSpPr>
          <p:nvPr>
            <p:ph type="dt" sz="half" idx="10"/>
          </p:nvPr>
        </p:nvSpPr>
        <p:spPr/>
        <p:txBody>
          <a:bodyPr/>
          <a:lstStyle/>
          <a:p>
            <a:fld id="{B81D5868-A539-400E-AF57-23EE4ACC3672}" type="datetimeFigureOut">
              <a:rPr lang="ro-RO" smtClean="0"/>
              <a:t>20.10.2017</a:t>
            </a:fld>
            <a:endParaRPr lang="ro-RO"/>
          </a:p>
        </p:txBody>
      </p:sp>
      <p:sp>
        <p:nvSpPr>
          <p:cNvPr id="6" name="Substituent subsol 5">
            <a:extLst>
              <a:ext uri="{FF2B5EF4-FFF2-40B4-BE49-F238E27FC236}">
                <a16:creationId xmlns:a16="http://schemas.microsoft.com/office/drawing/2014/main" id="{48586DF7-3543-471A-A14B-99A062814C24}"/>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A13E4F1F-1529-4F90-9602-6CD502B443D0}"/>
              </a:ext>
            </a:extLst>
          </p:cNvPr>
          <p:cNvSpPr>
            <a:spLocks noGrp="1"/>
          </p:cNvSpPr>
          <p:nvPr>
            <p:ph type="sldNum" sz="quarter" idx="12"/>
          </p:nvPr>
        </p:nvSpPr>
        <p:spPr/>
        <p:txBody>
          <a:bodyPr/>
          <a:lstStyle/>
          <a:p>
            <a:fld id="{E4DAD12A-4D67-4DE7-9318-71B15C0CB7CA}" type="slidenum">
              <a:rPr lang="ro-RO" smtClean="0"/>
              <a:t>‹#›</a:t>
            </a:fld>
            <a:endParaRPr lang="ro-RO"/>
          </a:p>
        </p:txBody>
      </p:sp>
    </p:spTree>
    <p:extLst>
      <p:ext uri="{BB962C8B-B14F-4D97-AF65-F5344CB8AC3E}">
        <p14:creationId xmlns:p14="http://schemas.microsoft.com/office/powerpoint/2010/main" val="2134360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529FD4C-40D3-4332-9808-3E004895E395}"/>
              </a:ext>
            </a:extLst>
          </p:cNvPr>
          <p:cNvSpPr>
            <a:spLocks noGrp="1"/>
          </p:cNvSpPr>
          <p:nvPr>
            <p:ph type="title"/>
          </p:nvPr>
        </p:nvSpPr>
        <p:spPr>
          <a:xfrm>
            <a:off x="839788" y="365125"/>
            <a:ext cx="10515600" cy="1325563"/>
          </a:xfrm>
        </p:spPr>
        <p:txBody>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72A9A045-913D-43EA-806F-1F0DA1F164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Substituent conținut 3">
            <a:extLst>
              <a:ext uri="{FF2B5EF4-FFF2-40B4-BE49-F238E27FC236}">
                <a16:creationId xmlns:a16="http://schemas.microsoft.com/office/drawing/2014/main" id="{3B6750FB-6FBB-48C6-B0B9-F083E1FFB383}"/>
              </a:ext>
            </a:extLst>
          </p:cNvPr>
          <p:cNvSpPr>
            <a:spLocks noGrp="1"/>
          </p:cNvSpPr>
          <p:nvPr>
            <p:ph sz="half" idx="2"/>
          </p:nvPr>
        </p:nvSpPr>
        <p:spPr>
          <a:xfrm>
            <a:off x="839788" y="2505075"/>
            <a:ext cx="5157787"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a16="http://schemas.microsoft.com/office/drawing/2014/main" id="{04BBF503-9BA8-4BA1-8831-33B2317961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Substituent conținut 5">
            <a:extLst>
              <a:ext uri="{FF2B5EF4-FFF2-40B4-BE49-F238E27FC236}">
                <a16:creationId xmlns:a16="http://schemas.microsoft.com/office/drawing/2014/main" id="{74C77DB4-F7FE-4A29-B788-2A89BF6C1665}"/>
              </a:ext>
            </a:extLst>
          </p:cNvPr>
          <p:cNvSpPr>
            <a:spLocks noGrp="1"/>
          </p:cNvSpPr>
          <p:nvPr>
            <p:ph sz="quarter" idx="4"/>
          </p:nvPr>
        </p:nvSpPr>
        <p:spPr>
          <a:xfrm>
            <a:off x="6172200" y="2505075"/>
            <a:ext cx="5183188" cy="3684588"/>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a16="http://schemas.microsoft.com/office/drawing/2014/main" id="{A50AAEA1-01D5-4675-A843-AAD2056D908E}"/>
              </a:ext>
            </a:extLst>
          </p:cNvPr>
          <p:cNvSpPr>
            <a:spLocks noGrp="1"/>
          </p:cNvSpPr>
          <p:nvPr>
            <p:ph type="dt" sz="half" idx="10"/>
          </p:nvPr>
        </p:nvSpPr>
        <p:spPr/>
        <p:txBody>
          <a:bodyPr/>
          <a:lstStyle/>
          <a:p>
            <a:fld id="{B81D5868-A539-400E-AF57-23EE4ACC3672}" type="datetimeFigureOut">
              <a:rPr lang="ro-RO" smtClean="0"/>
              <a:t>20.10.2017</a:t>
            </a:fld>
            <a:endParaRPr lang="ro-RO"/>
          </a:p>
        </p:txBody>
      </p:sp>
      <p:sp>
        <p:nvSpPr>
          <p:cNvPr id="8" name="Substituent subsol 7">
            <a:extLst>
              <a:ext uri="{FF2B5EF4-FFF2-40B4-BE49-F238E27FC236}">
                <a16:creationId xmlns:a16="http://schemas.microsoft.com/office/drawing/2014/main" id="{B38DE2E5-E92A-441E-B870-1EBA9C46F39C}"/>
              </a:ext>
            </a:extLst>
          </p:cNvPr>
          <p:cNvSpPr>
            <a:spLocks noGrp="1"/>
          </p:cNvSpPr>
          <p:nvPr>
            <p:ph type="ftr" sz="quarter" idx="11"/>
          </p:nvPr>
        </p:nvSpPr>
        <p:spPr/>
        <p:txBody>
          <a:bodyPr/>
          <a:lstStyle/>
          <a:p>
            <a:endParaRPr lang="ro-RO"/>
          </a:p>
        </p:txBody>
      </p:sp>
      <p:sp>
        <p:nvSpPr>
          <p:cNvPr id="9" name="Substituent număr diapozitiv 8">
            <a:extLst>
              <a:ext uri="{FF2B5EF4-FFF2-40B4-BE49-F238E27FC236}">
                <a16:creationId xmlns:a16="http://schemas.microsoft.com/office/drawing/2014/main" id="{B5EB83C2-8A1E-49A8-A29A-7AEDF8714225}"/>
              </a:ext>
            </a:extLst>
          </p:cNvPr>
          <p:cNvSpPr>
            <a:spLocks noGrp="1"/>
          </p:cNvSpPr>
          <p:nvPr>
            <p:ph type="sldNum" sz="quarter" idx="12"/>
          </p:nvPr>
        </p:nvSpPr>
        <p:spPr/>
        <p:txBody>
          <a:bodyPr/>
          <a:lstStyle/>
          <a:p>
            <a:fld id="{E4DAD12A-4D67-4DE7-9318-71B15C0CB7CA}" type="slidenum">
              <a:rPr lang="ro-RO" smtClean="0"/>
              <a:t>‹#›</a:t>
            </a:fld>
            <a:endParaRPr lang="ro-RO"/>
          </a:p>
        </p:txBody>
      </p:sp>
    </p:spTree>
    <p:extLst>
      <p:ext uri="{BB962C8B-B14F-4D97-AF65-F5344CB8AC3E}">
        <p14:creationId xmlns:p14="http://schemas.microsoft.com/office/powerpoint/2010/main" val="51331518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BF54D83-46AF-419A-ACDC-CFC06982BAFF}"/>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a16="http://schemas.microsoft.com/office/drawing/2014/main" id="{ECDFE5AC-978A-497A-9CF1-7E9E64AD1B00}"/>
              </a:ext>
            </a:extLst>
          </p:cNvPr>
          <p:cNvSpPr>
            <a:spLocks noGrp="1"/>
          </p:cNvSpPr>
          <p:nvPr>
            <p:ph type="dt" sz="half" idx="10"/>
          </p:nvPr>
        </p:nvSpPr>
        <p:spPr/>
        <p:txBody>
          <a:bodyPr/>
          <a:lstStyle/>
          <a:p>
            <a:fld id="{B81D5868-A539-400E-AF57-23EE4ACC3672}" type="datetimeFigureOut">
              <a:rPr lang="ro-RO" smtClean="0"/>
              <a:t>20.10.2017</a:t>
            </a:fld>
            <a:endParaRPr lang="ro-RO"/>
          </a:p>
        </p:txBody>
      </p:sp>
      <p:sp>
        <p:nvSpPr>
          <p:cNvPr id="4" name="Substituent subsol 3">
            <a:extLst>
              <a:ext uri="{FF2B5EF4-FFF2-40B4-BE49-F238E27FC236}">
                <a16:creationId xmlns:a16="http://schemas.microsoft.com/office/drawing/2014/main" id="{2A14C96C-558C-491A-AFBF-AE11934C861A}"/>
              </a:ext>
            </a:extLst>
          </p:cNvPr>
          <p:cNvSpPr>
            <a:spLocks noGrp="1"/>
          </p:cNvSpPr>
          <p:nvPr>
            <p:ph type="ftr" sz="quarter" idx="11"/>
          </p:nvPr>
        </p:nvSpPr>
        <p:spPr/>
        <p:txBody>
          <a:bodyPr/>
          <a:lstStyle/>
          <a:p>
            <a:endParaRPr lang="ro-RO"/>
          </a:p>
        </p:txBody>
      </p:sp>
      <p:sp>
        <p:nvSpPr>
          <p:cNvPr id="5" name="Substituent număr diapozitiv 4">
            <a:extLst>
              <a:ext uri="{FF2B5EF4-FFF2-40B4-BE49-F238E27FC236}">
                <a16:creationId xmlns:a16="http://schemas.microsoft.com/office/drawing/2014/main" id="{6EFC6CD8-DFEE-4ED1-90BA-4CA128C1D7B1}"/>
              </a:ext>
            </a:extLst>
          </p:cNvPr>
          <p:cNvSpPr>
            <a:spLocks noGrp="1"/>
          </p:cNvSpPr>
          <p:nvPr>
            <p:ph type="sldNum" sz="quarter" idx="12"/>
          </p:nvPr>
        </p:nvSpPr>
        <p:spPr/>
        <p:txBody>
          <a:bodyPr/>
          <a:lstStyle/>
          <a:p>
            <a:fld id="{E4DAD12A-4D67-4DE7-9318-71B15C0CB7CA}" type="slidenum">
              <a:rPr lang="ro-RO" smtClean="0"/>
              <a:t>‹#›</a:t>
            </a:fld>
            <a:endParaRPr lang="ro-RO"/>
          </a:p>
        </p:txBody>
      </p:sp>
    </p:spTree>
    <p:extLst>
      <p:ext uri="{BB962C8B-B14F-4D97-AF65-F5344CB8AC3E}">
        <p14:creationId xmlns:p14="http://schemas.microsoft.com/office/powerpoint/2010/main" val="5310459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7B3CFBB9-9B65-4CD9-9AD8-AC423901C023}"/>
              </a:ext>
            </a:extLst>
          </p:cNvPr>
          <p:cNvSpPr>
            <a:spLocks noGrp="1"/>
          </p:cNvSpPr>
          <p:nvPr>
            <p:ph type="dt" sz="half" idx="10"/>
          </p:nvPr>
        </p:nvSpPr>
        <p:spPr/>
        <p:txBody>
          <a:bodyPr/>
          <a:lstStyle/>
          <a:p>
            <a:fld id="{B81D5868-A539-400E-AF57-23EE4ACC3672}" type="datetimeFigureOut">
              <a:rPr lang="ro-RO" smtClean="0"/>
              <a:t>20.10.2017</a:t>
            </a:fld>
            <a:endParaRPr lang="ro-RO"/>
          </a:p>
        </p:txBody>
      </p:sp>
      <p:sp>
        <p:nvSpPr>
          <p:cNvPr id="3" name="Substituent subsol 2">
            <a:extLst>
              <a:ext uri="{FF2B5EF4-FFF2-40B4-BE49-F238E27FC236}">
                <a16:creationId xmlns:a16="http://schemas.microsoft.com/office/drawing/2014/main" id="{5A745F73-6AE6-438A-AEC8-41B6E1CE3AFB}"/>
              </a:ext>
            </a:extLst>
          </p:cNvPr>
          <p:cNvSpPr>
            <a:spLocks noGrp="1"/>
          </p:cNvSpPr>
          <p:nvPr>
            <p:ph type="ftr" sz="quarter" idx="11"/>
          </p:nvPr>
        </p:nvSpPr>
        <p:spPr/>
        <p:txBody>
          <a:bodyPr/>
          <a:lstStyle/>
          <a:p>
            <a:endParaRPr lang="ro-RO"/>
          </a:p>
        </p:txBody>
      </p:sp>
      <p:sp>
        <p:nvSpPr>
          <p:cNvPr id="4" name="Substituent număr diapozitiv 3">
            <a:extLst>
              <a:ext uri="{FF2B5EF4-FFF2-40B4-BE49-F238E27FC236}">
                <a16:creationId xmlns:a16="http://schemas.microsoft.com/office/drawing/2014/main" id="{ECB70B2B-2059-4CB7-9A52-F4DC69E12AAF}"/>
              </a:ext>
            </a:extLst>
          </p:cNvPr>
          <p:cNvSpPr>
            <a:spLocks noGrp="1"/>
          </p:cNvSpPr>
          <p:nvPr>
            <p:ph type="sldNum" sz="quarter" idx="12"/>
          </p:nvPr>
        </p:nvSpPr>
        <p:spPr/>
        <p:txBody>
          <a:bodyPr/>
          <a:lstStyle/>
          <a:p>
            <a:fld id="{E4DAD12A-4D67-4DE7-9318-71B15C0CB7CA}" type="slidenum">
              <a:rPr lang="ro-RO" smtClean="0"/>
              <a:t>‹#›</a:t>
            </a:fld>
            <a:endParaRPr lang="ro-RO"/>
          </a:p>
        </p:txBody>
      </p:sp>
    </p:spTree>
    <p:extLst>
      <p:ext uri="{BB962C8B-B14F-4D97-AF65-F5344CB8AC3E}">
        <p14:creationId xmlns:p14="http://schemas.microsoft.com/office/powerpoint/2010/main" val="32718888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5C1BB1E-13D1-4835-AE12-1474EEF3C7FE}"/>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5761C620-F483-426A-972A-C95096930C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a16="http://schemas.microsoft.com/office/drawing/2014/main" id="{FDB5B34F-7BCE-45BC-8DF4-81C85542B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id="{03FBBE8C-A196-4783-B212-F0D917F4AD1A}"/>
              </a:ext>
            </a:extLst>
          </p:cNvPr>
          <p:cNvSpPr>
            <a:spLocks noGrp="1"/>
          </p:cNvSpPr>
          <p:nvPr>
            <p:ph type="dt" sz="half" idx="10"/>
          </p:nvPr>
        </p:nvSpPr>
        <p:spPr/>
        <p:txBody>
          <a:bodyPr/>
          <a:lstStyle/>
          <a:p>
            <a:fld id="{B81D5868-A539-400E-AF57-23EE4ACC3672}" type="datetimeFigureOut">
              <a:rPr lang="ro-RO" smtClean="0"/>
              <a:t>20.10.2017</a:t>
            </a:fld>
            <a:endParaRPr lang="ro-RO"/>
          </a:p>
        </p:txBody>
      </p:sp>
      <p:sp>
        <p:nvSpPr>
          <p:cNvPr id="6" name="Substituent subsol 5">
            <a:extLst>
              <a:ext uri="{FF2B5EF4-FFF2-40B4-BE49-F238E27FC236}">
                <a16:creationId xmlns:a16="http://schemas.microsoft.com/office/drawing/2014/main" id="{40C3B9C3-1531-426B-AD0A-15923AB6330A}"/>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19A6323F-F10B-47B7-A954-34CAA8F26A87}"/>
              </a:ext>
            </a:extLst>
          </p:cNvPr>
          <p:cNvSpPr>
            <a:spLocks noGrp="1"/>
          </p:cNvSpPr>
          <p:nvPr>
            <p:ph type="sldNum" sz="quarter" idx="12"/>
          </p:nvPr>
        </p:nvSpPr>
        <p:spPr/>
        <p:txBody>
          <a:bodyPr/>
          <a:lstStyle/>
          <a:p>
            <a:fld id="{E4DAD12A-4D67-4DE7-9318-71B15C0CB7CA}" type="slidenum">
              <a:rPr lang="ro-RO" smtClean="0"/>
              <a:t>‹#›</a:t>
            </a:fld>
            <a:endParaRPr lang="ro-RO"/>
          </a:p>
        </p:txBody>
      </p:sp>
    </p:spTree>
    <p:extLst>
      <p:ext uri="{BB962C8B-B14F-4D97-AF65-F5344CB8AC3E}">
        <p14:creationId xmlns:p14="http://schemas.microsoft.com/office/powerpoint/2010/main" val="42548751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D4BB6EB-8ED6-4DAB-A780-955BA2D5D945}"/>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a16="http://schemas.microsoft.com/office/drawing/2014/main" id="{02C40984-042F-4036-92FC-52C57AD596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a16="http://schemas.microsoft.com/office/drawing/2014/main" id="{39EE87ED-C1D7-44BC-896C-55F1CE1F1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Substituent dată 4">
            <a:extLst>
              <a:ext uri="{FF2B5EF4-FFF2-40B4-BE49-F238E27FC236}">
                <a16:creationId xmlns:a16="http://schemas.microsoft.com/office/drawing/2014/main" id="{D9970E49-5CE4-4EE8-B7C5-8B34BF72ADD1}"/>
              </a:ext>
            </a:extLst>
          </p:cNvPr>
          <p:cNvSpPr>
            <a:spLocks noGrp="1"/>
          </p:cNvSpPr>
          <p:nvPr>
            <p:ph type="dt" sz="half" idx="10"/>
          </p:nvPr>
        </p:nvSpPr>
        <p:spPr/>
        <p:txBody>
          <a:bodyPr/>
          <a:lstStyle/>
          <a:p>
            <a:fld id="{B81D5868-A539-400E-AF57-23EE4ACC3672}" type="datetimeFigureOut">
              <a:rPr lang="ro-RO" smtClean="0"/>
              <a:t>20.10.2017</a:t>
            </a:fld>
            <a:endParaRPr lang="ro-RO"/>
          </a:p>
        </p:txBody>
      </p:sp>
      <p:sp>
        <p:nvSpPr>
          <p:cNvPr id="6" name="Substituent subsol 5">
            <a:extLst>
              <a:ext uri="{FF2B5EF4-FFF2-40B4-BE49-F238E27FC236}">
                <a16:creationId xmlns:a16="http://schemas.microsoft.com/office/drawing/2014/main" id="{2132B6B1-DD5E-4403-AFB5-23E4B908F112}"/>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C82C74DF-81B6-4298-A9E8-1C4C046798B6}"/>
              </a:ext>
            </a:extLst>
          </p:cNvPr>
          <p:cNvSpPr>
            <a:spLocks noGrp="1"/>
          </p:cNvSpPr>
          <p:nvPr>
            <p:ph type="sldNum" sz="quarter" idx="12"/>
          </p:nvPr>
        </p:nvSpPr>
        <p:spPr/>
        <p:txBody>
          <a:bodyPr/>
          <a:lstStyle/>
          <a:p>
            <a:fld id="{E4DAD12A-4D67-4DE7-9318-71B15C0CB7CA}" type="slidenum">
              <a:rPr lang="ro-RO" smtClean="0"/>
              <a:t>‹#›</a:t>
            </a:fld>
            <a:endParaRPr lang="ro-RO"/>
          </a:p>
        </p:txBody>
      </p:sp>
    </p:spTree>
    <p:extLst>
      <p:ext uri="{BB962C8B-B14F-4D97-AF65-F5344CB8AC3E}">
        <p14:creationId xmlns:p14="http://schemas.microsoft.com/office/powerpoint/2010/main" val="1455706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000" b="-8000"/>
          </a:stretch>
        </a:blipFill>
        <a:effectLst/>
      </p:bgPr>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59F51FD8-FDAA-40B3-8ECA-11CCF49446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164E88CE-0F1D-485D-B76F-596D42D102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00958946-4D9C-4978-B96E-6CDDB88299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D5868-A539-400E-AF57-23EE4ACC3672}" type="datetimeFigureOut">
              <a:rPr lang="ro-RO" smtClean="0"/>
              <a:t>20.10.2017</a:t>
            </a:fld>
            <a:endParaRPr lang="ro-RO"/>
          </a:p>
        </p:txBody>
      </p:sp>
      <p:sp>
        <p:nvSpPr>
          <p:cNvPr id="5" name="Substituent subsol 4">
            <a:extLst>
              <a:ext uri="{FF2B5EF4-FFF2-40B4-BE49-F238E27FC236}">
                <a16:creationId xmlns:a16="http://schemas.microsoft.com/office/drawing/2014/main" id="{CC221957-F7EF-4E6F-B159-2A7BF1CD4C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a:extLst>
              <a:ext uri="{FF2B5EF4-FFF2-40B4-BE49-F238E27FC236}">
                <a16:creationId xmlns:a16="http://schemas.microsoft.com/office/drawing/2014/main" id="{471ABBC4-9BEE-4B15-BD0D-5D9A125589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DAD12A-4D67-4DE7-9318-71B15C0CB7CA}" type="slidenum">
              <a:rPr lang="ro-RO" smtClean="0"/>
              <a:t>‹#›</a:t>
            </a:fld>
            <a:endParaRPr lang="ro-RO"/>
          </a:p>
        </p:txBody>
      </p:sp>
    </p:spTree>
    <p:extLst>
      <p:ext uri="{BB962C8B-B14F-4D97-AF65-F5344CB8AC3E}">
        <p14:creationId xmlns:p14="http://schemas.microsoft.com/office/powerpoint/2010/main" val="1377961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7.wdp"/><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1.jpeg"/><Relationship Id="rId5" Type="http://schemas.microsoft.com/office/2007/relationships/hdphoto" Target="../media/hdphoto8.wdp"/><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gif"/><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9.wdp"/><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8.pn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reptunghi 4">
            <a:extLst>
              <a:ext uri="{FF2B5EF4-FFF2-40B4-BE49-F238E27FC236}">
                <a16:creationId xmlns:a16="http://schemas.microsoft.com/office/drawing/2014/main" id="{CCB418F2-4349-48DD-89E3-67232C07D92B}"/>
              </a:ext>
            </a:extLst>
          </p:cNvPr>
          <p:cNvSpPr/>
          <p:nvPr/>
        </p:nvSpPr>
        <p:spPr>
          <a:xfrm>
            <a:off x="739377" y="3417531"/>
            <a:ext cx="5845831" cy="1541319"/>
          </a:xfrm>
          <a:prstGeom prst="rect">
            <a:avLst/>
          </a:prstGeom>
        </p:spPr>
        <p:txBody>
          <a:bodyPr wrap="none">
            <a:spAutoFit/>
          </a:bodyPr>
          <a:lstStyle/>
          <a:p>
            <a:pPr indent="180340" algn="ctr">
              <a:lnSpc>
                <a:spcPct val="107000"/>
              </a:lnSpc>
              <a:spcAft>
                <a:spcPts val="0"/>
              </a:spcAft>
            </a:pPr>
            <a:r>
              <a:rPr lang="ro-RO" sz="8800" b="1" cap="small" dirty="0">
                <a:latin typeface="Miama Nueva" panose="02000603000000000000" pitchFamily="50" charset="-52"/>
                <a:ea typeface="Calibri" panose="020F0502020204030204" pitchFamily="34" charset="0"/>
              </a:rPr>
              <a:t>Vocația</a:t>
            </a:r>
            <a:endParaRPr lang="ro-RO" sz="8800" dirty="0">
              <a:latin typeface="Miama Nueva" panose="02000603000000000000" pitchFamily="50" charset="-52"/>
              <a:ea typeface="Calibri" panose="020F0502020204030204" pitchFamily="34" charset="0"/>
            </a:endParaRPr>
          </a:p>
        </p:txBody>
      </p:sp>
      <p:pic>
        <p:nvPicPr>
          <p:cNvPr id="3" name="Picture 4" descr="Imagini pentru vocation">
            <a:extLst>
              <a:ext uri="{FF2B5EF4-FFF2-40B4-BE49-F238E27FC236}">
                <a16:creationId xmlns:a16="http://schemas.microsoft.com/office/drawing/2014/main" id="{6D322174-C1A3-46F2-B819-05A69B18238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48961" y1="89531" x2="49192" y2="99639"/>
                        <a14:backgroundMark x1="31871" y1="59567" x2="46420" y2="59206"/>
                        <a14:backgroundMark x1="57737" y1="49458" x2="71363" y2="47292"/>
                        <a14:backgroundMark x1="54273" y1="70036" x2="73672" y2="67148"/>
                      </a14:backgroundRemoval>
                    </a14:imgEffect>
                  </a14:imgLayer>
                </a14:imgProps>
              </a:ext>
              <a:ext uri="{28A0092B-C50C-407E-A947-70E740481C1C}">
                <a14:useLocalDpi xmlns:a14="http://schemas.microsoft.com/office/drawing/2010/main" val="0"/>
              </a:ext>
            </a:extLst>
          </a:blip>
          <a:srcRect/>
          <a:stretch>
            <a:fillRect/>
          </a:stretch>
        </p:blipFill>
        <p:spPr bwMode="auto">
          <a:xfrm>
            <a:off x="1" y="2"/>
            <a:ext cx="1786596" cy="114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0945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FB79BF29-0B23-4F99-9142-702C6E4657FC}"/>
              </a:ext>
            </a:extLst>
          </p:cNvPr>
          <p:cNvSpPr/>
          <p:nvPr/>
        </p:nvSpPr>
        <p:spPr>
          <a:xfrm>
            <a:off x="345390" y="2307243"/>
            <a:ext cx="7127322" cy="3970318"/>
          </a:xfrm>
          <a:prstGeom prst="rect">
            <a:avLst/>
          </a:prstGeom>
        </p:spPr>
        <p:txBody>
          <a:bodyPr wrap="square">
            <a:spAutoFit/>
          </a:bodyPr>
          <a:lstStyle/>
          <a:p>
            <a:pPr indent="180340" algn="just">
              <a:spcAft>
                <a:spcPts val="0"/>
              </a:spcAft>
            </a:pPr>
            <a:r>
              <a:rPr lang="ro-RO" sz="3600" dirty="0">
                <a:latin typeface="Gabriola" panose="04040605051002020D02" pitchFamily="82" charset="0"/>
              </a:rPr>
              <a:t>2. Care sunt valorile tale? </a:t>
            </a:r>
          </a:p>
          <a:p>
            <a:pPr indent="180340" algn="just">
              <a:spcAft>
                <a:spcPts val="0"/>
              </a:spcAft>
            </a:pPr>
            <a:r>
              <a:rPr lang="ro-RO" sz="3600" dirty="0">
                <a:latin typeface="Gabriola" panose="04040605051002020D02" pitchFamily="82" charset="0"/>
              </a:rPr>
              <a:t> </a:t>
            </a:r>
          </a:p>
          <a:p>
            <a:pPr indent="180340" algn="just">
              <a:spcAft>
                <a:spcPts val="0"/>
              </a:spcAft>
            </a:pPr>
            <a:r>
              <a:rPr lang="ro-RO" sz="3600" dirty="0">
                <a:latin typeface="Gabriola" panose="04040605051002020D02" pitchFamily="82" charset="0"/>
              </a:rPr>
              <a:t>Valorile sunt aspecte care pentru noi sunt foarte importante si pe care ni le dorim în viața noastră. Valorile formează baza pentru alegerile noastre. Fiecare are sistemul său unic de valori. Ce este cu adevărat important pentru tine?</a:t>
            </a:r>
          </a:p>
        </p:txBody>
      </p:sp>
      <p:pic>
        <p:nvPicPr>
          <p:cNvPr id="3" name="Picture 4" descr="Imagini pentru vocation">
            <a:extLst>
              <a:ext uri="{FF2B5EF4-FFF2-40B4-BE49-F238E27FC236}">
                <a16:creationId xmlns:a16="http://schemas.microsoft.com/office/drawing/2014/main" id="{4421405C-5805-4EB5-87E3-101AF2ADFC3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48961" y1="89531" x2="49192" y2="99639"/>
                        <a14:backgroundMark x1="31871" y1="59567" x2="46420" y2="59206"/>
                        <a14:backgroundMark x1="57737" y1="49458" x2="71363" y2="47292"/>
                        <a14:backgroundMark x1="54273" y1="70036" x2="73672" y2="67148"/>
                      </a14:backgroundRemoval>
                    </a14:imgEffect>
                  </a14:imgLayer>
                </a14:imgProps>
              </a:ext>
              <a:ext uri="{28A0092B-C50C-407E-A947-70E740481C1C}">
                <a14:useLocalDpi xmlns:a14="http://schemas.microsoft.com/office/drawing/2010/main" val="0"/>
              </a:ext>
            </a:extLst>
          </a:blip>
          <a:srcRect/>
          <a:stretch>
            <a:fillRect/>
          </a:stretch>
        </p:blipFill>
        <p:spPr bwMode="auto">
          <a:xfrm>
            <a:off x="1" y="2"/>
            <a:ext cx="1786596" cy="1142926"/>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Imagini pentru values">
            <a:extLst>
              <a:ext uri="{FF2B5EF4-FFF2-40B4-BE49-F238E27FC236}">
                <a16:creationId xmlns:a16="http://schemas.microsoft.com/office/drawing/2014/main" id="{EE69790C-35F7-4560-A807-8406E2176A0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6986" y1="94857" x2="93836" y2="94286"/>
                        <a14:foregroundMark x1="65342" y1="78286" x2="59178" y2="83429"/>
                        <a14:foregroundMark x1="37123" y1="82286" x2="43014" y2="79143"/>
                        <a14:foregroundMark x1="9315" y1="97714" x2="16712" y2="97429"/>
                        <a14:foregroundMark x1="8219" y1="98286" x2="5616" y2="99429"/>
                        <a14:foregroundMark x1="5205" y1="99143" x2="2192" y2="99429"/>
                        <a14:foregroundMark x1="64247" y1="67714" x2="66986" y2="62857"/>
                        <a14:foregroundMark x1="41233" y1="4000" x2="56438" y2="4571"/>
                        <a14:foregroundMark x1="43014" y1="3714" x2="51096" y2="5714"/>
                        <a14:backgroundMark x1="43014" y1="1143" x2="54384" y2="857"/>
                      </a14:backgroundRemoval>
                    </a14:imgEffect>
                  </a14:imgLayer>
                </a14:imgProps>
              </a:ext>
              <a:ext uri="{28A0092B-C50C-407E-A947-70E740481C1C}">
                <a14:useLocalDpi xmlns:a14="http://schemas.microsoft.com/office/drawing/2010/main" val="0"/>
              </a:ext>
            </a:extLst>
          </a:blip>
          <a:srcRect/>
          <a:stretch>
            <a:fillRect/>
          </a:stretch>
        </p:blipFill>
        <p:spPr bwMode="auto">
          <a:xfrm>
            <a:off x="5055870" y="0"/>
            <a:ext cx="69532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6593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9C91F577-F6A8-4695-9940-699120A1767F}"/>
              </a:ext>
            </a:extLst>
          </p:cNvPr>
          <p:cNvSpPr/>
          <p:nvPr/>
        </p:nvSpPr>
        <p:spPr>
          <a:xfrm>
            <a:off x="159972" y="2534458"/>
            <a:ext cx="7559962" cy="3649076"/>
          </a:xfrm>
          <a:prstGeom prst="rect">
            <a:avLst/>
          </a:prstGeom>
        </p:spPr>
        <p:txBody>
          <a:bodyPr wrap="square">
            <a:spAutoFit/>
          </a:bodyPr>
          <a:lstStyle/>
          <a:p>
            <a:pPr indent="180340" algn="just">
              <a:lnSpc>
                <a:spcPct val="107000"/>
              </a:lnSpc>
              <a:spcAft>
                <a:spcPts val="0"/>
              </a:spcAft>
            </a:pPr>
            <a:r>
              <a:rPr lang="ro-RO" sz="3600" dirty="0">
                <a:latin typeface="Gabriola" panose="04040605051002020D02" pitchFamily="82" charset="0"/>
              </a:rPr>
              <a:t>3. Care sunt motivațiile si interesele tale?</a:t>
            </a:r>
          </a:p>
          <a:p>
            <a:pPr indent="180340" algn="just">
              <a:lnSpc>
                <a:spcPct val="107000"/>
              </a:lnSpc>
              <a:spcAft>
                <a:spcPts val="0"/>
              </a:spcAft>
            </a:pPr>
            <a:r>
              <a:rPr lang="ro-RO" sz="3600" dirty="0">
                <a:latin typeface="Gabriola" panose="04040605051002020D02" pitchFamily="82" charset="0"/>
              </a:rPr>
              <a:t>A fi motivat înseamnă a te simți inspirat și energic. Fiecare e motivat de diferite aspecte interne sau externe. Cele mai bune performanțe apar daca suntem puternic motivați intrinsec. Motivele sunt de cele mai multe ori inconștiente.</a:t>
            </a:r>
          </a:p>
        </p:txBody>
      </p:sp>
      <p:pic>
        <p:nvPicPr>
          <p:cNvPr id="3" name="Picture 4" descr="Imagini pentru vocation">
            <a:extLst>
              <a:ext uri="{FF2B5EF4-FFF2-40B4-BE49-F238E27FC236}">
                <a16:creationId xmlns:a16="http://schemas.microsoft.com/office/drawing/2014/main" id="{3FF58F32-1435-4F89-86EF-E4B7096BBBC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48961" y1="89531" x2="49192" y2="99639"/>
                        <a14:backgroundMark x1="31871" y1="59567" x2="46420" y2="59206"/>
                        <a14:backgroundMark x1="57737" y1="49458" x2="71363" y2="47292"/>
                        <a14:backgroundMark x1="54273" y1="70036" x2="73672" y2="67148"/>
                      </a14:backgroundRemoval>
                    </a14:imgEffect>
                  </a14:imgLayer>
                </a14:imgProps>
              </a:ext>
              <a:ext uri="{28A0092B-C50C-407E-A947-70E740481C1C}">
                <a14:useLocalDpi xmlns:a14="http://schemas.microsoft.com/office/drawing/2010/main" val="0"/>
              </a:ext>
            </a:extLst>
          </a:blip>
          <a:srcRect/>
          <a:stretch>
            <a:fillRect/>
          </a:stretch>
        </p:blipFill>
        <p:spPr bwMode="auto">
          <a:xfrm>
            <a:off x="1" y="2"/>
            <a:ext cx="1786596" cy="114292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ini pentru motivation">
            <a:extLst>
              <a:ext uri="{FF2B5EF4-FFF2-40B4-BE49-F238E27FC236}">
                <a16:creationId xmlns:a16="http://schemas.microsoft.com/office/drawing/2014/main" id="{4EB26EB2-289B-4533-8A41-E054610496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3210" y="177533"/>
            <a:ext cx="5173980" cy="295656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ini pentru motivation">
            <a:extLst>
              <a:ext uri="{FF2B5EF4-FFF2-40B4-BE49-F238E27FC236}">
                <a16:creationId xmlns:a16="http://schemas.microsoft.com/office/drawing/2014/main" id="{DA9F4228-0AA8-4A03-A3A1-8F40C3FB00C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pic>
        <p:nvPicPr>
          <p:cNvPr id="11272" name="Picture 8" descr="Imagini pentru motivation">
            <a:extLst>
              <a:ext uri="{FF2B5EF4-FFF2-40B4-BE49-F238E27FC236}">
                <a16:creationId xmlns:a16="http://schemas.microsoft.com/office/drawing/2014/main" id="{04F368FA-D1D5-409E-8302-7FF359BF17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6597" y="402910"/>
            <a:ext cx="3048551" cy="1906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5447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38549C0A-7521-4680-A053-C206AE9DC253}"/>
              </a:ext>
            </a:extLst>
          </p:cNvPr>
          <p:cNvSpPr/>
          <p:nvPr/>
        </p:nvSpPr>
        <p:spPr>
          <a:xfrm>
            <a:off x="569318" y="1033168"/>
            <a:ext cx="10840041" cy="3649076"/>
          </a:xfrm>
          <a:prstGeom prst="rect">
            <a:avLst/>
          </a:prstGeom>
          <a:solidFill>
            <a:schemeClr val="accent2">
              <a:lumMod val="5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07000"/>
              </a:lnSpc>
              <a:spcAft>
                <a:spcPts val="0"/>
              </a:spcAft>
            </a:pPr>
            <a:r>
              <a:rPr lang="ro-RO" sz="3600" dirty="0">
                <a:latin typeface="Gabriola" panose="04040605051002020D02" pitchFamily="82" charset="0"/>
              </a:rPr>
              <a:t>4. Ce cunoștințe, aptitudini si abilitați ai sau ai nevoie?</a:t>
            </a:r>
          </a:p>
          <a:p>
            <a:pPr indent="180340" algn="just">
              <a:lnSpc>
                <a:spcPct val="107000"/>
              </a:lnSpc>
              <a:spcAft>
                <a:spcPts val="0"/>
              </a:spcAft>
            </a:pPr>
            <a:r>
              <a:rPr lang="ro-RO" sz="3600" dirty="0">
                <a:latin typeface="Gabriola" panose="04040605051002020D02" pitchFamily="82" charset="0"/>
              </a:rPr>
              <a:t> </a:t>
            </a:r>
          </a:p>
          <a:p>
            <a:pPr indent="180340" algn="just">
              <a:lnSpc>
                <a:spcPct val="107000"/>
              </a:lnSpc>
              <a:spcAft>
                <a:spcPts val="0"/>
              </a:spcAft>
            </a:pPr>
            <a:r>
              <a:rPr lang="ro-RO" sz="3600" dirty="0">
                <a:latin typeface="Gabriola" panose="04040605051002020D02" pitchFamily="82" charset="0"/>
              </a:rPr>
              <a:t>Cunoștințe sunt dobândite prin educație formala. Aptitudinile sunt competente specifice legate de muncă, iar abilitățile sunt talentele proprii. Putem vorbi de competente tehnice sau “hard”, competente non-tehnice sau “soft”, competente emoționale și de competențe transferabile.</a:t>
            </a:r>
          </a:p>
        </p:txBody>
      </p:sp>
      <p:pic>
        <p:nvPicPr>
          <p:cNvPr id="3" name="Picture 4" descr="Imagini pentru vocation">
            <a:extLst>
              <a:ext uri="{FF2B5EF4-FFF2-40B4-BE49-F238E27FC236}">
                <a16:creationId xmlns:a16="http://schemas.microsoft.com/office/drawing/2014/main" id="{6FC8F35E-5A54-4B37-A39E-CE7F879002C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48961" y1="89531" x2="49192" y2="99639"/>
                        <a14:backgroundMark x1="31871" y1="59567" x2="46420" y2="59206"/>
                        <a14:backgroundMark x1="57737" y1="49458" x2="71363" y2="47292"/>
                        <a14:backgroundMark x1="54273" y1="70036" x2="73672" y2="67148"/>
                      </a14:backgroundRemoval>
                    </a14:imgEffect>
                  </a14:imgLayer>
                </a14:imgProps>
              </a:ext>
              <a:ext uri="{28A0092B-C50C-407E-A947-70E740481C1C}">
                <a14:useLocalDpi xmlns:a14="http://schemas.microsoft.com/office/drawing/2010/main" val="0"/>
              </a:ext>
            </a:extLst>
          </a:blip>
          <a:srcRect/>
          <a:stretch>
            <a:fillRect/>
          </a:stretch>
        </p:blipFill>
        <p:spPr bwMode="auto">
          <a:xfrm>
            <a:off x="1" y="2"/>
            <a:ext cx="1786596" cy="1142926"/>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Imagini pentru knowledge">
            <a:extLst>
              <a:ext uri="{FF2B5EF4-FFF2-40B4-BE49-F238E27FC236}">
                <a16:creationId xmlns:a16="http://schemas.microsoft.com/office/drawing/2014/main" id="{1F251305-758A-4A6B-88B8-78FD1835CC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717" y="4740740"/>
            <a:ext cx="3333310" cy="194933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ini pentru knowledge">
            <a:extLst>
              <a:ext uri="{FF2B5EF4-FFF2-40B4-BE49-F238E27FC236}">
                <a16:creationId xmlns:a16="http://schemas.microsoft.com/office/drawing/2014/main" id="{73B08E52-5E86-4484-AC38-46F8816946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3839" y="4845101"/>
            <a:ext cx="3074963" cy="1844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6358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BAC07013-A2C0-4483-AA39-AA10497609A0}"/>
              </a:ext>
            </a:extLst>
          </p:cNvPr>
          <p:cNvSpPr/>
          <p:nvPr/>
        </p:nvSpPr>
        <p:spPr>
          <a:xfrm>
            <a:off x="458930" y="1142928"/>
            <a:ext cx="11473471" cy="6085640"/>
          </a:xfrm>
          <a:prstGeom prst="rect">
            <a:avLst/>
          </a:prstGeom>
          <a:solidFill>
            <a:schemeClr val="accent2">
              <a:lumMod val="5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07000"/>
              </a:lnSpc>
              <a:spcAft>
                <a:spcPts val="0"/>
              </a:spcAft>
            </a:pPr>
            <a:r>
              <a:rPr lang="ro-RO" sz="2800" dirty="0">
                <a:latin typeface="Gabriola" panose="04040605051002020D02" pitchFamily="82" charset="0"/>
              </a:rPr>
              <a:t>Unitatea Executiva a Consiliului National al Calificărilor si al Formarii Profesionale a Adulților (UECNCFPA) a realizat un studiu la nivel național, in perioada 2004-2009, pe 3 grupuri țintă: 4.000 de angajatori, 5.500 de absolvenți de licență si 120 de recrutori. Câteva concluzii interesante se desprind:</a:t>
            </a:r>
          </a:p>
          <a:p>
            <a:pPr indent="180340" algn="just">
              <a:lnSpc>
                <a:spcPct val="107000"/>
              </a:lnSpc>
              <a:spcAft>
                <a:spcPts val="0"/>
              </a:spcAft>
            </a:pPr>
            <a:r>
              <a:rPr lang="ro-RO" sz="2800" dirty="0">
                <a:latin typeface="Gabriola" panose="04040605051002020D02" pitchFamily="82" charset="0"/>
              </a:rPr>
              <a:t> </a:t>
            </a:r>
          </a:p>
          <a:p>
            <a:pPr lvl="0" indent="180340" algn="just">
              <a:lnSpc>
                <a:spcPct val="107000"/>
              </a:lnSpc>
              <a:spcAft>
                <a:spcPts val="0"/>
              </a:spcAft>
              <a:buFont typeface="Symbol" panose="05050102010706020507" pitchFamily="18" charset="2"/>
              <a:buChar char=""/>
            </a:pPr>
            <a:r>
              <a:rPr lang="ro-RO" sz="2800" dirty="0">
                <a:latin typeface="Gabriola" panose="04040605051002020D02" pitchFamily="82" charset="0"/>
              </a:rPr>
              <a:t>80% dintre angajatori declara ca nu au nicio preferință legata de facultatea sau universitatea din care provine studentul și sunt interesați de competentele pe care le au absolvenții si de experiența anterioara de lucru și mai puțin de specializarea absolvita sau de prestigiul universității;</a:t>
            </a:r>
          </a:p>
          <a:p>
            <a:pPr lvl="0" indent="180340" algn="just">
              <a:lnSpc>
                <a:spcPct val="107000"/>
              </a:lnSpc>
              <a:spcAft>
                <a:spcPts val="0"/>
              </a:spcAft>
              <a:buFont typeface="Symbol" panose="05050102010706020507" pitchFamily="18" charset="2"/>
              <a:buChar char=""/>
            </a:pPr>
            <a:r>
              <a:rPr lang="ro-RO" sz="2800" dirty="0">
                <a:latin typeface="Gabriola" panose="04040605051002020D02" pitchFamily="82" charset="0"/>
              </a:rPr>
              <a:t>angajatorii consideră competențele de relaționare într-o echipa mai importante decât cele dobândite în cadrul programelor de studii;</a:t>
            </a:r>
          </a:p>
          <a:p>
            <a:pPr lvl="0" indent="180340" algn="just">
              <a:lnSpc>
                <a:spcPct val="107000"/>
              </a:lnSpc>
              <a:spcAft>
                <a:spcPts val="0"/>
              </a:spcAft>
              <a:buFont typeface="Symbol" panose="05050102010706020507" pitchFamily="18" charset="2"/>
              <a:buChar char=""/>
            </a:pPr>
            <a:r>
              <a:rPr lang="ro-RO" sz="2800" dirty="0">
                <a:latin typeface="Gabriola" panose="04040605051002020D02" pitchFamily="82" charset="0"/>
              </a:rPr>
              <a:t>absolvenții consideră că 55% dintre cunoștințele și abilitățile de care au nevoie la locul de muncă au fost dobândite chiar la locul de munca, în timp ce doar 32% au fost dobândite în facultate, iar 14% în alte împrejurări.</a:t>
            </a:r>
          </a:p>
          <a:p>
            <a:pPr indent="180340" algn="just">
              <a:lnSpc>
                <a:spcPct val="107000"/>
              </a:lnSpc>
              <a:spcAft>
                <a:spcPts val="0"/>
              </a:spcAft>
            </a:pPr>
            <a:r>
              <a:rPr lang="ro-RO" sz="2800" dirty="0">
                <a:latin typeface="Gabriola" panose="04040605051002020D02" pitchFamily="82" charset="0"/>
              </a:rPr>
              <a:t> </a:t>
            </a:r>
            <a:endParaRPr lang="ro-RO" sz="3600" dirty="0">
              <a:latin typeface="Gabriola" panose="04040605051002020D02" pitchFamily="82" charset="0"/>
            </a:endParaRPr>
          </a:p>
        </p:txBody>
      </p:sp>
      <p:pic>
        <p:nvPicPr>
          <p:cNvPr id="3" name="Picture 4" descr="Imagini pentru vocation">
            <a:extLst>
              <a:ext uri="{FF2B5EF4-FFF2-40B4-BE49-F238E27FC236}">
                <a16:creationId xmlns:a16="http://schemas.microsoft.com/office/drawing/2014/main" id="{C9BE7009-8804-4CB4-BF23-EF8A6D79018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48961" y1="89531" x2="49192" y2="99639"/>
                        <a14:backgroundMark x1="31871" y1="59567" x2="46420" y2="59206"/>
                        <a14:backgroundMark x1="57737" y1="49458" x2="71363" y2="47292"/>
                        <a14:backgroundMark x1="54273" y1="70036" x2="73672" y2="67148"/>
                      </a14:backgroundRemoval>
                    </a14:imgEffect>
                  </a14:imgLayer>
                </a14:imgProps>
              </a:ext>
              <a:ext uri="{28A0092B-C50C-407E-A947-70E740481C1C}">
                <a14:useLocalDpi xmlns:a14="http://schemas.microsoft.com/office/drawing/2010/main" val="0"/>
              </a:ext>
            </a:extLst>
          </a:blip>
          <a:srcRect/>
          <a:stretch>
            <a:fillRect/>
          </a:stretch>
        </p:blipFill>
        <p:spPr bwMode="auto">
          <a:xfrm>
            <a:off x="1" y="2"/>
            <a:ext cx="1786596" cy="114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63142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CAD1BE69-E1C7-4DD6-A979-BE545F36B0A1}"/>
              </a:ext>
            </a:extLst>
          </p:cNvPr>
          <p:cNvSpPr/>
          <p:nvPr/>
        </p:nvSpPr>
        <p:spPr>
          <a:xfrm>
            <a:off x="222469" y="1753850"/>
            <a:ext cx="7497465" cy="3649076"/>
          </a:xfrm>
          <a:prstGeom prst="rect">
            <a:avLst/>
          </a:prstGeom>
        </p:spPr>
        <p:txBody>
          <a:bodyPr wrap="square">
            <a:spAutoFit/>
          </a:bodyPr>
          <a:lstStyle/>
          <a:p>
            <a:pPr indent="180340" algn="just">
              <a:lnSpc>
                <a:spcPct val="107000"/>
              </a:lnSpc>
              <a:spcAft>
                <a:spcPts val="0"/>
              </a:spcAft>
            </a:pPr>
            <a:r>
              <a:rPr lang="ro-RO" sz="3600" dirty="0">
                <a:latin typeface="Gabriola" panose="04040605051002020D02" pitchFamily="82" charset="0"/>
              </a:rPr>
              <a:t>5. Ce experiență ai dobândit?</a:t>
            </a:r>
          </a:p>
          <a:p>
            <a:pPr indent="180340" algn="just">
              <a:lnSpc>
                <a:spcPct val="107000"/>
              </a:lnSpc>
              <a:spcAft>
                <a:spcPts val="0"/>
              </a:spcAft>
            </a:pPr>
            <a:r>
              <a:rPr lang="ro-RO" sz="3600" dirty="0">
                <a:latin typeface="Gabriola" panose="04040605051002020D02" pitchFamily="82" charset="0"/>
              </a:rPr>
              <a:t> </a:t>
            </a:r>
          </a:p>
          <a:p>
            <a:pPr indent="180340" algn="just">
              <a:lnSpc>
                <a:spcPct val="107000"/>
              </a:lnSpc>
              <a:spcAft>
                <a:spcPts val="0"/>
              </a:spcAft>
            </a:pPr>
            <a:r>
              <a:rPr lang="ro-RO" sz="3600" dirty="0">
                <a:latin typeface="Gabriola" panose="04040605051002020D02" pitchFamily="82" charset="0"/>
              </a:rPr>
              <a:t>Viața este o serie de experiențe, fiecare experiență ne face mai mari chiar daca este greu câteodată să realizam asta.</a:t>
            </a:r>
          </a:p>
          <a:p>
            <a:pPr indent="180340" algn="just">
              <a:lnSpc>
                <a:spcPct val="107000"/>
              </a:lnSpc>
              <a:spcAft>
                <a:spcPts val="0"/>
              </a:spcAft>
            </a:pPr>
            <a:r>
              <a:rPr lang="ro-RO" sz="3600" dirty="0">
                <a:latin typeface="Gabriola" panose="04040605051002020D02" pitchFamily="82" charset="0"/>
              </a:rPr>
              <a:t>— Henry Ford</a:t>
            </a:r>
          </a:p>
        </p:txBody>
      </p:sp>
      <p:sp>
        <p:nvSpPr>
          <p:cNvPr id="3" name="Dreptunghi 2">
            <a:extLst>
              <a:ext uri="{FF2B5EF4-FFF2-40B4-BE49-F238E27FC236}">
                <a16:creationId xmlns:a16="http://schemas.microsoft.com/office/drawing/2014/main" id="{9BDD6695-188A-42D9-9B29-2EA9EF3DA394}"/>
              </a:ext>
            </a:extLst>
          </p:cNvPr>
          <p:cNvSpPr/>
          <p:nvPr/>
        </p:nvSpPr>
        <p:spPr>
          <a:xfrm>
            <a:off x="4597910" y="5803601"/>
            <a:ext cx="6714659" cy="640047"/>
          </a:xfrm>
          <a:prstGeom prst="rect">
            <a:avLst/>
          </a:prstGeom>
        </p:spPr>
        <p:txBody>
          <a:bodyPr wrap="none">
            <a:spAutoFit/>
          </a:bodyPr>
          <a:lstStyle/>
          <a:p>
            <a:pPr indent="180340" algn="just">
              <a:lnSpc>
                <a:spcPct val="107000"/>
              </a:lnSpc>
            </a:pPr>
            <a:r>
              <a:rPr lang="ro-RO" sz="3600" dirty="0">
                <a:latin typeface="Gabriola" panose="04040605051002020D02" pitchFamily="82" charset="0"/>
              </a:rPr>
              <a:t>Ce vrei sa realizezi? Care va fi contribuția ta?</a:t>
            </a:r>
          </a:p>
        </p:txBody>
      </p:sp>
      <p:pic>
        <p:nvPicPr>
          <p:cNvPr id="4" name="Picture 4" descr="Imagini pentru vocation">
            <a:extLst>
              <a:ext uri="{FF2B5EF4-FFF2-40B4-BE49-F238E27FC236}">
                <a16:creationId xmlns:a16="http://schemas.microsoft.com/office/drawing/2014/main" id="{12116751-3BBE-4DFE-A501-01C9089A97E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48961" y1="89531" x2="49192" y2="99639"/>
                        <a14:backgroundMark x1="31871" y1="59567" x2="46420" y2="59206"/>
                        <a14:backgroundMark x1="57737" y1="49458" x2="71363" y2="47292"/>
                        <a14:backgroundMark x1="54273" y1="70036" x2="73672" y2="67148"/>
                      </a14:backgroundRemoval>
                    </a14:imgEffect>
                  </a14:imgLayer>
                </a14:imgProps>
              </a:ext>
              <a:ext uri="{28A0092B-C50C-407E-A947-70E740481C1C}">
                <a14:useLocalDpi xmlns:a14="http://schemas.microsoft.com/office/drawing/2010/main" val="0"/>
              </a:ext>
            </a:extLst>
          </a:blip>
          <a:srcRect/>
          <a:stretch>
            <a:fillRect/>
          </a:stretch>
        </p:blipFill>
        <p:spPr bwMode="auto">
          <a:xfrm>
            <a:off x="1" y="2"/>
            <a:ext cx="1786596" cy="114292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ini pentru Henry Ford">
            <a:extLst>
              <a:ext uri="{FF2B5EF4-FFF2-40B4-BE49-F238E27FC236}">
                <a16:creationId xmlns:a16="http://schemas.microsoft.com/office/drawing/2014/main" id="{EF08B8F9-D967-4BF5-86F8-50C83338B2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3979" y="365761"/>
            <a:ext cx="2848590" cy="363649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ini pentru accomplishment">
            <a:extLst>
              <a:ext uri="{FF2B5EF4-FFF2-40B4-BE49-F238E27FC236}">
                <a16:creationId xmlns:a16="http://schemas.microsoft.com/office/drawing/2014/main" id="{DE905A33-0841-4190-BD84-45CFF553AF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2345" y="4537434"/>
            <a:ext cx="2558635" cy="126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6571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5820A470-9848-4988-AD64-3DA0103C8565}"/>
              </a:ext>
            </a:extLst>
          </p:cNvPr>
          <p:cNvSpPr/>
          <p:nvPr/>
        </p:nvSpPr>
        <p:spPr>
          <a:xfrm>
            <a:off x="415957" y="2388706"/>
            <a:ext cx="6839281" cy="3056286"/>
          </a:xfrm>
          <a:prstGeom prst="rect">
            <a:avLst/>
          </a:prstGeom>
        </p:spPr>
        <p:txBody>
          <a:bodyPr wrap="square">
            <a:spAutoFit/>
          </a:bodyPr>
          <a:lstStyle/>
          <a:p>
            <a:pPr indent="180340" algn="just">
              <a:lnSpc>
                <a:spcPct val="107000"/>
              </a:lnSpc>
            </a:pPr>
            <a:r>
              <a:rPr lang="ro-RO" sz="3600" dirty="0">
                <a:latin typeface="Gabriola" panose="04040605051002020D02" pitchFamily="82" charset="0"/>
              </a:rPr>
              <a:t>6. Care este obiectivul tău în carieră?</a:t>
            </a:r>
          </a:p>
          <a:p>
            <a:pPr indent="180340" algn="just">
              <a:lnSpc>
                <a:spcPct val="107000"/>
              </a:lnSpc>
            </a:pPr>
            <a:r>
              <a:rPr lang="ro-RO" sz="3600" dirty="0">
                <a:latin typeface="Gabriola" panose="04040605051002020D02" pitchFamily="82" charset="0"/>
              </a:rPr>
              <a:t> </a:t>
            </a:r>
          </a:p>
          <a:p>
            <a:pPr indent="180340" algn="just">
              <a:lnSpc>
                <a:spcPct val="107000"/>
              </a:lnSpc>
            </a:pPr>
            <a:r>
              <a:rPr lang="ro-RO" sz="3600" dirty="0">
                <a:latin typeface="Gabriola" panose="04040605051002020D02" pitchFamily="82" charset="0"/>
              </a:rPr>
              <a:t>Nu este suficient sa fii ocupat… întrebarea este cu ce ești ocupat?</a:t>
            </a:r>
          </a:p>
          <a:p>
            <a:pPr indent="180340" algn="just">
              <a:lnSpc>
                <a:spcPct val="107000"/>
              </a:lnSpc>
            </a:pPr>
            <a:r>
              <a:rPr lang="ro-RO" sz="3600" dirty="0">
                <a:latin typeface="Gabriola" panose="04040605051002020D02" pitchFamily="82" charset="0"/>
              </a:rPr>
              <a:t>— Henry David </a:t>
            </a:r>
            <a:r>
              <a:rPr lang="ro-RO" sz="3600" dirty="0" err="1">
                <a:latin typeface="Gabriola" panose="04040605051002020D02" pitchFamily="82" charset="0"/>
              </a:rPr>
              <a:t>Thoreau</a:t>
            </a:r>
            <a:endParaRPr lang="ro-RO" sz="3600" dirty="0">
              <a:latin typeface="Gabriola" panose="04040605051002020D02" pitchFamily="82" charset="0"/>
            </a:endParaRPr>
          </a:p>
        </p:txBody>
      </p:sp>
      <p:sp>
        <p:nvSpPr>
          <p:cNvPr id="3" name="Dreptunghi 2">
            <a:extLst>
              <a:ext uri="{FF2B5EF4-FFF2-40B4-BE49-F238E27FC236}">
                <a16:creationId xmlns:a16="http://schemas.microsoft.com/office/drawing/2014/main" id="{D83F5FA1-AFB7-4428-88BA-151952FC2B97}"/>
              </a:ext>
            </a:extLst>
          </p:cNvPr>
          <p:cNvSpPr/>
          <p:nvPr/>
        </p:nvSpPr>
        <p:spPr>
          <a:xfrm>
            <a:off x="6578630" y="5867386"/>
            <a:ext cx="4085734" cy="640047"/>
          </a:xfrm>
          <a:prstGeom prst="rect">
            <a:avLst/>
          </a:prstGeom>
        </p:spPr>
        <p:txBody>
          <a:bodyPr wrap="none">
            <a:spAutoFit/>
          </a:bodyPr>
          <a:lstStyle/>
          <a:p>
            <a:pPr indent="180340" algn="just">
              <a:lnSpc>
                <a:spcPct val="107000"/>
              </a:lnSpc>
              <a:spcAft>
                <a:spcPts val="0"/>
              </a:spcAft>
            </a:pPr>
            <a:r>
              <a:rPr lang="ro-RO" sz="3600" dirty="0">
                <a:latin typeface="Gabriola" panose="04040605051002020D02" pitchFamily="82" charset="0"/>
              </a:rPr>
              <a:t>Practic ce vrei sa realizezi?</a:t>
            </a:r>
          </a:p>
        </p:txBody>
      </p:sp>
      <p:pic>
        <p:nvPicPr>
          <p:cNvPr id="4" name="Picture 4" descr="Imagini pentru vocation">
            <a:extLst>
              <a:ext uri="{FF2B5EF4-FFF2-40B4-BE49-F238E27FC236}">
                <a16:creationId xmlns:a16="http://schemas.microsoft.com/office/drawing/2014/main" id="{D081D5A4-9A4E-4265-B50E-A12C5399153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48961" y1="89531" x2="49192" y2="99639"/>
                        <a14:backgroundMark x1="31871" y1="59567" x2="46420" y2="59206"/>
                        <a14:backgroundMark x1="57737" y1="49458" x2="71363" y2="47292"/>
                        <a14:backgroundMark x1="54273" y1="70036" x2="73672" y2="67148"/>
                      </a14:backgroundRemoval>
                    </a14:imgEffect>
                  </a14:imgLayer>
                </a14:imgProps>
              </a:ext>
              <a:ext uri="{28A0092B-C50C-407E-A947-70E740481C1C}">
                <a14:useLocalDpi xmlns:a14="http://schemas.microsoft.com/office/drawing/2010/main" val="0"/>
              </a:ext>
            </a:extLst>
          </a:blip>
          <a:srcRect/>
          <a:stretch>
            <a:fillRect/>
          </a:stretch>
        </p:blipFill>
        <p:spPr bwMode="auto">
          <a:xfrm>
            <a:off x="1" y="2"/>
            <a:ext cx="1786596" cy="114292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ini pentru Henry David Thoreau">
            <a:extLst>
              <a:ext uri="{FF2B5EF4-FFF2-40B4-BE49-F238E27FC236}">
                <a16:creationId xmlns:a16="http://schemas.microsoft.com/office/drawing/2014/main" id="{74CC8F83-8D81-4D57-A35F-0B2B632248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5238" y="268001"/>
            <a:ext cx="3425527" cy="424140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ini pentru accomplishment">
            <a:extLst>
              <a:ext uri="{FF2B5EF4-FFF2-40B4-BE49-F238E27FC236}">
                <a16:creationId xmlns:a16="http://schemas.microsoft.com/office/drawing/2014/main" id="{0A5051F1-663D-4058-A1CF-38085DD610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9687" y="4126017"/>
            <a:ext cx="2475725" cy="253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2735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35C31848-FD3F-4C11-BE22-372E08780A09}"/>
              </a:ext>
            </a:extLst>
          </p:cNvPr>
          <p:cNvSpPr/>
          <p:nvPr/>
        </p:nvSpPr>
        <p:spPr>
          <a:xfrm>
            <a:off x="3143103" y="275128"/>
            <a:ext cx="8604892" cy="4241867"/>
          </a:xfrm>
          <a:prstGeom prst="rect">
            <a:avLst/>
          </a:prstGeom>
          <a:solidFill>
            <a:schemeClr val="accent2">
              <a:lumMod val="5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07000"/>
              </a:lnSpc>
            </a:pPr>
            <a:r>
              <a:rPr lang="ro-RO" sz="3600" dirty="0">
                <a:latin typeface="Gabriola" panose="04040605051002020D02" pitchFamily="82" charset="0"/>
              </a:rPr>
              <a:t>7. Care este mediul de lucru de lucru ideal pentru tine?</a:t>
            </a:r>
          </a:p>
          <a:p>
            <a:pPr indent="180340" algn="just">
              <a:lnSpc>
                <a:spcPct val="107000"/>
              </a:lnSpc>
            </a:pPr>
            <a:r>
              <a:rPr lang="ro-RO" sz="3600" dirty="0">
                <a:latin typeface="Gabriola" panose="04040605051002020D02" pitchFamily="82" charset="0"/>
              </a:rPr>
              <a:t> </a:t>
            </a:r>
          </a:p>
          <a:p>
            <a:pPr indent="180340" algn="just">
              <a:lnSpc>
                <a:spcPct val="107000"/>
              </a:lnSpc>
            </a:pPr>
            <a:r>
              <a:rPr lang="ro-RO" sz="3600" dirty="0">
                <a:latin typeface="Gabriola" panose="04040605051002020D02" pitchFamily="82" charset="0"/>
              </a:rPr>
              <a:t>Este foarte important sa definești spațiul în care simți că poți realiza performanta. Cu alte cuvinte ogorul în care poate crește și rodi sămânța pe care tu vrei să o plantezi. Poate fi corporație, companie mica sau mijlocie, structura guvernamentala, ONG, propria firma etc.</a:t>
            </a:r>
          </a:p>
        </p:txBody>
      </p:sp>
      <p:pic>
        <p:nvPicPr>
          <p:cNvPr id="3" name="Picture 4" descr="Imagini pentru vocation">
            <a:extLst>
              <a:ext uri="{FF2B5EF4-FFF2-40B4-BE49-F238E27FC236}">
                <a16:creationId xmlns:a16="http://schemas.microsoft.com/office/drawing/2014/main" id="{32201BC2-46BD-49ED-B213-F8BBEE4ACE2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48961" y1="89531" x2="49192" y2="99639"/>
                        <a14:backgroundMark x1="31871" y1="59567" x2="46420" y2="59206"/>
                        <a14:backgroundMark x1="57737" y1="49458" x2="71363" y2="47292"/>
                        <a14:backgroundMark x1="54273" y1="70036" x2="73672" y2="67148"/>
                      </a14:backgroundRemoval>
                    </a14:imgEffect>
                  </a14:imgLayer>
                </a14:imgProps>
              </a:ext>
              <a:ext uri="{28A0092B-C50C-407E-A947-70E740481C1C}">
                <a14:useLocalDpi xmlns:a14="http://schemas.microsoft.com/office/drawing/2010/main" val="0"/>
              </a:ext>
            </a:extLst>
          </a:blip>
          <a:srcRect/>
          <a:stretch>
            <a:fillRect/>
          </a:stretch>
        </p:blipFill>
        <p:spPr bwMode="auto">
          <a:xfrm>
            <a:off x="1" y="2"/>
            <a:ext cx="1786596" cy="114292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ini pentru environment work">
            <a:extLst>
              <a:ext uri="{FF2B5EF4-FFF2-40B4-BE49-F238E27FC236}">
                <a16:creationId xmlns:a16="http://schemas.microsoft.com/office/drawing/2014/main" id="{74A146D6-C3D6-469A-BC74-3384B266E95F}"/>
              </a:ext>
            </a:extLst>
          </p:cNvPr>
          <p:cNvSpPr>
            <a:spLocks noChangeAspect="1" noChangeArrowheads="1"/>
          </p:cNvSpPr>
          <p:nvPr/>
        </p:nvSpPr>
        <p:spPr bwMode="auto">
          <a:xfrm>
            <a:off x="6562578" y="374083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pic>
        <p:nvPicPr>
          <p:cNvPr id="6148" name="Picture 4" descr="Imagine similară">
            <a:extLst>
              <a:ext uri="{FF2B5EF4-FFF2-40B4-BE49-F238E27FC236}">
                <a16:creationId xmlns:a16="http://schemas.microsoft.com/office/drawing/2014/main" id="{D3ECB802-483F-4830-B788-C805F19C40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359" y="4516995"/>
            <a:ext cx="4429237" cy="215556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ini pentru environment work">
            <a:extLst>
              <a:ext uri="{FF2B5EF4-FFF2-40B4-BE49-F238E27FC236}">
                <a16:creationId xmlns:a16="http://schemas.microsoft.com/office/drawing/2014/main" id="{0F1BE46B-C8A6-4304-82E6-0490AA1914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59" y="2973998"/>
            <a:ext cx="3067344" cy="1533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58554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1F7EB118-AE8D-445F-88FD-1715821BFF38}"/>
              </a:ext>
            </a:extLst>
          </p:cNvPr>
          <p:cNvSpPr/>
          <p:nvPr/>
        </p:nvSpPr>
        <p:spPr>
          <a:xfrm>
            <a:off x="172425" y="1692472"/>
            <a:ext cx="7562500" cy="3649076"/>
          </a:xfrm>
          <a:prstGeom prst="rect">
            <a:avLst/>
          </a:prstGeom>
        </p:spPr>
        <p:txBody>
          <a:bodyPr wrap="square">
            <a:spAutoFit/>
          </a:bodyPr>
          <a:lstStyle/>
          <a:p>
            <a:pPr indent="180340" algn="just">
              <a:lnSpc>
                <a:spcPct val="107000"/>
              </a:lnSpc>
            </a:pPr>
            <a:r>
              <a:rPr lang="ro-RO" sz="3600" dirty="0">
                <a:effectLst>
                  <a:outerShdw blurRad="38100" dist="38100" dir="2700000" algn="tl">
                    <a:srgbClr val="000000">
                      <a:alpha val="43137"/>
                    </a:srgbClr>
                  </a:outerShdw>
                </a:effectLst>
                <a:latin typeface="Gabriola" panose="04040605051002020D02" pitchFamily="82" charset="0"/>
              </a:rPr>
              <a:t>8. Ai o perspectiva realista asupra procesului?</a:t>
            </a:r>
          </a:p>
          <a:p>
            <a:pPr indent="180340" algn="just">
              <a:lnSpc>
                <a:spcPct val="107000"/>
              </a:lnSpc>
            </a:pPr>
            <a:r>
              <a:rPr lang="ro-RO" sz="3600" dirty="0">
                <a:effectLst>
                  <a:outerShdw blurRad="38100" dist="38100" dir="2700000" algn="tl">
                    <a:srgbClr val="000000">
                      <a:alpha val="43137"/>
                    </a:srgbClr>
                  </a:outerShdw>
                </a:effectLst>
                <a:latin typeface="Gabriola" panose="04040605051002020D02" pitchFamily="82" charset="0"/>
              </a:rPr>
              <a:t> </a:t>
            </a:r>
          </a:p>
          <a:p>
            <a:pPr indent="180340" algn="just">
              <a:lnSpc>
                <a:spcPct val="107000"/>
              </a:lnSpc>
            </a:pPr>
            <a:r>
              <a:rPr lang="ro-RO" sz="3600" dirty="0">
                <a:effectLst>
                  <a:outerShdw blurRad="38100" dist="38100" dir="2700000" algn="tl">
                    <a:srgbClr val="000000">
                      <a:alpha val="43137"/>
                    </a:srgbClr>
                  </a:outerShdw>
                </a:effectLst>
                <a:latin typeface="Gabriola" panose="04040605051002020D02" pitchFamily="82" charset="0"/>
              </a:rPr>
              <a:t>Apreciez mult metafora copacului care are rădăcinile adânc înfipte în pământ și ramurile le îndreaptă spre înaltul cerului. Tot ceea ce ai gândit și decis până acum este realizabil?</a:t>
            </a:r>
          </a:p>
        </p:txBody>
      </p:sp>
      <p:pic>
        <p:nvPicPr>
          <p:cNvPr id="3" name="Picture 4" descr="Imagini pentru vocation">
            <a:extLst>
              <a:ext uri="{FF2B5EF4-FFF2-40B4-BE49-F238E27FC236}">
                <a16:creationId xmlns:a16="http://schemas.microsoft.com/office/drawing/2014/main" id="{956B5E5A-F565-4078-A0AD-37A7CB794C0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48961" y1="89531" x2="49192" y2="99639"/>
                        <a14:backgroundMark x1="31871" y1="59567" x2="46420" y2="59206"/>
                        <a14:backgroundMark x1="57737" y1="49458" x2="71363" y2="47292"/>
                        <a14:backgroundMark x1="54273" y1="70036" x2="73672" y2="67148"/>
                      </a14:backgroundRemoval>
                    </a14:imgEffect>
                  </a14:imgLayer>
                </a14:imgProps>
              </a:ext>
              <a:ext uri="{28A0092B-C50C-407E-A947-70E740481C1C}">
                <a14:useLocalDpi xmlns:a14="http://schemas.microsoft.com/office/drawing/2010/main" val="0"/>
              </a:ext>
            </a:extLst>
          </a:blip>
          <a:srcRect/>
          <a:stretch>
            <a:fillRect/>
          </a:stretch>
        </p:blipFill>
        <p:spPr bwMode="auto">
          <a:xfrm>
            <a:off x="1" y="2"/>
            <a:ext cx="1786596" cy="114292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ini pentru tree with deep roots">
            <a:extLst>
              <a:ext uri="{FF2B5EF4-FFF2-40B4-BE49-F238E27FC236}">
                <a16:creationId xmlns:a16="http://schemas.microsoft.com/office/drawing/2014/main" id="{0DEA5C4E-F06E-449F-AF86-5B58F0F02F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3399" y="786834"/>
            <a:ext cx="4166343" cy="345717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ini pentru sky tree">
            <a:extLst>
              <a:ext uri="{FF2B5EF4-FFF2-40B4-BE49-F238E27FC236}">
                <a16:creationId xmlns:a16="http://schemas.microsoft.com/office/drawing/2014/main" id="{9D9C573A-442C-4F78-B075-8548717FA8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2423" y="4793556"/>
            <a:ext cx="26098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3760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F2740EA5-AE34-46A3-903D-ABAC21F0B4EB}"/>
              </a:ext>
            </a:extLst>
          </p:cNvPr>
          <p:cNvSpPr/>
          <p:nvPr/>
        </p:nvSpPr>
        <p:spPr>
          <a:xfrm>
            <a:off x="487680" y="2748847"/>
            <a:ext cx="6096000" cy="1232838"/>
          </a:xfrm>
          <a:prstGeom prst="rect">
            <a:avLst/>
          </a:prstGeom>
        </p:spPr>
        <p:txBody>
          <a:bodyPr>
            <a:spAutoFit/>
          </a:bodyPr>
          <a:lstStyle/>
          <a:p>
            <a:pPr indent="180340" algn="just">
              <a:lnSpc>
                <a:spcPct val="107000"/>
              </a:lnSpc>
            </a:pPr>
            <a:r>
              <a:rPr lang="ro-RO" sz="3600" dirty="0">
                <a:latin typeface="Gabriola" panose="04040605051002020D02" pitchFamily="82" charset="0"/>
              </a:rPr>
              <a:t>Care este următorul pas pe care îl vei face? Când vei face următorul pas?</a:t>
            </a:r>
          </a:p>
        </p:txBody>
      </p:sp>
      <p:sp>
        <p:nvSpPr>
          <p:cNvPr id="3" name="Dreptunghi 2">
            <a:extLst>
              <a:ext uri="{FF2B5EF4-FFF2-40B4-BE49-F238E27FC236}">
                <a16:creationId xmlns:a16="http://schemas.microsoft.com/office/drawing/2014/main" id="{677CF905-F74A-46AB-8E70-3D8C3CA68189}"/>
              </a:ext>
            </a:extLst>
          </p:cNvPr>
          <p:cNvSpPr/>
          <p:nvPr/>
        </p:nvSpPr>
        <p:spPr>
          <a:xfrm>
            <a:off x="2622922" y="4823606"/>
            <a:ext cx="4532972" cy="640047"/>
          </a:xfrm>
          <a:prstGeom prst="rect">
            <a:avLst/>
          </a:prstGeom>
        </p:spPr>
        <p:txBody>
          <a:bodyPr wrap="none">
            <a:spAutoFit/>
          </a:bodyPr>
          <a:lstStyle/>
          <a:p>
            <a:pPr indent="180340" algn="just">
              <a:lnSpc>
                <a:spcPct val="107000"/>
              </a:lnSpc>
            </a:pPr>
            <a:r>
              <a:rPr lang="ro-RO" sz="3600" dirty="0">
                <a:latin typeface="Gabriola" panose="04040605051002020D02" pitchFamily="82" charset="0"/>
              </a:rPr>
              <a:t>Când vei face următorul pas?</a:t>
            </a:r>
          </a:p>
        </p:txBody>
      </p:sp>
      <p:pic>
        <p:nvPicPr>
          <p:cNvPr id="4" name="Picture 4" descr="Imagini pentru vocation">
            <a:extLst>
              <a:ext uri="{FF2B5EF4-FFF2-40B4-BE49-F238E27FC236}">
                <a16:creationId xmlns:a16="http://schemas.microsoft.com/office/drawing/2014/main" id="{379A3414-7FAD-43F7-9F40-72D157867DB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48961" y1="89531" x2="49192" y2="99639"/>
                        <a14:backgroundMark x1="31871" y1="59567" x2="46420" y2="59206"/>
                        <a14:backgroundMark x1="57737" y1="49458" x2="71363" y2="47292"/>
                        <a14:backgroundMark x1="54273" y1="70036" x2="73672" y2="67148"/>
                      </a14:backgroundRemoval>
                    </a14:imgEffect>
                  </a14:imgLayer>
                </a14:imgProps>
              </a:ext>
              <a:ext uri="{28A0092B-C50C-407E-A947-70E740481C1C}">
                <a14:useLocalDpi xmlns:a14="http://schemas.microsoft.com/office/drawing/2010/main" val="0"/>
              </a:ext>
            </a:extLst>
          </a:blip>
          <a:srcRect/>
          <a:stretch>
            <a:fillRect/>
          </a:stretch>
        </p:blipFill>
        <p:spPr bwMode="auto">
          <a:xfrm>
            <a:off x="1" y="2"/>
            <a:ext cx="1786596" cy="114292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ini pentru next step">
            <a:extLst>
              <a:ext uri="{FF2B5EF4-FFF2-40B4-BE49-F238E27FC236}">
                <a16:creationId xmlns:a16="http://schemas.microsoft.com/office/drawing/2014/main" id="{0CB76E86-D757-4903-8B70-FE126CA9B2D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235398" y="-253220"/>
            <a:ext cx="4521777" cy="454386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ini pentru next step">
            <a:extLst>
              <a:ext uri="{FF2B5EF4-FFF2-40B4-BE49-F238E27FC236}">
                <a16:creationId xmlns:a16="http://schemas.microsoft.com/office/drawing/2014/main" id="{5A182BFD-FFC7-41AD-8A31-5B8FB76A41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1742" y="292062"/>
            <a:ext cx="4257675"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5873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A1BCF9D6-20BF-4D3E-B05E-4FF69BCDDA92}"/>
              </a:ext>
            </a:extLst>
          </p:cNvPr>
          <p:cNvSpPr/>
          <p:nvPr/>
        </p:nvSpPr>
        <p:spPr>
          <a:xfrm>
            <a:off x="211015" y="1142928"/>
            <a:ext cx="11980985" cy="3780907"/>
          </a:xfrm>
          <a:prstGeom prst="rect">
            <a:avLst/>
          </a:prstGeom>
          <a:solidFill>
            <a:schemeClr val="accent2">
              <a:lumMod val="5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07000"/>
              </a:lnSpc>
            </a:pPr>
            <a:r>
              <a:rPr lang="ro-RO" sz="3200" dirty="0">
                <a:latin typeface="Gabriola" panose="04040605051002020D02" pitchFamily="82" charset="0"/>
              </a:rPr>
              <a:t>Însă ceea ce e mai important e să faci un pas următor, destul de necesar, mergi în practică și testează, cercetează află mai multe și experimentează, doar așa poți afla care este sensul vieții tale. Destinul tău este unic, însă destinului tău trebuie să-i dai ocazia să se împlinească. Citește, intră în contact cu oameni noi, participă la cursuri, implică-te în diferite cauze, pictează, aleargă, ajută, etc. Fă și altceva decât ai făcut până acum, e simplu, iar atunci când vei găsi ceea ce cauți pur și simplu vei ști și vei simți acest lucru cu fiecare celulă a corpului tău, vei ști că ai găsit care este sensul vieții!</a:t>
            </a:r>
          </a:p>
        </p:txBody>
      </p:sp>
      <p:pic>
        <p:nvPicPr>
          <p:cNvPr id="3" name="Picture 4" descr="Imagini pentru vocation">
            <a:extLst>
              <a:ext uri="{FF2B5EF4-FFF2-40B4-BE49-F238E27FC236}">
                <a16:creationId xmlns:a16="http://schemas.microsoft.com/office/drawing/2014/main" id="{CD1582B5-2163-442C-AB0E-3DA2AFFAAF1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48961" y1="89531" x2="49192" y2="99639"/>
                        <a14:backgroundMark x1="31871" y1="59567" x2="46420" y2="59206"/>
                        <a14:backgroundMark x1="57737" y1="49458" x2="71363" y2="47292"/>
                        <a14:backgroundMark x1="54273" y1="70036" x2="73672" y2="67148"/>
                      </a14:backgroundRemoval>
                    </a14:imgEffect>
                  </a14:imgLayer>
                </a14:imgProps>
              </a:ext>
              <a:ext uri="{28A0092B-C50C-407E-A947-70E740481C1C}">
                <a14:useLocalDpi xmlns:a14="http://schemas.microsoft.com/office/drawing/2010/main" val="0"/>
              </a:ext>
            </a:extLst>
          </a:blip>
          <a:srcRect/>
          <a:stretch>
            <a:fillRect/>
          </a:stretch>
        </p:blipFill>
        <p:spPr bwMode="auto">
          <a:xfrm>
            <a:off x="1" y="2"/>
            <a:ext cx="1786596" cy="11429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ini pentru next step">
            <a:extLst>
              <a:ext uri="{FF2B5EF4-FFF2-40B4-BE49-F238E27FC236}">
                <a16:creationId xmlns:a16="http://schemas.microsoft.com/office/drawing/2014/main" id="{FEF0D11F-77C9-480D-B9CC-B3822AE2C2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9458" y="4528043"/>
            <a:ext cx="3516924" cy="2090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2653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8ADB921A-3D15-4D05-8380-CC1DD0F19CF3}"/>
              </a:ext>
            </a:extLst>
          </p:cNvPr>
          <p:cNvSpPr/>
          <p:nvPr/>
        </p:nvSpPr>
        <p:spPr>
          <a:xfrm>
            <a:off x="1126226" y="4486676"/>
            <a:ext cx="5966057" cy="981487"/>
          </a:xfrm>
          <a:prstGeom prst="rect">
            <a:avLst/>
          </a:prstGeom>
        </p:spPr>
        <p:txBody>
          <a:bodyPr wrap="none">
            <a:spAutoFit/>
          </a:bodyPr>
          <a:lstStyle/>
          <a:p>
            <a:pPr indent="180340">
              <a:lnSpc>
                <a:spcPct val="107000"/>
              </a:lnSpc>
            </a:pPr>
            <a:r>
              <a:rPr lang="ro-RO" sz="5400" i="1" dirty="0">
                <a:latin typeface="Miama Nueva" panose="02000603000000000000" pitchFamily="50" charset="-52"/>
                <a:ea typeface="Calibri" panose="020F0502020204030204" pitchFamily="34" charset="0"/>
              </a:rPr>
              <a:t>Ce este vocația?</a:t>
            </a:r>
            <a:endParaRPr lang="ro-RO" sz="5400" dirty="0">
              <a:latin typeface="Miama Nueva" panose="02000603000000000000" pitchFamily="50" charset="-52"/>
              <a:ea typeface="Calibri" panose="020F0502020204030204" pitchFamily="34" charset="0"/>
            </a:endParaRPr>
          </a:p>
        </p:txBody>
      </p:sp>
      <p:pic>
        <p:nvPicPr>
          <p:cNvPr id="1026" name="Picture 2" descr="Imagini pentru vocation">
            <a:extLst>
              <a:ext uri="{FF2B5EF4-FFF2-40B4-BE49-F238E27FC236}">
                <a16:creationId xmlns:a16="http://schemas.microsoft.com/office/drawing/2014/main" id="{FB92A4BC-5411-4E30-A13E-A88BD5F5951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8516" y1="19306" x2="19375" y2="16806"/>
                        <a14:foregroundMark x1="6875" y1="14444" x2="8516" y2="24861"/>
                        <a14:foregroundMark x1="87109" y1="16389" x2="91406" y2="22500"/>
                        <a14:foregroundMark x1="80781" y1="15278" x2="93906" y2="14861"/>
                        <a14:foregroundMark x1="73750" y1="79861" x2="76250" y2="94028"/>
                        <a14:foregroundMark x1="63750" y1="87500" x2="63906" y2="99722"/>
                        <a14:foregroundMark x1="39141" y1="85972" x2="40078" y2="97639"/>
                        <a14:foregroundMark x1="23516" y1="85556" x2="17813" y2="94444"/>
                      </a14:backgroundRemoval>
                    </a14:imgEffect>
                  </a14:imgLayer>
                </a14:imgProps>
              </a:ext>
              <a:ext uri="{28A0092B-C50C-407E-A947-70E740481C1C}">
                <a14:useLocalDpi xmlns:a14="http://schemas.microsoft.com/office/drawing/2010/main" val="0"/>
              </a:ext>
            </a:extLst>
          </a:blip>
          <a:srcRect/>
          <a:stretch>
            <a:fillRect/>
          </a:stretch>
        </p:blipFill>
        <p:spPr bwMode="auto">
          <a:xfrm>
            <a:off x="7722995" y="267286"/>
            <a:ext cx="4046973" cy="22764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ini pentru vocation">
            <a:extLst>
              <a:ext uri="{FF2B5EF4-FFF2-40B4-BE49-F238E27FC236}">
                <a16:creationId xmlns:a16="http://schemas.microsoft.com/office/drawing/2014/main" id="{CA86E8EF-113F-4F95-803C-4EF0B65945F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48961" y1="89531" x2="49192" y2="99639"/>
                        <a14:backgroundMark x1="31871" y1="59567" x2="46420" y2="59206"/>
                        <a14:backgroundMark x1="57737" y1="49458" x2="71363" y2="47292"/>
                        <a14:backgroundMark x1="54273" y1="70036" x2="73672" y2="67148"/>
                      </a14:backgroundRemoval>
                    </a14:imgEffect>
                  </a14:imgLayer>
                </a14:imgProps>
              </a:ext>
              <a:ext uri="{28A0092B-C50C-407E-A947-70E740481C1C}">
                <a14:useLocalDpi xmlns:a14="http://schemas.microsoft.com/office/drawing/2010/main" val="0"/>
              </a:ext>
            </a:extLst>
          </a:blip>
          <a:srcRect/>
          <a:stretch>
            <a:fillRect/>
          </a:stretch>
        </p:blipFill>
        <p:spPr bwMode="auto">
          <a:xfrm>
            <a:off x="1" y="2"/>
            <a:ext cx="1786596" cy="11429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ini pentru vocation">
            <a:extLst>
              <a:ext uri="{FF2B5EF4-FFF2-40B4-BE49-F238E27FC236}">
                <a16:creationId xmlns:a16="http://schemas.microsoft.com/office/drawing/2014/main" id="{BE70E65B-FB38-485D-9341-74F2DC3C89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5411" y="571465"/>
            <a:ext cx="3295734" cy="3453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828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243713DB-C123-4B43-BC10-DEDD80512D25}"/>
              </a:ext>
            </a:extLst>
          </p:cNvPr>
          <p:cNvSpPr/>
          <p:nvPr/>
        </p:nvSpPr>
        <p:spPr>
          <a:xfrm>
            <a:off x="1395799" y="3544142"/>
            <a:ext cx="3975127" cy="1409617"/>
          </a:xfrm>
          <a:prstGeom prst="rect">
            <a:avLst/>
          </a:prstGeom>
        </p:spPr>
        <p:txBody>
          <a:bodyPr wrap="none">
            <a:spAutoFit/>
          </a:bodyPr>
          <a:lstStyle/>
          <a:p>
            <a:pPr indent="180340" algn="r">
              <a:lnSpc>
                <a:spcPct val="107000"/>
              </a:lnSpc>
              <a:spcAft>
                <a:spcPts val="0"/>
              </a:spcAft>
            </a:pPr>
            <a:r>
              <a:rPr lang="ro-RO" sz="8000" i="1" dirty="0">
                <a:latin typeface="Miama Nueva" panose="02000603000000000000" pitchFamily="50" charset="-52"/>
                <a:ea typeface="Calibri" panose="020F0502020204030204" pitchFamily="34" charset="0"/>
              </a:rPr>
              <a:t>Sfârșit</a:t>
            </a:r>
            <a:endParaRPr lang="ro-RO" sz="8000" dirty="0">
              <a:latin typeface="Miama Nueva" panose="02000603000000000000" pitchFamily="50" charset="-52"/>
              <a:ea typeface="Calibri" panose="020F0502020204030204" pitchFamily="34" charset="0"/>
            </a:endParaRPr>
          </a:p>
        </p:txBody>
      </p:sp>
      <p:pic>
        <p:nvPicPr>
          <p:cNvPr id="3" name="Picture 4" descr="Imagini pentru vocation">
            <a:extLst>
              <a:ext uri="{FF2B5EF4-FFF2-40B4-BE49-F238E27FC236}">
                <a16:creationId xmlns:a16="http://schemas.microsoft.com/office/drawing/2014/main" id="{484AF668-2949-4142-BAA2-11616666365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48961" y1="89531" x2="49192" y2="99639"/>
                        <a14:backgroundMark x1="31871" y1="59567" x2="46420" y2="59206"/>
                        <a14:backgroundMark x1="57737" y1="49458" x2="71363" y2="47292"/>
                        <a14:backgroundMark x1="54273" y1="70036" x2="73672" y2="67148"/>
                      </a14:backgroundRemoval>
                    </a14:imgEffect>
                  </a14:imgLayer>
                </a14:imgProps>
              </a:ext>
              <a:ext uri="{28A0092B-C50C-407E-A947-70E740481C1C}">
                <a14:useLocalDpi xmlns:a14="http://schemas.microsoft.com/office/drawing/2010/main" val="0"/>
              </a:ext>
            </a:extLst>
          </a:blip>
          <a:srcRect/>
          <a:stretch>
            <a:fillRect/>
          </a:stretch>
        </p:blipFill>
        <p:spPr bwMode="auto">
          <a:xfrm>
            <a:off x="1" y="2"/>
            <a:ext cx="1786596" cy="11429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ini pentru sleep emoji">
            <a:extLst>
              <a:ext uri="{FF2B5EF4-FFF2-40B4-BE49-F238E27FC236}">
                <a16:creationId xmlns:a16="http://schemas.microsoft.com/office/drawing/2014/main" id="{3ED31918-D29A-422F-A7C6-9AFD84DABB2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73333" y1="16508" x2="80500" y2="23810"/>
                      </a14:backgroundRemoval>
                    </a14:imgEffect>
                  </a14:imgLayer>
                </a14:imgProps>
              </a:ext>
              <a:ext uri="{28A0092B-C50C-407E-A947-70E740481C1C}">
                <a14:useLocalDpi xmlns:a14="http://schemas.microsoft.com/office/drawing/2010/main" val="0"/>
              </a:ext>
            </a:extLst>
          </a:blip>
          <a:srcRect/>
          <a:stretch>
            <a:fillRect/>
          </a:stretch>
        </p:blipFill>
        <p:spPr bwMode="auto">
          <a:xfrm>
            <a:off x="5081368" y="367299"/>
            <a:ext cx="571500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0380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718BFBA7-FD4E-4A59-A55B-F06048893FDD}"/>
              </a:ext>
            </a:extLst>
          </p:cNvPr>
          <p:cNvSpPr/>
          <p:nvPr/>
        </p:nvSpPr>
        <p:spPr>
          <a:xfrm>
            <a:off x="3743773" y="571465"/>
            <a:ext cx="8192087" cy="1870705"/>
          </a:xfrm>
          <a:prstGeom prst="rect">
            <a:avLst/>
          </a:prstGeom>
          <a:solidFill>
            <a:schemeClr val="accent2">
              <a:lumMod val="5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07000"/>
              </a:lnSpc>
            </a:pPr>
            <a:r>
              <a:rPr lang="ro-RO" sz="3600" dirty="0">
                <a:latin typeface="Gabriola" panose="04040605051002020D02" pitchFamily="82" charset="0"/>
              </a:rPr>
              <a:t>Dicționarul Explicativ al Limbii Romane zice ca vocația este chemarea, predispoziția pentru un anumit domeniu de activitate sau pentru o anumita profesiune.</a:t>
            </a:r>
          </a:p>
        </p:txBody>
      </p:sp>
      <p:sp>
        <p:nvSpPr>
          <p:cNvPr id="3" name="Dreptunghi 2">
            <a:extLst>
              <a:ext uri="{FF2B5EF4-FFF2-40B4-BE49-F238E27FC236}">
                <a16:creationId xmlns:a16="http://schemas.microsoft.com/office/drawing/2014/main" id="{A8A8D88C-3C6C-4BD4-A2F2-72E7F6AB7483}"/>
              </a:ext>
            </a:extLst>
          </p:cNvPr>
          <p:cNvSpPr/>
          <p:nvPr/>
        </p:nvSpPr>
        <p:spPr>
          <a:xfrm>
            <a:off x="791865" y="4496218"/>
            <a:ext cx="10495728" cy="1870705"/>
          </a:xfrm>
          <a:prstGeom prst="rect">
            <a:avLst/>
          </a:prstGeom>
          <a:solidFill>
            <a:schemeClr val="accent2">
              <a:lumMod val="5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07000"/>
              </a:lnSpc>
              <a:spcAft>
                <a:spcPts val="0"/>
              </a:spcAft>
            </a:pPr>
            <a:r>
              <a:rPr lang="ro-RO" sz="3600" dirty="0">
                <a:latin typeface="Gabriola" panose="04040605051002020D02" pitchFamily="82" charset="0"/>
              </a:rPr>
              <a:t>Sau mai bine zis... căutarea sensului profund al vieții proprii, ce implică cunoașterea scopului ultim sau final al vieții proprii, precum </a:t>
            </a:r>
            <a:r>
              <a:rPr lang="ro-RO" sz="3600" dirty="0" err="1">
                <a:latin typeface="Gabriola" panose="04040605051002020D02" pitchFamily="82" charset="0"/>
              </a:rPr>
              <a:t>şi</a:t>
            </a:r>
            <a:r>
              <a:rPr lang="ro-RO" sz="3600" dirty="0">
                <a:latin typeface="Gabriola" panose="04040605051002020D02" pitchFamily="82" charset="0"/>
              </a:rPr>
              <a:t> a drumului ce trebuie parcurs pentru a atinge acest scop.</a:t>
            </a:r>
          </a:p>
        </p:txBody>
      </p:sp>
      <p:pic>
        <p:nvPicPr>
          <p:cNvPr id="4" name="Picture 4" descr="Imagini pentru vocation">
            <a:extLst>
              <a:ext uri="{FF2B5EF4-FFF2-40B4-BE49-F238E27FC236}">
                <a16:creationId xmlns:a16="http://schemas.microsoft.com/office/drawing/2014/main" id="{BDF1187A-ACED-4C7E-9C2D-59BF2600E55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48961" y1="89531" x2="49192" y2="99639"/>
                        <a14:backgroundMark x1="31871" y1="59567" x2="46420" y2="59206"/>
                        <a14:backgroundMark x1="57737" y1="49458" x2="71363" y2="47292"/>
                        <a14:backgroundMark x1="54273" y1="70036" x2="73672" y2="67148"/>
                      </a14:backgroundRemoval>
                    </a14:imgEffect>
                  </a14:imgLayer>
                </a14:imgProps>
              </a:ext>
              <a:ext uri="{28A0092B-C50C-407E-A947-70E740481C1C}">
                <a14:useLocalDpi xmlns:a14="http://schemas.microsoft.com/office/drawing/2010/main" val="0"/>
              </a:ext>
            </a:extLst>
          </a:blip>
          <a:srcRect/>
          <a:stretch>
            <a:fillRect/>
          </a:stretch>
        </p:blipFill>
        <p:spPr bwMode="auto">
          <a:xfrm>
            <a:off x="1" y="2"/>
            <a:ext cx="1786596" cy="1142926"/>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Imagini pentru calling">
            <a:extLst>
              <a:ext uri="{FF2B5EF4-FFF2-40B4-BE49-F238E27FC236}">
                <a16:creationId xmlns:a16="http://schemas.microsoft.com/office/drawing/2014/main" id="{C84E723F-5F67-433E-96C4-5D0774BF506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23858" y="1653508"/>
            <a:ext cx="5081188" cy="2548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9623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0985701B-8E0A-432A-A6F8-9346C837FCF4}"/>
              </a:ext>
            </a:extLst>
          </p:cNvPr>
          <p:cNvSpPr/>
          <p:nvPr/>
        </p:nvSpPr>
        <p:spPr>
          <a:xfrm>
            <a:off x="219241" y="2309144"/>
            <a:ext cx="7170910" cy="3649076"/>
          </a:xfrm>
          <a:prstGeom prst="rect">
            <a:avLst/>
          </a:prstGeom>
        </p:spPr>
        <p:txBody>
          <a:bodyPr wrap="square">
            <a:spAutoFit/>
          </a:bodyPr>
          <a:lstStyle/>
          <a:p>
            <a:pPr indent="180340" algn="just">
              <a:lnSpc>
                <a:spcPct val="107000"/>
              </a:lnSpc>
              <a:spcAft>
                <a:spcPts val="0"/>
              </a:spcAft>
            </a:pPr>
            <a:r>
              <a:rPr lang="ro-RO" sz="3600" dirty="0">
                <a:latin typeface="Gabriola" panose="04040605051002020D02" pitchFamily="82" charset="0"/>
              </a:rPr>
              <a:t>Asta mă duce cu gândul la faptul ca este ceva cu care ne naștem si datoria noastră este aceea de a o descoperi. Descoperirea adevăratei vocații este procesul al cărui rezultat iți permite sa fii cine ești cu adevărat, sa faci ceea ce iți place si te pasionează, iar asta da sens profund vieții.</a:t>
            </a:r>
          </a:p>
        </p:txBody>
      </p:sp>
      <p:pic>
        <p:nvPicPr>
          <p:cNvPr id="3" name="Picture 4" descr="Imagini pentru vocation">
            <a:extLst>
              <a:ext uri="{FF2B5EF4-FFF2-40B4-BE49-F238E27FC236}">
                <a16:creationId xmlns:a16="http://schemas.microsoft.com/office/drawing/2014/main" id="{F2D1A295-45A2-4C35-BABE-7E602720EDF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48961" y1="89531" x2="49192" y2="99639"/>
                        <a14:backgroundMark x1="31871" y1="59567" x2="46420" y2="59206"/>
                        <a14:backgroundMark x1="57737" y1="49458" x2="71363" y2="47292"/>
                        <a14:backgroundMark x1="54273" y1="70036" x2="73672" y2="67148"/>
                      </a14:backgroundRemoval>
                    </a14:imgEffect>
                  </a14:imgLayer>
                </a14:imgProps>
              </a:ext>
              <a:ext uri="{28A0092B-C50C-407E-A947-70E740481C1C}">
                <a14:useLocalDpi xmlns:a14="http://schemas.microsoft.com/office/drawing/2010/main" val="0"/>
              </a:ext>
            </a:extLst>
          </a:blip>
          <a:srcRect/>
          <a:stretch>
            <a:fillRect/>
          </a:stretch>
        </p:blipFill>
        <p:spPr bwMode="auto">
          <a:xfrm>
            <a:off x="1" y="2"/>
            <a:ext cx="1786596" cy="1142926"/>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Imagini pentru vocation">
            <a:extLst>
              <a:ext uri="{FF2B5EF4-FFF2-40B4-BE49-F238E27FC236}">
                <a16:creationId xmlns:a16="http://schemas.microsoft.com/office/drawing/2014/main" id="{0B57D4C2-FA41-4E56-8CE2-B1D86D9275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0151" y="0"/>
            <a:ext cx="4005775" cy="3417088"/>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Imagine similară">
            <a:extLst>
              <a:ext uri="{FF2B5EF4-FFF2-40B4-BE49-F238E27FC236}">
                <a16:creationId xmlns:a16="http://schemas.microsoft.com/office/drawing/2014/main" id="{5E797A4E-267D-4FA4-B4AE-CCBFDE72830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14385" y1="14576" x2="16077" y2="36900"/>
                        <a14:foregroundMark x1="39846" y1="17251" x2="41385" y2="44742"/>
                        <a14:foregroundMark x1="31615" y1="13561" x2="41385" y2="11716"/>
                        <a14:foregroundMark x1="60923" y1="15221" x2="59154" y2="39760"/>
                        <a14:foregroundMark x1="90154" y1="23616" x2="81077" y2="36070"/>
                        <a14:foregroundMark x1="19000" y1="63561" x2="31154" y2="83672"/>
                      </a14:backgroundRemoval>
                    </a14:imgEffect>
                  </a14:imgLayer>
                </a14:imgProps>
              </a:ext>
              <a:ext uri="{28A0092B-C50C-407E-A947-70E740481C1C}">
                <a14:useLocalDpi xmlns:a14="http://schemas.microsoft.com/office/drawing/2010/main" val="0"/>
              </a:ext>
            </a:extLst>
          </a:blip>
          <a:srcRect/>
          <a:stretch>
            <a:fillRect/>
          </a:stretch>
        </p:blipFill>
        <p:spPr bwMode="auto">
          <a:xfrm>
            <a:off x="2652155" y="-131601"/>
            <a:ext cx="2927199" cy="2440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6955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F7FCCA32-FC34-491B-B1FA-20C576B05070}"/>
              </a:ext>
            </a:extLst>
          </p:cNvPr>
          <p:cNvSpPr/>
          <p:nvPr/>
        </p:nvSpPr>
        <p:spPr>
          <a:xfrm>
            <a:off x="630894" y="2580936"/>
            <a:ext cx="6096000" cy="3604000"/>
          </a:xfrm>
          <a:prstGeom prst="rect">
            <a:avLst/>
          </a:prstGeom>
        </p:spPr>
        <p:txBody>
          <a:bodyPr>
            <a:spAutoFit/>
          </a:bodyPr>
          <a:lstStyle/>
          <a:p>
            <a:pPr indent="180340" algn="just">
              <a:lnSpc>
                <a:spcPct val="107000"/>
              </a:lnSpc>
              <a:spcAft>
                <a:spcPts val="0"/>
              </a:spcAft>
            </a:pPr>
            <a:r>
              <a:rPr lang="ro-RO" sz="3600" dirty="0">
                <a:latin typeface="Gabriola" panose="04040605051002020D02" pitchFamily="82" charset="0"/>
              </a:rPr>
              <a:t>Ce ti-ar plăcea sa faci cel puțin 20 de ani de acum încolo? Vizualizează finalul carierei si apoi întoarce-te in prezent. Care este primul pas care sa-ti deschidă porțile către ceea ce dorești tu să obții pentru tine si pentru cariera ta?</a:t>
            </a:r>
          </a:p>
        </p:txBody>
      </p:sp>
      <p:pic>
        <p:nvPicPr>
          <p:cNvPr id="3" name="Picture 4" descr="Imagini pentru vocation">
            <a:extLst>
              <a:ext uri="{FF2B5EF4-FFF2-40B4-BE49-F238E27FC236}">
                <a16:creationId xmlns:a16="http://schemas.microsoft.com/office/drawing/2014/main" id="{46D55E84-C5E2-470E-9F02-3BF929C9097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48961" y1="89531" x2="49192" y2="99639"/>
                        <a14:backgroundMark x1="31871" y1="59567" x2="46420" y2="59206"/>
                        <a14:backgroundMark x1="57737" y1="49458" x2="71363" y2="47292"/>
                        <a14:backgroundMark x1="54273" y1="70036" x2="73672" y2="67148"/>
                      </a14:backgroundRemoval>
                    </a14:imgEffect>
                  </a14:imgLayer>
                </a14:imgProps>
              </a:ext>
              <a:ext uri="{28A0092B-C50C-407E-A947-70E740481C1C}">
                <a14:useLocalDpi xmlns:a14="http://schemas.microsoft.com/office/drawing/2010/main" val="0"/>
              </a:ext>
            </a:extLst>
          </a:blip>
          <a:srcRect/>
          <a:stretch>
            <a:fillRect/>
          </a:stretch>
        </p:blipFill>
        <p:spPr bwMode="auto">
          <a:xfrm>
            <a:off x="1" y="2"/>
            <a:ext cx="1786596" cy="1142926"/>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Imagine similară">
            <a:extLst>
              <a:ext uri="{FF2B5EF4-FFF2-40B4-BE49-F238E27FC236}">
                <a16:creationId xmlns:a16="http://schemas.microsoft.com/office/drawing/2014/main" id="{43A19B12-DE18-467A-A0DE-2ADA9C8F78F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0264" y1="6749" x2="8504" y2="52342"/>
                        <a14:foregroundMark x1="35973" y1="12534" x2="42131" y2="39807"/>
                        <a14:foregroundMark x1="41056" y1="40358" x2="41056" y2="40358"/>
                        <a14:foregroundMark x1="57869" y1="10882" x2="58944" y2="43251"/>
                        <a14:foregroundMark x1="35679" y1="6198" x2="39883" y2="9642"/>
                        <a14:foregroundMark x1="12805" y1="60331" x2="25611" y2="85675"/>
                        <a14:foregroundMark x1="51417" y1="58678" x2="52688" y2="88981"/>
                      </a14:backgroundRemoval>
                    </a14:imgEffect>
                  </a14:imgLayer>
                </a14:imgProps>
              </a:ext>
              <a:ext uri="{28A0092B-C50C-407E-A947-70E740481C1C}">
                <a14:useLocalDpi xmlns:a14="http://schemas.microsoft.com/office/drawing/2010/main" val="0"/>
              </a:ext>
            </a:extLst>
          </a:blip>
          <a:srcRect/>
          <a:stretch>
            <a:fillRect/>
          </a:stretch>
        </p:blipFill>
        <p:spPr bwMode="auto">
          <a:xfrm>
            <a:off x="6953153" y="571465"/>
            <a:ext cx="4311235" cy="3059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3653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38101D31-1A26-400E-AC44-19618FBF7FFB}"/>
              </a:ext>
            </a:extLst>
          </p:cNvPr>
          <p:cNvSpPr/>
          <p:nvPr/>
        </p:nvSpPr>
        <p:spPr>
          <a:xfrm>
            <a:off x="315946" y="1693163"/>
            <a:ext cx="7374008" cy="3649076"/>
          </a:xfrm>
          <a:prstGeom prst="rect">
            <a:avLst/>
          </a:prstGeom>
        </p:spPr>
        <p:txBody>
          <a:bodyPr wrap="square">
            <a:spAutoFit/>
          </a:bodyPr>
          <a:lstStyle/>
          <a:p>
            <a:pPr indent="180340" algn="just">
              <a:lnSpc>
                <a:spcPct val="107000"/>
              </a:lnSpc>
              <a:spcAft>
                <a:spcPts val="0"/>
              </a:spcAft>
            </a:pPr>
            <a:r>
              <a:rPr lang="ro-RO" sz="3600" dirty="0">
                <a:latin typeface="Gabriola" panose="04040605051002020D02" pitchFamily="82" charset="0"/>
              </a:rPr>
              <a:t>În urma unei statistici s-a constat că profesioniștii care făceau diferența, cei care realizau performanțe, erau cei care si-au identificat vocația si o urmau. Aceștia erau satisfăcuți de alegerile lor profesionale si aveau o filosofie foarte interesanta: “daca faci cu pasiune ceea ce </a:t>
            </a:r>
            <a:r>
              <a:rPr lang="ro-RO" sz="3600" dirty="0" err="1">
                <a:latin typeface="Gabriola" panose="04040605051002020D02" pitchFamily="82" charset="0"/>
              </a:rPr>
              <a:t>iti</a:t>
            </a:r>
            <a:r>
              <a:rPr lang="ro-RO" sz="3600" dirty="0">
                <a:latin typeface="Gabriola" panose="04040605051002020D02" pitchFamily="82" charset="0"/>
              </a:rPr>
              <a:t> place, vin si banii”.</a:t>
            </a:r>
          </a:p>
        </p:txBody>
      </p:sp>
      <p:pic>
        <p:nvPicPr>
          <p:cNvPr id="3" name="Picture 4" descr="Imagini pentru vocation">
            <a:extLst>
              <a:ext uri="{FF2B5EF4-FFF2-40B4-BE49-F238E27FC236}">
                <a16:creationId xmlns:a16="http://schemas.microsoft.com/office/drawing/2014/main" id="{71534EB9-7C2C-4813-BA40-0A777E6196E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48961" y1="89531" x2="49192" y2="99639"/>
                        <a14:backgroundMark x1="31871" y1="59567" x2="46420" y2="59206"/>
                        <a14:backgroundMark x1="57737" y1="49458" x2="71363" y2="47292"/>
                        <a14:backgroundMark x1="54273" y1="70036" x2="73672" y2="67148"/>
                      </a14:backgroundRemoval>
                    </a14:imgEffect>
                  </a14:imgLayer>
                </a14:imgProps>
              </a:ext>
              <a:ext uri="{28A0092B-C50C-407E-A947-70E740481C1C}">
                <a14:useLocalDpi xmlns:a14="http://schemas.microsoft.com/office/drawing/2010/main" val="0"/>
              </a:ext>
            </a:extLst>
          </a:blip>
          <a:srcRect/>
          <a:stretch>
            <a:fillRect/>
          </a:stretch>
        </p:blipFill>
        <p:spPr bwMode="auto">
          <a:xfrm>
            <a:off x="1" y="2"/>
            <a:ext cx="1786596" cy="1142926"/>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Imagini pentru vocation">
            <a:extLst>
              <a:ext uri="{FF2B5EF4-FFF2-40B4-BE49-F238E27FC236}">
                <a16:creationId xmlns:a16="http://schemas.microsoft.com/office/drawing/2014/main" id="{09548E9E-B42A-4146-9083-642549E9C4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9806" y="3657599"/>
            <a:ext cx="3746600" cy="2813539"/>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Imagini pentru vocation">
            <a:extLst>
              <a:ext uri="{FF2B5EF4-FFF2-40B4-BE49-F238E27FC236}">
                <a16:creationId xmlns:a16="http://schemas.microsoft.com/office/drawing/2014/main" id="{246B6F26-8252-4738-863A-FFC1011807E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51667" y1="15232" x2="71111" y2="19205"/>
                        <a14:foregroundMark x1="28889" y1="19603" x2="36944" y2="35099"/>
                        <a14:foregroundMark x1="33056" y1="63841" x2="51667" y2="92583"/>
                        <a14:foregroundMark x1="36111" y1="58411" x2="58889" y2="70861"/>
                        <a14:foregroundMark x1="31389" y1="78146" x2="23889" y2="85960"/>
                        <a14:foregroundMark x1="39444" y1="83576" x2="35278" y2="83576"/>
                        <a14:foregroundMark x1="86667" y1="56821" x2="77778" y2="64238"/>
                        <a14:foregroundMark x1="14167" y1="96026" x2="69722" y2="93775"/>
                        <a14:foregroundMark x1="7778" y1="96424" x2="10278" y2="96026"/>
                        <a14:foregroundMark x1="60556" y1="96424" x2="75278" y2="95232"/>
                        <a14:foregroundMark x1="68889" y1="92185" x2="74444" y2="93775"/>
                      </a14:backgroundRemoval>
                    </a14:imgEffect>
                  </a14:imgLayer>
                </a14:imgProps>
              </a:ext>
              <a:ext uri="{28A0092B-C50C-407E-A947-70E740481C1C}">
                <a14:useLocalDpi xmlns:a14="http://schemas.microsoft.com/office/drawing/2010/main" val="0"/>
              </a:ext>
            </a:extLst>
          </a:blip>
          <a:srcRect/>
          <a:stretch>
            <a:fillRect/>
          </a:stretch>
        </p:blipFill>
        <p:spPr bwMode="auto">
          <a:xfrm>
            <a:off x="10113106" y="-104730"/>
            <a:ext cx="1727363" cy="3622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5317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261F21AD-A740-41E7-B8B5-EE3266A97A63}"/>
              </a:ext>
            </a:extLst>
          </p:cNvPr>
          <p:cNvSpPr/>
          <p:nvPr/>
        </p:nvSpPr>
        <p:spPr>
          <a:xfrm>
            <a:off x="1627163" y="714566"/>
            <a:ext cx="6096000" cy="1825628"/>
          </a:xfrm>
          <a:prstGeom prst="rect">
            <a:avLst/>
          </a:prstGeom>
          <a:solidFill>
            <a:schemeClr val="accent2">
              <a:lumMod val="50000"/>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p>
            <a:pPr indent="180340" algn="just">
              <a:lnSpc>
                <a:spcPct val="107000"/>
              </a:lnSpc>
            </a:pPr>
            <a:r>
              <a:rPr lang="ro-RO" sz="3600" dirty="0">
                <a:latin typeface="Gabriola" panose="04040605051002020D02" pitchFamily="82" charset="0"/>
              </a:rPr>
              <a:t>În continuare aș dori să vă propun niște pași prin care vă veți putea descoperi propria vocație:</a:t>
            </a:r>
          </a:p>
        </p:txBody>
      </p:sp>
      <p:sp>
        <p:nvSpPr>
          <p:cNvPr id="3" name="Dreptunghi 2">
            <a:extLst>
              <a:ext uri="{FF2B5EF4-FFF2-40B4-BE49-F238E27FC236}">
                <a16:creationId xmlns:a16="http://schemas.microsoft.com/office/drawing/2014/main" id="{53A58F96-DC9A-49F1-90BA-AF9443D368E9}"/>
              </a:ext>
            </a:extLst>
          </p:cNvPr>
          <p:cNvSpPr/>
          <p:nvPr/>
        </p:nvSpPr>
        <p:spPr>
          <a:xfrm>
            <a:off x="378135" y="3068675"/>
            <a:ext cx="10636867" cy="3649076"/>
          </a:xfrm>
          <a:prstGeom prst="rect">
            <a:avLst/>
          </a:prstGeom>
          <a:solidFill>
            <a:schemeClr val="accent2">
              <a:lumMod val="5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180340" algn="just">
              <a:lnSpc>
                <a:spcPct val="107000"/>
              </a:lnSpc>
            </a:pPr>
            <a:r>
              <a:rPr lang="ro-RO" sz="3600" dirty="0">
                <a:latin typeface="Gabriola" panose="04040605051002020D02" pitchFamily="82" charset="0"/>
              </a:rPr>
              <a:t>1. Care este scopul tău in viață?</a:t>
            </a:r>
          </a:p>
          <a:p>
            <a:pPr indent="180340" algn="just">
              <a:lnSpc>
                <a:spcPct val="107000"/>
              </a:lnSpc>
            </a:pPr>
            <a:r>
              <a:rPr lang="ro-RO" sz="3600" dirty="0">
                <a:latin typeface="Gabriola" panose="04040605051002020D02" pitchFamily="82" charset="0"/>
              </a:rPr>
              <a:t> </a:t>
            </a:r>
          </a:p>
          <a:p>
            <a:pPr indent="180340" algn="just">
              <a:lnSpc>
                <a:spcPct val="107000"/>
              </a:lnSpc>
              <a:spcAft>
                <a:spcPts val="0"/>
              </a:spcAft>
            </a:pPr>
            <a:r>
              <a:rPr lang="ro-RO" sz="3600" dirty="0">
                <a:latin typeface="Gabriola" panose="04040605051002020D02" pitchFamily="82" charset="0"/>
              </a:rPr>
              <a:t>Scopul este o alegere conștientă a ce, unde si cum să faci o contribuție pozitivă pentru lume. Este tema, calitatea sau pasiunea pe care o alegem drept centru al vieții noastre.</a:t>
            </a:r>
          </a:p>
          <a:p>
            <a:pPr indent="180340" algn="just">
              <a:lnSpc>
                <a:spcPct val="107000"/>
              </a:lnSpc>
              <a:spcAft>
                <a:spcPts val="0"/>
              </a:spcAft>
            </a:pPr>
            <a:r>
              <a:rPr lang="ro-RO" sz="3600" dirty="0">
                <a:latin typeface="Gabriola" panose="04040605051002020D02" pitchFamily="82" charset="0"/>
              </a:rPr>
              <a:t>— Richard </a:t>
            </a:r>
            <a:r>
              <a:rPr lang="ro-RO" sz="3600" dirty="0" err="1">
                <a:latin typeface="Gabriola" panose="04040605051002020D02" pitchFamily="82" charset="0"/>
              </a:rPr>
              <a:t>Lieder</a:t>
            </a:r>
            <a:endParaRPr lang="ro-RO" sz="3600" dirty="0">
              <a:latin typeface="Gabriola" panose="04040605051002020D02" pitchFamily="82" charset="0"/>
            </a:endParaRPr>
          </a:p>
        </p:txBody>
      </p:sp>
      <p:pic>
        <p:nvPicPr>
          <p:cNvPr id="4" name="Picture 4" descr="Imagini pentru vocation">
            <a:extLst>
              <a:ext uri="{FF2B5EF4-FFF2-40B4-BE49-F238E27FC236}">
                <a16:creationId xmlns:a16="http://schemas.microsoft.com/office/drawing/2014/main" id="{6B3CDC16-A866-466D-8FF6-D1AE4D1015B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48961" y1="89531" x2="49192" y2="99639"/>
                        <a14:backgroundMark x1="31871" y1="59567" x2="46420" y2="59206"/>
                        <a14:backgroundMark x1="57737" y1="49458" x2="71363" y2="47292"/>
                        <a14:backgroundMark x1="54273" y1="70036" x2="73672" y2="67148"/>
                      </a14:backgroundRemoval>
                    </a14:imgEffect>
                  </a14:imgLayer>
                </a14:imgProps>
              </a:ext>
              <a:ext uri="{28A0092B-C50C-407E-A947-70E740481C1C}">
                <a14:useLocalDpi xmlns:a14="http://schemas.microsoft.com/office/drawing/2010/main" val="0"/>
              </a:ext>
            </a:extLst>
          </a:blip>
          <a:srcRect/>
          <a:stretch>
            <a:fillRect/>
          </a:stretch>
        </p:blipFill>
        <p:spPr bwMode="auto">
          <a:xfrm>
            <a:off x="1" y="2"/>
            <a:ext cx="1786596" cy="114292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Imagini pentru life purpose">
            <a:extLst>
              <a:ext uri="{FF2B5EF4-FFF2-40B4-BE49-F238E27FC236}">
                <a16:creationId xmlns:a16="http://schemas.microsoft.com/office/drawing/2014/main" id="{4AE59B17-6CB6-40F2-B989-2618F011CDC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pic>
        <p:nvPicPr>
          <p:cNvPr id="14340" name="Picture 4" descr="http://www.thehoya.com/wp-content/uploads/2014/02/6.png">
            <a:extLst>
              <a:ext uri="{FF2B5EF4-FFF2-40B4-BE49-F238E27FC236}">
                <a16:creationId xmlns:a16="http://schemas.microsoft.com/office/drawing/2014/main" id="{D9D5CBB5-74B0-4E4D-9898-E2F7BD27ED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6373" y="196875"/>
            <a:ext cx="2677948" cy="2586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0603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8AB898FD-A005-4BF4-9A11-A9BF8A1933BC}"/>
              </a:ext>
            </a:extLst>
          </p:cNvPr>
          <p:cNvSpPr/>
          <p:nvPr/>
        </p:nvSpPr>
        <p:spPr>
          <a:xfrm>
            <a:off x="296267" y="1308830"/>
            <a:ext cx="7318736" cy="4241867"/>
          </a:xfrm>
          <a:prstGeom prst="rect">
            <a:avLst/>
          </a:prstGeom>
        </p:spPr>
        <p:txBody>
          <a:bodyPr wrap="square">
            <a:spAutoFit/>
          </a:bodyPr>
          <a:lstStyle/>
          <a:p>
            <a:pPr indent="180340" algn="just">
              <a:lnSpc>
                <a:spcPct val="107000"/>
              </a:lnSpc>
              <a:spcAft>
                <a:spcPts val="0"/>
              </a:spcAft>
            </a:pPr>
            <a:r>
              <a:rPr lang="ro-RO" sz="3600" dirty="0">
                <a:latin typeface="Gabriola" panose="04040605051002020D02" pitchFamily="82" charset="0"/>
              </a:rPr>
              <a:t>In primul rând noi toți avem un scop comun: suntem aici să ne descoperim sinele și să-l exprimăm în viață. Apoi fiecare are un scop specific, cu alte cuvinte o misiune a vieții sale. Scopul în viață te ajută să decizi dacă să accepți un anume job și ce fel de relații profesionale si personale contribuie la realizarea scopului tău.</a:t>
            </a:r>
          </a:p>
        </p:txBody>
      </p:sp>
      <p:pic>
        <p:nvPicPr>
          <p:cNvPr id="3" name="Picture 4" descr="Imagini pentru vocation">
            <a:extLst>
              <a:ext uri="{FF2B5EF4-FFF2-40B4-BE49-F238E27FC236}">
                <a16:creationId xmlns:a16="http://schemas.microsoft.com/office/drawing/2014/main" id="{AF7CB0F9-0470-4748-ABAE-FE1562734C7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48961" y1="89531" x2="49192" y2="99639"/>
                        <a14:backgroundMark x1="31871" y1="59567" x2="46420" y2="59206"/>
                        <a14:backgroundMark x1="57737" y1="49458" x2="71363" y2="47292"/>
                        <a14:backgroundMark x1="54273" y1="70036" x2="73672" y2="67148"/>
                      </a14:backgroundRemoval>
                    </a14:imgEffect>
                  </a14:imgLayer>
                </a14:imgProps>
              </a:ext>
              <a:ext uri="{28A0092B-C50C-407E-A947-70E740481C1C}">
                <a14:useLocalDpi xmlns:a14="http://schemas.microsoft.com/office/drawing/2010/main" val="0"/>
              </a:ext>
            </a:extLst>
          </a:blip>
          <a:srcRect/>
          <a:stretch>
            <a:fillRect/>
          </a:stretch>
        </p:blipFill>
        <p:spPr bwMode="auto">
          <a:xfrm>
            <a:off x="1" y="2"/>
            <a:ext cx="1786596" cy="1142926"/>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Imagini pentru common goal">
            <a:extLst>
              <a:ext uri="{FF2B5EF4-FFF2-40B4-BE49-F238E27FC236}">
                <a16:creationId xmlns:a16="http://schemas.microsoft.com/office/drawing/2014/main" id="{1F29AC71-A4CD-4433-BC88-529E76BE61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5003" y="281353"/>
            <a:ext cx="4272490" cy="2464337"/>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magini pentru common goal">
            <a:extLst>
              <a:ext uri="{FF2B5EF4-FFF2-40B4-BE49-F238E27FC236}">
                <a16:creationId xmlns:a16="http://schemas.microsoft.com/office/drawing/2014/main" id="{DAC44E6F-537C-4746-BB31-907D2F7E7F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4477" y="4264455"/>
            <a:ext cx="2463016" cy="2572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3525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a:extLst>
              <a:ext uri="{FF2B5EF4-FFF2-40B4-BE49-F238E27FC236}">
                <a16:creationId xmlns:a16="http://schemas.microsoft.com/office/drawing/2014/main" id="{F9C0E23F-78E1-4577-A381-EEF21CF016D2}"/>
              </a:ext>
            </a:extLst>
          </p:cNvPr>
          <p:cNvSpPr/>
          <p:nvPr/>
        </p:nvSpPr>
        <p:spPr>
          <a:xfrm>
            <a:off x="649574" y="2415353"/>
            <a:ext cx="6096000" cy="3649076"/>
          </a:xfrm>
          <a:prstGeom prst="rect">
            <a:avLst/>
          </a:prstGeom>
        </p:spPr>
        <p:txBody>
          <a:bodyPr>
            <a:spAutoFit/>
          </a:bodyPr>
          <a:lstStyle/>
          <a:p>
            <a:pPr indent="180340" algn="just">
              <a:lnSpc>
                <a:spcPct val="107000"/>
              </a:lnSpc>
              <a:spcAft>
                <a:spcPts val="0"/>
              </a:spcAft>
            </a:pPr>
            <a:r>
              <a:rPr lang="ro-RO" sz="3600" i="1" dirty="0">
                <a:effectLst>
                  <a:outerShdw blurRad="38100" dist="38100" dir="2700000" algn="tl">
                    <a:srgbClr val="000000">
                      <a:alpha val="43137"/>
                    </a:srgbClr>
                  </a:outerShdw>
                </a:effectLst>
                <a:latin typeface="Gabriola" panose="04040605051002020D02" pitchFamily="82" charset="0"/>
              </a:rPr>
              <a:t>Care este visul tău despre ceea ce vrei să faci?</a:t>
            </a:r>
            <a:r>
              <a:rPr lang="ro-RO" sz="3600" dirty="0">
                <a:latin typeface="Gabriola" panose="04040605051002020D02" pitchFamily="82" charset="0"/>
              </a:rPr>
              <a:t> </a:t>
            </a:r>
            <a:r>
              <a:rPr lang="ro-RO" sz="3600" i="1" dirty="0">
                <a:effectLst>
                  <a:outerShdw blurRad="38100" dist="38100" dir="2700000" algn="tl">
                    <a:srgbClr val="000000">
                      <a:alpha val="43137"/>
                    </a:srgbClr>
                  </a:outerShdw>
                </a:effectLst>
                <a:latin typeface="Gabriola" panose="04040605051002020D02" pitchFamily="82" charset="0"/>
              </a:rPr>
              <a:t>Ce vrei să faci știind sigur că nu vei pierde? </a:t>
            </a:r>
            <a:r>
              <a:rPr lang="ro-RO" sz="3600" dirty="0">
                <a:latin typeface="Gabriola" panose="04040605051002020D02" pitchFamily="82" charset="0"/>
              </a:rPr>
              <a:t>Asculta-ti intuiția. Ascultă primul gând care este însoțit de entuziasm. Decide ceea ce contează și obține claritate asupra scopului.</a:t>
            </a:r>
          </a:p>
        </p:txBody>
      </p:sp>
      <p:pic>
        <p:nvPicPr>
          <p:cNvPr id="3" name="Picture 4" descr="Imagini pentru vocation">
            <a:extLst>
              <a:ext uri="{FF2B5EF4-FFF2-40B4-BE49-F238E27FC236}">
                <a16:creationId xmlns:a16="http://schemas.microsoft.com/office/drawing/2014/main" id="{F8B63B3F-E749-4BE9-9CE4-9FD93C34F87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48961" y1="89531" x2="49192" y2="99639"/>
                        <a14:backgroundMark x1="31871" y1="59567" x2="46420" y2="59206"/>
                        <a14:backgroundMark x1="57737" y1="49458" x2="71363" y2="47292"/>
                        <a14:backgroundMark x1="54273" y1="70036" x2="73672" y2="67148"/>
                      </a14:backgroundRemoval>
                    </a14:imgEffect>
                  </a14:imgLayer>
                </a14:imgProps>
              </a:ext>
              <a:ext uri="{28A0092B-C50C-407E-A947-70E740481C1C}">
                <a14:useLocalDpi xmlns:a14="http://schemas.microsoft.com/office/drawing/2010/main" val="0"/>
              </a:ext>
            </a:extLst>
          </a:blip>
          <a:srcRect/>
          <a:stretch>
            <a:fillRect/>
          </a:stretch>
        </p:blipFill>
        <p:spPr bwMode="auto">
          <a:xfrm>
            <a:off x="1" y="2"/>
            <a:ext cx="1786596" cy="114292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ini pentru intuition">
            <a:extLst>
              <a:ext uri="{FF2B5EF4-FFF2-40B4-BE49-F238E27FC236}">
                <a16:creationId xmlns:a16="http://schemas.microsoft.com/office/drawing/2014/main" id="{E97D6732-C601-4712-97AC-EA99761BE8F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sp>
        <p:nvSpPr>
          <p:cNvPr id="5" name="AutoShape 4" descr="Imagini pentru intuition">
            <a:extLst>
              <a:ext uri="{FF2B5EF4-FFF2-40B4-BE49-F238E27FC236}">
                <a16:creationId xmlns:a16="http://schemas.microsoft.com/office/drawing/2014/main" id="{509FD6FD-69FD-4F92-83D2-9DC3B1C645D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pic>
        <p:nvPicPr>
          <p:cNvPr id="13318" name="Picture 6" descr="Imagine similară">
            <a:extLst>
              <a:ext uri="{FF2B5EF4-FFF2-40B4-BE49-F238E27FC236}">
                <a16:creationId xmlns:a16="http://schemas.microsoft.com/office/drawing/2014/main" id="{42088894-B29E-4AB7-B130-BF39E2A4DB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4636" y="367478"/>
            <a:ext cx="3643622" cy="2047875"/>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Imagini pentru intuition">
            <a:extLst>
              <a:ext uri="{FF2B5EF4-FFF2-40B4-BE49-F238E27FC236}">
                <a16:creationId xmlns:a16="http://schemas.microsoft.com/office/drawing/2014/main" id="{9396F8CE-B755-43B0-9E71-A2DBD0E375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5578" y="2568892"/>
            <a:ext cx="4086848" cy="2025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0277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689</Words>
  <Application>Microsoft Office PowerPoint</Application>
  <PresentationFormat>Ecran lat</PresentationFormat>
  <Paragraphs>48</Paragraphs>
  <Slides>20</Slides>
  <Notes>0</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20</vt:i4>
      </vt:variant>
    </vt:vector>
  </HeadingPairs>
  <TitlesOfParts>
    <vt:vector size="27" baseType="lpstr">
      <vt:lpstr>Arial</vt:lpstr>
      <vt:lpstr>Calibri</vt:lpstr>
      <vt:lpstr>Calibri Light</vt:lpstr>
      <vt:lpstr>Gabriola</vt:lpstr>
      <vt:lpstr>Miama Nueva</vt:lpstr>
      <vt:lpstr>Symbol</vt:lpstr>
      <vt:lpstr>Temă Office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iacob andrei</dc:creator>
  <cp:lastModifiedBy>iacob andrei</cp:lastModifiedBy>
  <cp:revision>50</cp:revision>
  <dcterms:created xsi:type="dcterms:W3CDTF">2017-10-19T18:59:53Z</dcterms:created>
  <dcterms:modified xsi:type="dcterms:W3CDTF">2017-10-20T14:15:26Z</dcterms:modified>
</cp:coreProperties>
</file>