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BD0C906-C848-4CA1-B9CF-B23828CAB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6F7ED4AC-E096-4C3C-9C2B-5BCBE83CC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9803539-AD0E-43B6-99B3-8EFBD8DC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A23-1AC9-4EEF-9504-01582EFF5EE1}" type="datetimeFigureOut">
              <a:rPr lang="ro-RO" smtClean="0"/>
              <a:t>08.11.2017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7EDE57C-5B20-49E1-8A3A-D12FB94C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5D4F18C-6AA6-42D0-8D80-9436E3BA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82B-2554-4C76-94B4-13B429F0B3A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87457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B046ED8-400D-4345-9636-BA1BE696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208F831E-E1D2-42D3-BB1F-9C50954DC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864257E-3F7E-4CE0-B5F2-23FF032F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A23-1AC9-4EEF-9504-01582EFF5EE1}" type="datetimeFigureOut">
              <a:rPr lang="ro-RO" smtClean="0"/>
              <a:t>08.11.2017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F1CFB0F-6B35-403E-9AE5-98302506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694DED1-3786-4554-9775-4D97BB20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82B-2554-4C76-94B4-13B429F0B3A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65244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3D1A6D0C-CFFA-4189-B432-65F52D644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39A92593-2B65-418D-A90D-B940B3A3B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CD3E448-5211-4C9D-A410-DEE05896F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A23-1AC9-4EEF-9504-01582EFF5EE1}" type="datetimeFigureOut">
              <a:rPr lang="ro-RO" smtClean="0"/>
              <a:t>08.11.2017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6A4AE7C-CC5A-44A1-8B7C-8F6785E6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6EE3ED8-E9E1-4937-84C0-2E01EA72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82B-2554-4C76-94B4-13B429F0B3A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21532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A334048-8530-4631-8AA3-68AABBF6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88E34C1-327E-49A3-9002-E60B2F2BB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E0049D2-5543-4E08-8440-CD0170EB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A23-1AC9-4EEF-9504-01582EFF5EE1}" type="datetimeFigureOut">
              <a:rPr lang="ro-RO" smtClean="0"/>
              <a:t>08.11.2017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4E69537-DF97-48E4-8A30-0A3043E2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5D112EB-83D9-436F-B451-99F8D07C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82B-2554-4C76-94B4-13B429F0B3A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37617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336318D-61EE-4837-8CC3-30476EC5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07DF445-03E6-49EC-9C17-A05EA793E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43802C2-1ECB-4073-8797-26B7C769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A23-1AC9-4EEF-9504-01582EFF5EE1}" type="datetimeFigureOut">
              <a:rPr lang="ro-RO" smtClean="0"/>
              <a:t>08.11.2017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61902AA-5609-4362-A334-024FDF26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A482537-4AFF-48D4-8A9B-93E818E8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82B-2554-4C76-94B4-13B429F0B3A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04479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01224E3-EF04-427F-BA6F-6183C523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431152D-C545-4DDE-96F7-51B10779C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19A3ED3-FA1C-4DD6-9D4F-3683125C6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81B4645-2919-40B5-A3A4-5D45551E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A23-1AC9-4EEF-9504-01582EFF5EE1}" type="datetimeFigureOut">
              <a:rPr lang="ro-RO" smtClean="0"/>
              <a:t>08.11.2017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601F0D5-78E5-40FD-8809-FA03207F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5089B17-B042-496A-A1E3-FA911B66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82B-2554-4C76-94B4-13B429F0B3A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56114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B5FA51D-EFCD-4374-92FE-662AF5737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A6FE587-0761-47F2-BE59-1A9A8636E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64002AB2-AAE1-4ED4-A5D8-F7A79157F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9603AA54-D24D-4E86-9969-53A397991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6C057536-53CF-493F-AA41-0F3136545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3A53D4E6-3477-432B-AB0F-88EB57BA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A23-1AC9-4EEF-9504-01582EFF5EE1}" type="datetimeFigureOut">
              <a:rPr lang="ro-RO" smtClean="0"/>
              <a:t>08.11.2017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1BC55866-2FC4-441B-8BC8-F1803329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85C8D1DF-5803-4C96-B724-BCFD70C8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82B-2554-4C76-94B4-13B429F0B3A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40261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281D017-909D-4210-8162-0784E128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49FE4224-2CF3-4564-B00F-F04B649B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A23-1AC9-4EEF-9504-01582EFF5EE1}" type="datetimeFigureOut">
              <a:rPr lang="ro-RO" smtClean="0"/>
              <a:t>08.11.2017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559B3EDF-73BB-47B7-9807-1EF5BD84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2CD3940C-3E5A-4BA8-8CA0-519E7B7B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82B-2554-4C76-94B4-13B429F0B3A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41611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45F9FA50-EB77-466B-B35C-8D6B08A6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A23-1AC9-4EEF-9504-01582EFF5EE1}" type="datetimeFigureOut">
              <a:rPr lang="ro-RO" smtClean="0"/>
              <a:t>08.11.2017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F0CA0C90-97D5-49B9-8222-93C43FDA8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4319AC1C-2177-436C-A6D0-D15EF36F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82B-2554-4C76-94B4-13B429F0B3A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3689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4104CCD-C1E7-4FF3-B7FF-9516CB94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BE49372-C989-414D-AC46-5C345AA61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A514075F-8D17-4363-9FF0-4CD37F4C3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090B764B-A1BB-4737-A7F1-B244D87A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A23-1AC9-4EEF-9504-01582EFF5EE1}" type="datetimeFigureOut">
              <a:rPr lang="ro-RO" smtClean="0"/>
              <a:t>08.11.2017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8F98CF7-516A-46CB-8067-3D9FB74B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2C9F8A8-AD62-4DF8-BC0A-B773C1B9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82B-2554-4C76-94B4-13B429F0B3A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5549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C5AA1DE-7254-4995-8D00-DB9F42C7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1A91D921-CBD1-4B95-BB1B-50B1FD4F7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4B85B77A-FCAB-4001-85EC-AC21E1DF0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713BC29-6379-4016-81E1-71651376B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A23-1AC9-4EEF-9504-01582EFF5EE1}" type="datetimeFigureOut">
              <a:rPr lang="ro-RO" smtClean="0"/>
              <a:t>08.11.2017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74CE58E8-EE95-43F1-B82F-55D7CBEA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C78300D-7E1D-44A5-8C77-EE381F93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82B-2554-4C76-94B4-13B429F0B3A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0936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A6C64864-C661-44CB-9C93-784F7E95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EB9BD24-1A35-4395-BEB7-13913B5A5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AF4981C-6386-44A4-A8E4-00C30F28D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1DA23-1AC9-4EEF-9504-01582EFF5EE1}" type="datetimeFigureOut">
              <a:rPr lang="ro-RO" smtClean="0"/>
              <a:t>08.11.2017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A5F7AF0-8AB4-4DAD-A053-C169E90B1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E6DDA19-6A18-40F4-9ED4-DF0B022F2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482B-2554-4C76-94B4-13B429F0B3A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9139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88B9669A-F3F2-4A0F-8287-A672CE97A383}"/>
              </a:ext>
            </a:extLst>
          </p:cNvPr>
          <p:cNvSpPr/>
          <p:nvPr/>
        </p:nvSpPr>
        <p:spPr>
          <a:xfrm>
            <a:off x="500930" y="810623"/>
            <a:ext cx="90909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50" charset="-52"/>
              </a:rPr>
              <a:t>SFÂNTUL ANTON DE PADOVA </a:t>
            </a:r>
          </a:p>
          <a:p>
            <a:pPr>
              <a:lnSpc>
                <a:spcPct val="150000"/>
              </a:lnSpc>
            </a:pP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50" charset="-52"/>
              </a:rPr>
              <a:t>                  (1195 - 1231)</a:t>
            </a:r>
            <a:endParaRPr lang="ro-R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50" charset="-52"/>
            </a:endParaRPr>
          </a:p>
        </p:txBody>
      </p:sp>
      <p:pic>
        <p:nvPicPr>
          <p:cNvPr id="1026" name="Picture 2" descr="Imagini pentru Antonio di Padova">
            <a:extLst>
              <a:ext uri="{FF2B5EF4-FFF2-40B4-BE49-F238E27FC236}">
                <a16:creationId xmlns:a16="http://schemas.microsoft.com/office/drawing/2014/main" id="{EC488749-9C54-4D28-B5AD-0C78D8F8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41" y="2564949"/>
            <a:ext cx="2356046" cy="349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ini pentru Antonio di Padova">
            <a:extLst>
              <a:ext uri="{FF2B5EF4-FFF2-40B4-BE49-F238E27FC236}">
                <a16:creationId xmlns:a16="http://schemas.microsoft.com/office/drawing/2014/main" id="{DC34787F-CB96-4D17-B35A-23690ACA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00" l="0" r="100000">
                        <a14:backgroundMark x1="10020" y1="9600" x2="98625" y2="9600"/>
                        <a14:backgroundMark x1="40864" y1="5333" x2="1179" y2="6133"/>
                        <a14:backgroundMark x1="15717" y1="16667" x2="2750" y2="58667"/>
                        <a14:backgroundMark x1="52652" y1="23600" x2="19057" y2="44133"/>
                        <a14:backgroundMark x1="82908" y1="14533" x2="96660" y2="21600"/>
                        <a14:backgroundMark x1="94892" y1="27067" x2="85855" y2="43733"/>
                        <a14:backgroundMark x1="98232" y1="46800" x2="98035" y2="47600"/>
                        <a14:backgroundMark x1="94892" y1="49600" x2="97642" y2="54933"/>
                        <a14:backgroundMark x1="97642" y1="59867" x2="90373" y2="71733"/>
                        <a14:backgroundMark x1="87623" y1="63600" x2="86248" y2="73467"/>
                        <a14:backgroundMark x1="75639" y1="67333" x2="75639" y2="72267"/>
                        <a14:backgroundMark x1="64047" y1="70533" x2="48134" y2="73067"/>
                        <a14:backgroundMark x1="48134" y1="77600" x2="50295" y2="79733"/>
                        <a14:backgroundMark x1="10609" y1="61733" x2="3929" y2="77733"/>
                        <a14:backgroundMark x1="3340" y1="80800" x2="589" y2="86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" y="1141889"/>
            <a:ext cx="1740840" cy="25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Imagini pentru priest png">
            <a:extLst>
              <a:ext uri="{FF2B5EF4-FFF2-40B4-BE49-F238E27FC236}">
                <a16:creationId xmlns:a16="http://schemas.microsoft.com/office/drawing/2014/main" id="{3DBE88E9-84B7-4FA7-A5E8-B83EB382F0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036" name="Picture 12" descr="Imagini pentru priest png">
            <a:extLst>
              <a:ext uri="{FF2B5EF4-FFF2-40B4-BE49-F238E27FC236}">
                <a16:creationId xmlns:a16="http://schemas.microsoft.com/office/drawing/2014/main" id="{00C5D39E-2C66-40D5-9B55-14A9470403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07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9C49580B-9813-4CFA-85FF-EB93DF6E0F2E}"/>
              </a:ext>
            </a:extLst>
          </p:cNvPr>
          <p:cNvSpPr/>
          <p:nvPr/>
        </p:nvSpPr>
        <p:spPr>
          <a:xfrm>
            <a:off x="304799" y="186115"/>
            <a:ext cx="86985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Anton a fost ales, de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însuşi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sfântul Francisc, ca să-i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înveţe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teologia pe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ceilalţi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călugări din Mănăstirea din Bologna, unde a demonstrat că este vrednic de titlul de doctor în teologie, ce avea să-l primească ulterior.</a:t>
            </a:r>
          </a:p>
        </p:txBody>
      </p:sp>
      <p:pic>
        <p:nvPicPr>
          <p:cNvPr id="3" name="Picture 12" descr="Imagini pentru priest png">
            <a:extLst>
              <a:ext uri="{FF2B5EF4-FFF2-40B4-BE49-F238E27FC236}">
                <a16:creationId xmlns:a16="http://schemas.microsoft.com/office/drawing/2014/main" id="{1641CBCA-5455-4A5F-A9BC-2CEDD9BFDD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Imagini pentru Anthony of Padua">
            <a:extLst>
              <a:ext uri="{FF2B5EF4-FFF2-40B4-BE49-F238E27FC236}">
                <a16:creationId xmlns:a16="http://schemas.microsoft.com/office/drawing/2014/main" id="{EDA38522-2671-464B-BF3C-7513989F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34" y="3233103"/>
            <a:ext cx="4465906" cy="328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21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D077C9D-8868-410B-A31B-7DA32F65F6AC}"/>
              </a:ext>
            </a:extLst>
          </p:cNvPr>
          <p:cNvSpPr/>
          <p:nvPr/>
        </p:nvSpPr>
        <p:spPr>
          <a:xfrm>
            <a:off x="182880" y="200355"/>
            <a:ext cx="88907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Apoi este repartizat la o mănăstire din provincia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Romagna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, unde i se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încredinţează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diferite munci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gospodăreşti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, iar timpul liber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-l petrece în reculegere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rugăciune. Era perioada de maturizare spirituală a unuia dintre marii apostoli ai păcii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ai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credinţei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. </a:t>
            </a:r>
          </a:p>
        </p:txBody>
      </p:sp>
      <p:pic>
        <p:nvPicPr>
          <p:cNvPr id="3" name="Picture 12" descr="Imagini pentru priest png">
            <a:extLst>
              <a:ext uri="{FF2B5EF4-FFF2-40B4-BE49-F238E27FC236}">
                <a16:creationId xmlns:a16="http://schemas.microsoft.com/office/drawing/2014/main" id="{45B322B7-236D-4FCA-94E0-822A3028E9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Imagini pentru Anthony of Padua">
            <a:extLst>
              <a:ext uri="{FF2B5EF4-FFF2-40B4-BE49-F238E27FC236}">
                <a16:creationId xmlns:a16="http://schemas.microsoft.com/office/drawing/2014/main" id="{91188CB5-52F0-4571-B9E8-869089BDE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0315" y1="10449" x2="65738" y2="18457"/>
                        <a14:foregroundMark x1="33414" y1="15430" x2="29782" y2="21582"/>
                        <a14:foregroundMark x1="31114" y1="21777" x2="33414" y2="33398"/>
                        <a14:foregroundMark x1="23002" y1="68945" x2="10048" y2="97852"/>
                        <a14:foregroundMark x1="11743" y1="83105" x2="5690" y2="99707"/>
                        <a14:foregroundMark x1="61864" y1="11719" x2="69976" y2="21777"/>
                        <a14:backgroundMark x1="77361" y1="26074" x2="78208" y2="38770"/>
                        <a14:backgroundMark x1="97458" y1="37500" x2="94189" y2="52930"/>
                        <a14:backgroundMark x1="83535" y1="46777" x2="94673" y2="54785"/>
                        <a14:backgroundMark x1="96247" y1="57031" x2="99516" y2="59863"/>
                        <a14:backgroundMark x1="1816" y1="79785" x2="121" y2="82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872" y="2364719"/>
            <a:ext cx="3252565" cy="403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421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F4B44238-24DA-4A60-9FA5-1D21432FA39A}"/>
              </a:ext>
            </a:extLst>
          </p:cNvPr>
          <p:cNvSpPr/>
          <p:nvPr/>
        </p:nvSpPr>
        <p:spPr>
          <a:xfrm>
            <a:off x="290732" y="275015"/>
            <a:ext cx="87688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Cu prilejul unei ceremonii la care nu s-a prezentat preotul desemnat să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ţină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predica, Anton este rugat să încerce a face el ceva: superiorul se gândea că în caz de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nereuşită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nimeni nu va fi surprins. Anton se reculege, face o mică rugăciune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începe.</a:t>
            </a:r>
          </a:p>
        </p:txBody>
      </p:sp>
      <p:pic>
        <p:nvPicPr>
          <p:cNvPr id="3" name="Picture 12" descr="Imagini pentru priest png">
            <a:extLst>
              <a:ext uri="{FF2B5EF4-FFF2-40B4-BE49-F238E27FC236}">
                <a16:creationId xmlns:a16="http://schemas.microsoft.com/office/drawing/2014/main" id="{2A904B49-A0A7-446B-B646-FF9975D0A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Imagini pentru Anthony of Padua">
            <a:extLst>
              <a:ext uri="{FF2B5EF4-FFF2-40B4-BE49-F238E27FC236}">
                <a16:creationId xmlns:a16="http://schemas.microsoft.com/office/drawing/2014/main" id="{3311C476-9A98-4F83-A0B1-D8920B670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99" y="3318570"/>
            <a:ext cx="234235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Imagini pentru Anthony of Padua">
            <a:extLst>
              <a:ext uri="{FF2B5EF4-FFF2-40B4-BE49-F238E27FC236}">
                <a16:creationId xmlns:a16="http://schemas.microsoft.com/office/drawing/2014/main" id="{8D7F4267-4536-4F2B-84D9-31E29E56A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315" y="4204682"/>
            <a:ext cx="1905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43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1017494-2C20-4B63-BA49-0C8131351BEC}"/>
              </a:ext>
            </a:extLst>
          </p:cNvPr>
          <p:cNvSpPr/>
          <p:nvPr/>
        </p:nvSpPr>
        <p:spPr>
          <a:xfrm>
            <a:off x="220393" y="216600"/>
            <a:ext cx="93175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Numai după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cîteva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minute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-au dat seama că în mijlocul lor aveau un tezaur de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ştiinţă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, talent,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credinţă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zel. Din acest moment, timp de nouă ani Anton va fi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trâmbiţa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care va ridica în picioare mase imense de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creştini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adormiţi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în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indiferenţă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sufletească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îndârjiţi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în lupte fratricide. La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cuvîntul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lui Anton se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risipeşte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rătăcirea din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minţi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ura din inimi.</a:t>
            </a:r>
          </a:p>
        </p:txBody>
      </p:sp>
      <p:pic>
        <p:nvPicPr>
          <p:cNvPr id="3" name="Picture 12" descr="Imagini pentru priest png">
            <a:extLst>
              <a:ext uri="{FF2B5EF4-FFF2-40B4-BE49-F238E27FC236}">
                <a16:creationId xmlns:a16="http://schemas.microsoft.com/office/drawing/2014/main" id="{3C05A9ED-4A49-46F0-BED6-80DD24177D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Imagini pentru Anthony of Padua">
            <a:extLst>
              <a:ext uri="{FF2B5EF4-FFF2-40B4-BE49-F238E27FC236}">
                <a16:creationId xmlns:a16="http://schemas.microsoft.com/office/drawing/2014/main" id="{65BBF75E-9DE8-463F-8BB9-D4DA74260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37" y="3875821"/>
            <a:ext cx="2433709" cy="276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016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21552D29-F65C-4D4A-B662-9FA1D4DAA168}"/>
              </a:ext>
            </a:extLst>
          </p:cNvPr>
          <p:cNvSpPr/>
          <p:nvPr/>
        </p:nvSpPr>
        <p:spPr>
          <a:xfrm>
            <a:off x="192258" y="178752"/>
            <a:ext cx="98520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Locul de plecare al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expediţiilor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sale este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oraşul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Padova, lângă care un prieten bun i-a pregătit o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locuinţă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răcoroasă între ramurile mari ale unui nuc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bătrîn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. De aici coboară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în anul 1231. </a:t>
            </a:r>
          </a:p>
        </p:txBody>
      </p:sp>
      <p:pic>
        <p:nvPicPr>
          <p:cNvPr id="3" name="Picture 12" descr="Imagini pentru priest png">
            <a:extLst>
              <a:ext uri="{FF2B5EF4-FFF2-40B4-BE49-F238E27FC236}">
                <a16:creationId xmlns:a16="http://schemas.microsoft.com/office/drawing/2014/main" id="{26ACBC52-8FEC-4B56-AF52-70C8699D8B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agine similară">
            <a:extLst>
              <a:ext uri="{FF2B5EF4-FFF2-40B4-BE49-F238E27FC236}">
                <a16:creationId xmlns:a16="http://schemas.microsoft.com/office/drawing/2014/main" id="{CA4DDD49-D1C9-460C-91FB-989B0BEB7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423" y="3019742"/>
            <a:ext cx="59531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066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0E83099-D5B3-4150-91A6-B71140F70451}"/>
              </a:ext>
            </a:extLst>
          </p:cNvPr>
          <p:cNvSpPr/>
          <p:nvPr/>
        </p:nvSpPr>
        <p:spPr>
          <a:xfrm>
            <a:off x="347004" y="258802"/>
            <a:ext cx="9542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Locuitorii din Padova urmăresc cel din urmă curs de predici, în Postul Mare, pe care Anton l-a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ţinut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. Din toate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părţile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veneau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ştiri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despre fapte minunate petrecute la invocarea în gând a Sfântului Anton.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Paduanii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erau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convinşi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că în mijlocul lor se afla un mare sfânt.</a:t>
            </a:r>
            <a:endParaRPr lang="ro-RO" sz="3200" dirty="0"/>
          </a:p>
        </p:txBody>
      </p:sp>
      <p:pic>
        <p:nvPicPr>
          <p:cNvPr id="3" name="Picture 12" descr="Imagini pentru priest png">
            <a:extLst>
              <a:ext uri="{FF2B5EF4-FFF2-40B4-BE49-F238E27FC236}">
                <a16:creationId xmlns:a16="http://schemas.microsoft.com/office/drawing/2014/main" id="{ED159950-8DEE-4722-BD73-362697B9BE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Imagine similară">
            <a:extLst>
              <a:ext uri="{FF2B5EF4-FFF2-40B4-BE49-F238E27FC236}">
                <a16:creationId xmlns:a16="http://schemas.microsoft.com/office/drawing/2014/main" id="{76CDCE10-229E-4322-8D05-F5C24D16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00" y="3798232"/>
            <a:ext cx="2714335" cy="28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694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08594916-CF77-499E-BA28-28BAE8889DC4}"/>
              </a:ext>
            </a:extLst>
          </p:cNvPr>
          <p:cNvSpPr/>
          <p:nvPr/>
        </p:nvSpPr>
        <p:spPr>
          <a:xfrm>
            <a:off x="262596" y="132194"/>
            <a:ext cx="913462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În ziua de 13 iunie, Anton se afla la mănăstirea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Camposanpietro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, din afara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oraşului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;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simţindu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-se foarte rău, a cerut să fie adus în Padova.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Aşezat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pe un car cu fân este transportat cu deosebită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atenţie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, dar,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ajunşi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la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Arcela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, o altă mănăstire, la 1 km de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oraş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, Anton îi roagă să oprească, mai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priveşte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o dată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oraşul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, îl binecuvântează iar,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închide ochii.</a:t>
            </a:r>
          </a:p>
        </p:txBody>
      </p:sp>
      <p:pic>
        <p:nvPicPr>
          <p:cNvPr id="3" name="Picture 12" descr="Imagini pentru priest png">
            <a:extLst>
              <a:ext uri="{FF2B5EF4-FFF2-40B4-BE49-F238E27FC236}">
                <a16:creationId xmlns:a16="http://schemas.microsoft.com/office/drawing/2014/main" id="{BE8AFBED-B0FA-452F-9406-F0BFA22E34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magini pentru Anthony of Padua death">
            <a:extLst>
              <a:ext uri="{FF2B5EF4-FFF2-40B4-BE49-F238E27FC236}">
                <a16:creationId xmlns:a16="http://schemas.microsoft.com/office/drawing/2014/main" id="{F42D6273-3D80-4CF9-8410-F2374CFBA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35048"/>
            <a:ext cx="2697480" cy="190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24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B2CFCBAD-C160-4D96-AACE-53CBC397210E}"/>
              </a:ext>
            </a:extLst>
          </p:cNvPr>
          <p:cNvSpPr/>
          <p:nvPr/>
        </p:nvSpPr>
        <p:spPr>
          <a:xfrm>
            <a:off x="543950" y="256625"/>
            <a:ext cx="84171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Peste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cîteva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momente, cete de copii alergau pe străzile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oraşului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vestind cu bucuria nevinovată a copilăriei: «A murit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Sfîntul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! A murit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Sfîntul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!». Clopotele tuturor bisericilor din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oraş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s-au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întîlnit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într-o solemnă cântare de triumf, de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recunoştinţă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, de nemărginită durere.</a:t>
            </a:r>
          </a:p>
        </p:txBody>
      </p:sp>
      <p:pic>
        <p:nvPicPr>
          <p:cNvPr id="3" name="Picture 12" descr="Imagini pentru priest png">
            <a:extLst>
              <a:ext uri="{FF2B5EF4-FFF2-40B4-BE49-F238E27FC236}">
                <a16:creationId xmlns:a16="http://schemas.microsoft.com/office/drawing/2014/main" id="{1C63212A-DC9D-4574-907E-5D55FCFE83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magini pentru Anthony of Padua death">
            <a:extLst>
              <a:ext uri="{FF2B5EF4-FFF2-40B4-BE49-F238E27FC236}">
                <a16:creationId xmlns:a16="http://schemas.microsoft.com/office/drawing/2014/main" id="{730DCCDC-ACAB-4D80-B177-F0E012290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62" y="3783940"/>
            <a:ext cx="4318342" cy="293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51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35A8FBA0-547B-49DE-A0C0-9A29C30EB5A4}"/>
              </a:ext>
            </a:extLst>
          </p:cNvPr>
          <p:cNvSpPr/>
          <p:nvPr/>
        </p:nvSpPr>
        <p:spPr>
          <a:xfrm>
            <a:off x="487679" y="184110"/>
            <a:ext cx="88954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O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tradiţie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spune că, în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aceleaşi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momente,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clopotele din Lisabona, fără a fi trase de cineva, au început să sune,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cutremurînd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inimile, care au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simţit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că Ferdinand al lor a ajuns pe culmea de la hotarul dintre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pămînt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cer.</a:t>
            </a:r>
          </a:p>
        </p:txBody>
      </p:sp>
      <p:pic>
        <p:nvPicPr>
          <p:cNvPr id="3" name="Picture 12" descr="Imagini pentru priest png">
            <a:extLst>
              <a:ext uri="{FF2B5EF4-FFF2-40B4-BE49-F238E27FC236}">
                <a16:creationId xmlns:a16="http://schemas.microsoft.com/office/drawing/2014/main" id="{E060FD23-2F5D-4E96-90AE-C6F8B03A1C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magine similară">
            <a:extLst>
              <a:ext uri="{FF2B5EF4-FFF2-40B4-BE49-F238E27FC236}">
                <a16:creationId xmlns:a16="http://schemas.microsoft.com/office/drawing/2014/main" id="{58A99616-5B16-40FC-A71D-09A3797F9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14" y="3429000"/>
            <a:ext cx="4046808" cy="30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72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3556D40F-C014-4805-9F7F-2831CA3FB972}"/>
              </a:ext>
            </a:extLst>
          </p:cNvPr>
          <p:cNvSpPr/>
          <p:nvPr/>
        </p:nvSpPr>
        <p:spPr>
          <a:xfrm>
            <a:off x="135987" y="118126"/>
            <a:ext cx="100068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După un an de la moartea lui Anton, papa Grigore al IX-lea, aflându-se în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oraşul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Spoleto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, l-a pus în sinaxarul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sfinţilor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, dând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creştinilor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un nou mijlocitor puternic pe lângă Dumnezeu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un exemplu strălucit de urmat. În anul 1263, când s-a terminat construirea bazilicii din Padova, i s-au transportat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moaştele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acolo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au fost înhumate sub altarul din capela închinată lui.</a:t>
            </a:r>
          </a:p>
        </p:txBody>
      </p:sp>
      <p:pic>
        <p:nvPicPr>
          <p:cNvPr id="3" name="Picture 12" descr="Imagini pentru priest png">
            <a:extLst>
              <a:ext uri="{FF2B5EF4-FFF2-40B4-BE49-F238E27FC236}">
                <a16:creationId xmlns:a16="http://schemas.microsoft.com/office/drawing/2014/main" id="{6DE46798-B31D-4FE2-8DC8-CF025EB769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PopeGregoryIX.jpg">
            <a:extLst>
              <a:ext uri="{FF2B5EF4-FFF2-40B4-BE49-F238E27FC236}">
                <a16:creationId xmlns:a16="http://schemas.microsoft.com/office/drawing/2014/main" id="{686D55C1-2EBB-4111-9F20-0598F230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88" y="3840040"/>
            <a:ext cx="2576438" cy="284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47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20C5E73-B283-4B26-838E-D8C30D05D02B}"/>
              </a:ext>
            </a:extLst>
          </p:cNvPr>
          <p:cNvSpPr/>
          <p:nvPr/>
        </p:nvSpPr>
        <p:spPr>
          <a:xfrm>
            <a:off x="365760" y="458932"/>
            <a:ext cx="893385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o-R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50" charset="-52"/>
              </a:rPr>
              <a:t>Cine a fost </a:t>
            </a:r>
          </a:p>
          <a:p>
            <a:pPr>
              <a:lnSpc>
                <a:spcPct val="150000"/>
              </a:lnSpc>
            </a:pPr>
            <a:r>
              <a:rPr lang="ro-R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50" charset="-52"/>
              </a:rPr>
              <a:t>          Sfântul Anton de Padova?</a:t>
            </a:r>
          </a:p>
        </p:txBody>
      </p:sp>
      <p:pic>
        <p:nvPicPr>
          <p:cNvPr id="3" name="Picture 12" descr="Imagini pentru priest png">
            <a:extLst>
              <a:ext uri="{FF2B5EF4-FFF2-40B4-BE49-F238E27FC236}">
                <a16:creationId xmlns:a16="http://schemas.microsoft.com/office/drawing/2014/main" id="{C96AC74C-E47B-4640-9A1C-2F0214AFB6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41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5719D94-13E0-4469-A6E8-13999F7FA4B2}"/>
              </a:ext>
            </a:extLst>
          </p:cNvPr>
          <p:cNvSpPr/>
          <p:nvPr/>
        </p:nvSpPr>
        <p:spPr>
          <a:xfrm>
            <a:off x="712441" y="772902"/>
            <a:ext cx="41553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o-RO" sz="8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50" charset="-52"/>
                <a:cs typeface="MV Boli" panose="02000500030200090000" pitchFamily="2" charset="0"/>
              </a:rPr>
              <a:t>Sfârșit</a:t>
            </a:r>
          </a:p>
        </p:txBody>
      </p:sp>
      <p:pic>
        <p:nvPicPr>
          <p:cNvPr id="3" name="Picture 12" descr="Imagini pentru priest png">
            <a:extLst>
              <a:ext uri="{FF2B5EF4-FFF2-40B4-BE49-F238E27FC236}">
                <a16:creationId xmlns:a16="http://schemas.microsoft.com/office/drawing/2014/main" id="{59353F9E-DB8E-4AD9-AFA3-CE88CD06D5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ini pentru Anthony of Padua basilica">
            <a:extLst>
              <a:ext uri="{FF2B5EF4-FFF2-40B4-BE49-F238E27FC236}">
                <a16:creationId xmlns:a16="http://schemas.microsoft.com/office/drawing/2014/main" id="{A4F0403A-1127-4614-BCA5-D55BD0CB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50" y="2758089"/>
            <a:ext cx="5323214" cy="33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06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5F98820-6FCB-44DB-A175-1DCEBAD35115}"/>
              </a:ext>
            </a:extLst>
          </p:cNvPr>
          <p:cNvSpPr/>
          <p:nvPr/>
        </p:nvSpPr>
        <p:spPr>
          <a:xfrm>
            <a:off x="198024" y="308541"/>
            <a:ext cx="92893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Fernando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Martins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de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Bulhões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, cunoscut ca Sfântul Anton de Padova, O.F.M., a fost un preot catolic portughez și un călugăr al Ordinului Franciscan.</a:t>
            </a:r>
          </a:p>
        </p:txBody>
      </p:sp>
      <p:pic>
        <p:nvPicPr>
          <p:cNvPr id="3" name="Picture 12" descr="Imagini pentru priest png">
            <a:extLst>
              <a:ext uri="{FF2B5EF4-FFF2-40B4-BE49-F238E27FC236}">
                <a16:creationId xmlns:a16="http://schemas.microsoft.com/office/drawing/2014/main" id="{1B6FC9C3-143F-4206-9E8B-3FA6216010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Imagini pentru Antonio di Padova">
            <a:extLst>
              <a:ext uri="{FF2B5EF4-FFF2-40B4-BE49-F238E27FC236}">
                <a16:creationId xmlns:a16="http://schemas.microsoft.com/office/drawing/2014/main" id="{F6E9D8CD-0331-4CA4-9D5A-59D929CAF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67" y="2623710"/>
            <a:ext cx="2891865" cy="372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33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F234F4D5-9380-466C-8720-06B19E759F6F}"/>
              </a:ext>
            </a:extLst>
          </p:cNvPr>
          <p:cNvSpPr/>
          <p:nvPr/>
        </p:nvSpPr>
        <p:spPr>
          <a:xfrm>
            <a:off x="654570" y="444863"/>
            <a:ext cx="38411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o-RO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Mai exact</a:t>
            </a:r>
          </a:p>
        </p:txBody>
      </p:sp>
      <p:pic>
        <p:nvPicPr>
          <p:cNvPr id="3" name="Picture 12" descr="Imagini pentru priest png">
            <a:extLst>
              <a:ext uri="{FF2B5EF4-FFF2-40B4-BE49-F238E27FC236}">
                <a16:creationId xmlns:a16="http://schemas.microsoft.com/office/drawing/2014/main" id="{5F97C727-9D98-4968-9F58-AD1F64874F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3.bp.blogspot.com/-VuVZ0Ctpeis/VaGdtKrWZCI/AAAAAAAAK8s/FUFBD7n2a0E/s1600/St.%2BAnthony%2Bof%2BPadua%2B%25282%2529.jpg">
            <a:extLst>
              <a:ext uri="{FF2B5EF4-FFF2-40B4-BE49-F238E27FC236}">
                <a16:creationId xmlns:a16="http://schemas.microsoft.com/office/drawing/2014/main" id="{085C0255-D990-47D8-B328-8BDB82D8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47" y="1509173"/>
            <a:ext cx="4167628" cy="53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96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B4CDA30F-B5E4-4A3D-8BEB-090906A701A6}"/>
              </a:ext>
            </a:extLst>
          </p:cNvPr>
          <p:cNvSpPr/>
          <p:nvPr/>
        </p:nvSpPr>
        <p:spPr>
          <a:xfrm>
            <a:off x="164123" y="98474"/>
            <a:ext cx="88251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S-a născut la 15 august 1195, la Lisabona, capitala Portugaliei, din familia de Bouillon. Tatăl său se numea Martin de Bouillon, om de vază la curte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un bun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creştin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, iar mama, Maria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Taveira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, nobilă prin sânge, dar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prin virtute. La Botez a primit numele de Ferdinand. Mai apoi, când a intrat în Ordinul Franciscan,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l-a schimbat în acela de Anton.</a:t>
            </a:r>
          </a:p>
        </p:txBody>
      </p:sp>
      <p:pic>
        <p:nvPicPr>
          <p:cNvPr id="3" name="Picture 12" descr="Imagini pentru priest png">
            <a:extLst>
              <a:ext uri="{FF2B5EF4-FFF2-40B4-BE49-F238E27FC236}">
                <a16:creationId xmlns:a16="http://schemas.microsoft.com/office/drawing/2014/main" id="{CF0FB18D-3612-4E80-9BA1-1D25C9A2AB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Francisco de Zurbarán - Sto Antonio de Padua.jpg">
            <a:extLst>
              <a:ext uri="{FF2B5EF4-FFF2-40B4-BE49-F238E27FC236}">
                <a16:creationId xmlns:a16="http://schemas.microsoft.com/office/drawing/2014/main" id="{737BE54A-8C1D-4A93-90ED-AB9D0224E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545" y1="18429" x2="66364" y2="46828"/>
                        <a14:foregroundMark x1="55000" y1="16918" x2="45909" y2="22961"/>
                        <a14:foregroundMark x1="47727" y1="45317" x2="40909" y2="46224"/>
                        <a14:foregroundMark x1="70000" y1="40483" x2="77273" y2="48036"/>
                        <a14:foregroundMark x1="25455" y1="82477" x2="24091" y2="95468"/>
                        <a14:foregroundMark x1="20455" y1="94864" x2="12727" y2="97885"/>
                        <a14:backgroundMark x1="6364" y1="48943" x2="20909" y2="72205"/>
                        <a14:backgroundMark x1="88182" y1="50151" x2="92727" y2="75831"/>
                        <a14:backgroundMark x1="28182" y1="80060" x2="33182" y2="89426"/>
                        <a14:backgroundMark x1="95455" y1="81571" x2="96818" y2="87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420" y="3029739"/>
            <a:ext cx="2095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129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2EF8D5C8-34C0-4083-8823-D1293C462689}"/>
              </a:ext>
            </a:extLst>
          </p:cNvPr>
          <p:cNvSpPr/>
          <p:nvPr/>
        </p:nvSpPr>
        <p:spPr>
          <a:xfrm>
            <a:off x="135988" y="337625"/>
            <a:ext cx="10428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Când a împlinit vârsta de 15 ani, s-a dăruit cu totul în slujba lui Dumnezeu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s-a călugărit în Mănăstirea Canonicilor Regulari ai sfântului Augustin, trecând, apoi, în Mănăstirea din Coimbra. </a:t>
            </a:r>
          </a:p>
        </p:txBody>
      </p:sp>
      <p:pic>
        <p:nvPicPr>
          <p:cNvPr id="3" name="Picture 12" descr="Imagini pentru priest png">
            <a:extLst>
              <a:ext uri="{FF2B5EF4-FFF2-40B4-BE49-F238E27FC236}">
                <a16:creationId xmlns:a16="http://schemas.microsoft.com/office/drawing/2014/main" id="{0A2E8072-A363-4E98-8D9A-E0610FA925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Imagini pentru saint augustine monks">
            <a:extLst>
              <a:ext uri="{FF2B5EF4-FFF2-40B4-BE49-F238E27FC236}">
                <a16:creationId xmlns:a16="http://schemas.microsoft.com/office/drawing/2014/main" id="{0B615FDD-09F8-432D-99E7-A9865C3DE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40" y="2517140"/>
            <a:ext cx="347662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985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5729F11-5FA9-4CFE-9E54-42633E2B122F}"/>
              </a:ext>
            </a:extLst>
          </p:cNvPr>
          <p:cNvSpPr/>
          <p:nvPr/>
        </p:nvSpPr>
        <p:spPr>
          <a:xfrm>
            <a:off x="375138" y="338854"/>
            <a:ext cx="87688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Acolo s-a dedicat studiului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ştiinţelor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umane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teologice. Au fost ani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importanţi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pentru formarea sa umană </a:t>
            </a:r>
            <a:r>
              <a:rPr lang="ro-RO" sz="3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intelectuală, după care, în anul 1219, a fost hirotonit preot.</a:t>
            </a:r>
            <a:endParaRPr lang="ro-RO" sz="3000" dirty="0"/>
          </a:p>
        </p:txBody>
      </p:sp>
      <p:pic>
        <p:nvPicPr>
          <p:cNvPr id="3" name="Picture 12" descr="Imagini pentru priest png">
            <a:extLst>
              <a:ext uri="{FF2B5EF4-FFF2-40B4-BE49-F238E27FC236}">
                <a16:creationId xmlns:a16="http://schemas.microsoft.com/office/drawing/2014/main" id="{CE1E3704-A239-4D6B-9D6E-6B979A43C8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Imagini pentru Anthony of Padua">
            <a:extLst>
              <a:ext uri="{FF2B5EF4-FFF2-40B4-BE49-F238E27FC236}">
                <a16:creationId xmlns:a16="http://schemas.microsoft.com/office/drawing/2014/main" id="{F38221D3-A3E8-4053-93C7-2CAB3F74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875" y1="74037" x2="10375" y2="86613"/>
                        <a14:foregroundMark x1="75500" y1="32049" x2="85125" y2="31846"/>
                        <a14:foregroundMark x1="77875" y1="11968" x2="73250" y2="20081"/>
                        <a14:foregroundMark x1="76250" y1="8925" x2="76750" y2="12373"/>
                        <a14:foregroundMark x1="83750" y1="82961" x2="85875" y2="90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45" y="2778260"/>
            <a:ext cx="6270735" cy="386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332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66D4CD6B-FA87-444D-AF11-EC2F0A31E3B0}"/>
              </a:ext>
            </a:extLst>
          </p:cNvPr>
          <p:cNvSpPr/>
          <p:nvPr/>
        </p:nvSpPr>
        <p:spPr>
          <a:xfrm>
            <a:off x="107852" y="146261"/>
            <a:ext cx="92330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După un an, Anton s-a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despărţit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de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fraţii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augustinieni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a intrat în Ordinul Franciscan, unde a fost un exemplu pentru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toţi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. Mai mult, a cerut să meargă misionar în Africa.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Dorinţa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i s-a împlinit, dar pronia dumnezeiască îl voia în altă muncă apostolică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, după grele încercări pe mare, a ajuns în Sicilia (Italia).</a:t>
            </a:r>
          </a:p>
        </p:txBody>
      </p:sp>
      <p:pic>
        <p:nvPicPr>
          <p:cNvPr id="3" name="Picture 12" descr="Imagini pentru priest png">
            <a:extLst>
              <a:ext uri="{FF2B5EF4-FFF2-40B4-BE49-F238E27FC236}">
                <a16:creationId xmlns:a16="http://schemas.microsoft.com/office/drawing/2014/main" id="{A1086736-7C41-4BD3-9F06-D9D5744AE3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Imagini pentru Antonio di Padova">
            <a:extLst>
              <a:ext uri="{FF2B5EF4-FFF2-40B4-BE49-F238E27FC236}">
                <a16:creationId xmlns:a16="http://schemas.microsoft.com/office/drawing/2014/main" id="{08C1D563-25F2-4044-BF97-6A65FC144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417" y1="6322" x2="43000" y2="4885"/>
                        <a14:foregroundMark x1="5000" y1="80172" x2="96000" y2="91092"/>
                        <a14:foregroundMark x1="78333" y1="76724" x2="96833" y2="74234"/>
                        <a14:foregroundMark x1="98083" y1="70402" x2="72417" y2="74042"/>
                        <a14:foregroundMark x1="69750" y1="73851" x2="61167" y2="74713"/>
                        <a14:foregroundMark x1="3583" y1="87835" x2="14583" y2="94540"/>
                        <a14:backgroundMark x1="31000" y1="8429" x2="10833" y2="63410"/>
                        <a14:backgroundMark x1="51750" y1="3927" x2="80083" y2="4502"/>
                        <a14:backgroundMark x1="61750" y1="33238" x2="96500" y2="68487"/>
                        <a14:backgroundMark x1="61917" y1="47222" x2="65667" y2="75862"/>
                        <a14:backgroundMark x1="35667" y1="53736" x2="5667" y2="70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316" y="3975573"/>
            <a:ext cx="3145324" cy="273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24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29AAD50-B760-4BFC-BE67-244232B02E4C}"/>
              </a:ext>
            </a:extLst>
          </p:cNvPr>
          <p:cNvSpPr/>
          <p:nvPr/>
        </p:nvSpPr>
        <p:spPr>
          <a:xfrm>
            <a:off x="332935" y="242558"/>
            <a:ext cx="85719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În anul 1221, cu ocazia marii adunări ținute de sfântul Francisc la Assisi (Adunarea rogojinilor), Anton a avut ocazia de a-l cunoaște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de a vorbi întâia oară cu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sărăcuţul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 din Assisi. După această adunare, a fost trimis la Mănăstirea Monte Paolo, lângă Bologna. </a:t>
            </a:r>
          </a:p>
        </p:txBody>
      </p:sp>
      <p:pic>
        <p:nvPicPr>
          <p:cNvPr id="3" name="Picture 12" descr="Imagini pentru priest png">
            <a:extLst>
              <a:ext uri="{FF2B5EF4-FFF2-40B4-BE49-F238E27FC236}">
                <a16:creationId xmlns:a16="http://schemas.microsoft.com/office/drawing/2014/main" id="{D9FF62AC-BB37-4AA8-8DCD-CD6CE94BEC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2" y="4710430"/>
            <a:ext cx="214757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Imagini pentru Anthony of Padua">
            <a:extLst>
              <a:ext uri="{FF2B5EF4-FFF2-40B4-BE49-F238E27FC236}">
                <a16:creationId xmlns:a16="http://schemas.microsoft.com/office/drawing/2014/main" id="{C4F90676-1248-45A2-932D-29B3B9BCC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94" y="3785518"/>
            <a:ext cx="3775638" cy="282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89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845</Words>
  <Application>Microsoft Office PowerPoint</Application>
  <PresentationFormat>Ecran lat</PresentationFormat>
  <Paragraphs>22</Paragraphs>
  <Slides>20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Miama Nueva</vt:lpstr>
      <vt:lpstr>MV Boli</vt:lpstr>
      <vt:lpstr>Segoe Script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iacob andrei</dc:creator>
  <cp:lastModifiedBy>iacob andrei</cp:lastModifiedBy>
  <cp:revision>33</cp:revision>
  <dcterms:created xsi:type="dcterms:W3CDTF">2017-11-07T17:00:56Z</dcterms:created>
  <dcterms:modified xsi:type="dcterms:W3CDTF">2017-11-08T07:59:18Z</dcterms:modified>
</cp:coreProperties>
</file>