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D1B9B0-6174-47EE-98A7-D6300393F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44E63C7-164A-4DC2-BBDB-3F07885F4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741202C-F252-41FA-904E-686A4BED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B173F02-DC6B-484B-A3C8-1E68EB92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01248BD-B972-4568-B73A-0E50737F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597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62E719-4F21-4EBB-9155-499A0537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7E1B688-AA76-4147-ACDD-4E91E6E4E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E5395F2-C0AA-4CDD-858A-0C7EDA07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2039C1-7F11-47EA-A3FC-AB6AC29D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44258D2-D886-43CF-A65D-56E1319A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356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45124CD-F85E-4860-9F4A-3600E27E9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4C91FB5-986F-40A6-AF6A-61439B90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7DE4AF3-C630-42A0-9C1A-6DA8C140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5E52FC-92F4-4827-96AB-4CE2AE7E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CDF225-12BC-427B-9ACA-1253FC5F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299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EB139E-1661-46CF-9461-BF685612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C5AE822-586F-4CC0-939B-FAB3BC36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8EEBC6F-51A3-4A35-81A1-124AE957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A81A271-4930-42AC-8837-DCD85408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B87B1E6-9887-4B04-B27D-C4E0DDDB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032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6E2649-7290-4500-B571-5D5F2D33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5F6A540-3633-480C-B351-CFECF167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DBCC7E6-3C4A-474D-B3CF-96D3FC72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5796BD2-848E-492A-830C-EFC6D23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C785B44-C9B1-4298-B2B9-95F1EA5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87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E2AB01-5251-42DE-9F53-633D2CCC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7D0E544-EF8C-4D18-A970-10207EA46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70DD847-074E-4E54-9A77-3C5B799B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57A6574-74BE-4192-AC79-322B7FCD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5A1078B-5340-46A8-A535-D39486B7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FAD6333-D5FB-4217-93FE-46E8A3DC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146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D5B398-F95B-4F38-9629-82B13D31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3A983AF-328E-4DC7-917E-639696D4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286E612-7028-4ABA-9E89-76F45A8DB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2E03E8E-6C99-479E-9D1D-F2705D77B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6034989F-3365-4375-B9ED-DF32442E6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1101C1B-F3AC-40BF-999E-1845A79E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431F4AC-54C6-4F9F-A719-5639A772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5CC4772-1F80-4D09-82FD-6F63622B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811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8F665B-987F-4C37-AA94-882E81D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A4C6BB70-4C16-41DA-988E-7B1AFDC1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7C93E2B-FFF2-4F05-8B86-1DA02CC8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85683BD-617E-4FD7-8011-EDE59DC2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022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DD526B3-5592-42AA-8916-4E5A4B4A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838C5E15-BEA0-4625-B82A-4CE573FA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D716F1D-5B6B-40D0-A89C-94B9E528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016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34C814-FE7C-4CC1-B626-614FD4E5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1EC9D2-5D0D-4112-8376-3E6AB6EA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786BC6F-A50E-4C33-906B-AB7406175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33247FE-2931-4E92-8023-9E8A4FEE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04DF4BC-1FC6-414F-8401-9FAEA2F3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71434B2-5ADF-4790-BD29-A347283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712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3248AE-B4C0-4F0F-B225-7EFA3D19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B5446EBA-8DD9-48CD-B1C6-64762704E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C0746DE-AADB-468A-85B6-A111F9CC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257CC51-8E56-46B5-A09C-BB0C3236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CF427EF-9200-479B-8115-BD941ABB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55B3270-0D2F-4EFE-BB96-6A0BB7E4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096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5D7F82B-4F86-40D3-9BFC-7458F5C9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707FAA1-4FA5-41D9-8B48-4AC7D8C5F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D213F3A-38D3-437A-81AD-BA5A6C897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0A33-F77A-4971-9D3E-62153653F67E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DB807D2-2678-4387-B0CF-9C1F7594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2F3F09E-CA92-4F5E-AE39-FE5CECD4B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C3B0-A7D6-4CE1-AF00-A08DA6A4D92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997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7B418D9-0A21-4372-B5F4-A35A37F8E81A}"/>
              </a:ext>
            </a:extLst>
          </p:cNvPr>
          <p:cNvSpPr/>
          <p:nvPr/>
        </p:nvSpPr>
        <p:spPr>
          <a:xfrm>
            <a:off x="2452467" y="2355644"/>
            <a:ext cx="9739533" cy="288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Sfânta Tereza </a:t>
            </a:r>
          </a:p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a pruncului Isus</a:t>
            </a: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ADA6A0E2-71F2-4919-80EE-7E687A65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i pentru Thérèse of Lisieux">
            <a:extLst>
              <a:ext uri="{FF2B5EF4-FFF2-40B4-BE49-F238E27FC236}">
                <a16:creationId xmlns:a16="http://schemas.microsoft.com/office/drawing/2014/main" id="{8F24C21A-5370-4936-B566-BC05C8C4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94" y="112541"/>
            <a:ext cx="1860934" cy="2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e similară">
            <a:extLst>
              <a:ext uri="{FF2B5EF4-FFF2-40B4-BE49-F238E27FC236}">
                <a16:creationId xmlns:a16="http://schemas.microsoft.com/office/drawing/2014/main" id="{0D452656-8C69-4983-BDA5-A5712CAB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7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E7D9794-7457-4765-9DD2-5995599426A3}"/>
              </a:ext>
            </a:extLst>
          </p:cNvPr>
          <p:cNvSpPr/>
          <p:nvPr/>
        </p:nvSpPr>
        <p:spPr>
          <a:xfrm>
            <a:off x="1669366" y="229787"/>
            <a:ext cx="9964616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Într-o epocă de aprinse discuții referitoare la legile fundamentale ale vieții omenești, individuale și sociale, Mica floare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Lisieux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afirma prin scrisul și faptele sale că suprema lege este Iubirea.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52084702-0C86-4C79-978C-BEA48C07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20B921DF-9C69-4C10-9F2E-236FCAD5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i pentru Thérèse of Lisieux">
            <a:extLst>
              <a:ext uri="{FF2B5EF4-FFF2-40B4-BE49-F238E27FC236}">
                <a16:creationId xmlns:a16="http://schemas.microsoft.com/office/drawing/2014/main" id="{4A77BE42-356C-4E9D-8BEB-78C7137E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60" y="2108974"/>
            <a:ext cx="2224882" cy="38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6FD2B29-8445-4922-8791-11237A7D2E38}"/>
              </a:ext>
            </a:extLst>
          </p:cNvPr>
          <p:cNvSpPr/>
          <p:nvPr/>
        </p:nvSpPr>
        <p:spPr>
          <a:xfrm>
            <a:off x="1345809" y="0"/>
            <a:ext cx="10400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Sfântă Tereza a Pruncului Isus este ultimul dintre cei nouă copii ai soților Ludovic Martin si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Zelia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Guerin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Ludovic, ceasornicar-bijutier în orășelul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Alencon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si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Zelia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lucrătoare într-un atelier de dantele, s-au căsătorit la o vârstă mai înaintată; el avea 35 de ani iar ea 27; amândoi, în prima parte a vieții, ar fi dorit să intre în mănăstire, dar din diferite motive nu au fost primiți.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545928D-A241-49F7-9C44-D9EAB560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5D17C947-7E9F-49DE-B86F-EADC63E2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i pentru Thérèse of Lisieux">
            <a:extLst>
              <a:ext uri="{FF2B5EF4-FFF2-40B4-BE49-F238E27FC236}">
                <a16:creationId xmlns:a16="http://schemas.microsoft.com/office/drawing/2014/main" id="{8DA949A4-DC70-477A-A55F-D8B7329C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91" y="2856267"/>
            <a:ext cx="6334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66AFAAA-74F2-4217-9F2B-5BE71602A658}"/>
              </a:ext>
            </a:extLst>
          </p:cNvPr>
          <p:cNvSpPr/>
          <p:nvPr/>
        </p:nvSpPr>
        <p:spPr>
          <a:xfrm>
            <a:off x="1545078" y="380934"/>
            <a:ext cx="1024364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După căsătorie s-au hotărât să trăiască împreună ca frate și soră, dar un duhovnic luminat i-a convins să-și schimbe gândurile. Dacă fiecare și-ar fi urmat primele îndemnuri ale inimii “cea mai mare sfântă a timpurilor moderne” nu ar fi văzut lumina zilei.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77D0AED0-A880-4C37-8E66-ED89C43F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D0E85B64-3DFB-4196-A43F-E8015B10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ine similară">
            <a:extLst>
              <a:ext uri="{FF2B5EF4-FFF2-40B4-BE49-F238E27FC236}">
                <a16:creationId xmlns:a16="http://schemas.microsoft.com/office/drawing/2014/main" id="{9BB6782F-C986-4598-BC75-FDDDF35A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1" y="2844429"/>
            <a:ext cx="4406411" cy="29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146B34D-7059-493F-A1BD-B4716756FB6C}"/>
              </a:ext>
            </a:extLst>
          </p:cNvPr>
          <p:cNvSpPr/>
          <p:nvPr/>
        </p:nvSpPr>
        <p:spPr>
          <a:xfrm>
            <a:off x="1528689" y="146262"/>
            <a:ext cx="10339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In familia Martin viața se desfășura într-o atmosfera de încredere și bucurii izvorâte din munca de fiecare zi și o trăire intensă a credinței, concretizată prin rugăciunea de seara făcută împreuna, participarea la sfintele slujbe din duminici și sărbători, primirea frecventă a Sfintei Împărtășanii, dragostea efectivă față de săraci și bolnavi.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79012E9E-9BAE-4E56-B2F4-D74CC052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58ABA29F-646A-4349-8AFA-E79BC875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Thérèse of Lisieux">
            <a:extLst>
              <a:ext uri="{FF2B5EF4-FFF2-40B4-BE49-F238E27FC236}">
                <a16:creationId xmlns:a16="http://schemas.microsoft.com/office/drawing/2014/main" id="{4F869545-A39B-435F-93A3-0FDD6F8FF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4" descr="Imagini pentru Thérèse of Lisieux">
            <a:extLst>
              <a:ext uri="{FF2B5EF4-FFF2-40B4-BE49-F238E27FC236}">
                <a16:creationId xmlns:a16="http://schemas.microsoft.com/office/drawing/2014/main" id="{FACE6AB1-EB5D-435A-B043-C2356B7C3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4342" name="Picture 6" descr="Imagine similară">
            <a:extLst>
              <a:ext uri="{FF2B5EF4-FFF2-40B4-BE49-F238E27FC236}">
                <a16:creationId xmlns:a16="http://schemas.microsoft.com/office/drawing/2014/main" id="{6BF8CD9B-3CF4-453A-ACF0-B5855DFE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92" y="3182373"/>
            <a:ext cx="178263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TH plus jeune">
            <a:extLst>
              <a:ext uri="{FF2B5EF4-FFF2-40B4-BE49-F238E27FC236}">
                <a16:creationId xmlns:a16="http://schemas.microsoft.com/office/drawing/2014/main" id="{ED0DC3E4-A877-4702-857E-1B30EF09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77" y="3581400"/>
            <a:ext cx="2030903" cy="24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3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9673FE9-7275-416D-9B93-05B24A057A0B}"/>
              </a:ext>
            </a:extLst>
          </p:cNvPr>
          <p:cNvSpPr/>
          <p:nvPr/>
        </p:nvSpPr>
        <p:spPr>
          <a:xfrm>
            <a:off x="1545077" y="53409"/>
            <a:ext cx="100326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Nu au lipsit însă nici încercările: patru copii, doi băieți și doua fete, au murit de mici; în timpul războiului de la 1870 familia a fost obligată să țină în cantonament 9 ostași germani;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Zelia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 constatat semnele unei maladii care avea să o pună în imposibilitatea de a-și alăpta copilul pentru a noua oara.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B3D97261-F011-45ED-A2D0-35CC4CAF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CE209744-72DD-4AA2-B42C-4FF00D0C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e similară">
            <a:extLst>
              <a:ext uri="{FF2B5EF4-FFF2-40B4-BE49-F238E27FC236}">
                <a16:creationId xmlns:a16="http://schemas.microsoft.com/office/drawing/2014/main" id="{24E8F338-9A79-4D2A-9EC3-58818692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10" y="2469605"/>
            <a:ext cx="2357730" cy="3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4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DD3057D-7494-4FB5-B2BB-69BA9F51A9E0}"/>
              </a:ext>
            </a:extLst>
          </p:cNvPr>
          <p:cNvSpPr/>
          <p:nvPr/>
        </p:nvSpPr>
        <p:spPr>
          <a:xfrm>
            <a:off x="1908516" y="53409"/>
            <a:ext cx="10091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Într-o scrisoare din 3 ianuarie 1873, curajoasa mama anunța rudele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Lisieux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: “Ieri, joi, la orele 11 și jumătate noaptea s-a născut fiica mea cea mai mică. E robusta și sănătoasă și foarte grațioasă. Va fi botezata mâine, sâmbătă și trebuie să fiți de față și voi pentru ca sărbătoarea să fie desăvârșita”.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208535E-1913-40F8-88BD-F0556559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9DCE7AEC-7D7E-47AF-A78A-197959D8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i pentru Thérèse of Lisieux">
            <a:extLst>
              <a:ext uri="{FF2B5EF4-FFF2-40B4-BE49-F238E27FC236}">
                <a16:creationId xmlns:a16="http://schemas.microsoft.com/office/drawing/2014/main" id="{EF784461-9528-4B25-9734-0CAC24D3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0" y="3474519"/>
            <a:ext cx="194953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ine similară">
            <a:extLst>
              <a:ext uri="{FF2B5EF4-FFF2-40B4-BE49-F238E27FC236}">
                <a16:creationId xmlns:a16="http://schemas.microsoft.com/office/drawing/2014/main" id="{12362CC1-5478-4964-B5C5-F179D1C0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59" y="2658794"/>
            <a:ext cx="23288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5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FD5C027-EB1A-4A3F-8F26-CC057567BF2C}"/>
              </a:ext>
            </a:extLst>
          </p:cNvPr>
          <p:cNvSpPr/>
          <p:nvPr/>
        </p:nvSpPr>
        <p:spPr>
          <a:xfrm>
            <a:off x="1866313" y="243855"/>
            <a:ext cx="1013342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La botez a primit numele de Maria Francesca Tereza. Înaintea ei se aflau alte patru surori: Maria, Paulina,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Leonia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Celina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 toate își îndreptau gândul, adesea și pașii, spre diferite lăcașuri de viață mânăstireasca.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BDB75843-B0F3-4729-83B6-6B4562CA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74E0CE0E-ED92-48C3-8D60-ED79AE91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ine similară">
            <a:extLst>
              <a:ext uri="{FF2B5EF4-FFF2-40B4-BE49-F238E27FC236}">
                <a16:creationId xmlns:a16="http://schemas.microsoft.com/office/drawing/2014/main" id="{A5EE425F-1455-4E5B-AD74-45F3D93C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668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6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053F631-FAD4-4320-B03F-9909EAF4C8D3}"/>
              </a:ext>
            </a:extLst>
          </p:cNvPr>
          <p:cNvSpPr/>
          <p:nvPr/>
        </p:nvSpPr>
        <p:spPr>
          <a:xfrm>
            <a:off x="1767839" y="184110"/>
            <a:ext cx="10175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La 28 august 1877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Zelia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Martin părăsește cuibul liniștit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Alencon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și trece la cele veșnice. Ludovic rămas văduv, deoarece nu se simțea bine cu sănătatea, se retrage împreuna cu fiicele sale în orașul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Lisiuex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unde se aflau rudele lui apropiate.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28AE94F9-9C3F-4FF4-B7D9-B26E8484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D3D032F7-78F8-4723-BEA9-A39532F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ini pentru Thérèse of Lisieux">
            <a:extLst>
              <a:ext uri="{FF2B5EF4-FFF2-40B4-BE49-F238E27FC236}">
                <a16:creationId xmlns:a16="http://schemas.microsoft.com/office/drawing/2014/main" id="{407951DF-4FC9-41FB-BD23-EF5E9B1C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24" y="2492434"/>
            <a:ext cx="4595446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2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201D0D7-D6B7-46CD-BB46-1BC1D9896E64}"/>
              </a:ext>
            </a:extLst>
          </p:cNvPr>
          <p:cNvSpPr/>
          <p:nvPr/>
        </p:nvSpPr>
        <p:spPr>
          <a:xfrm>
            <a:off x="4820529" y="8898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Aici Tereza, înconjurată de toți cu dragoste, începe să ia cunoștință de bucuriile, dar și de tristețile vieții. La vârsta de 10 ani este lovita de o boala misterioasa, cu dureri de cap, insomnii, erupții, halucinații. In ziua de 13 mai 1883 are o viziune in care i se arată Maica Domnului și cu surâs ceresc îi redă sănătatea.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08A3541-CFB0-4493-B03D-1C3D16F2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8135568B-FE17-49AE-95F9-2B30B514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ini pentru Thérèse of Lisieux">
            <a:extLst>
              <a:ext uri="{FF2B5EF4-FFF2-40B4-BE49-F238E27FC236}">
                <a16:creationId xmlns:a16="http://schemas.microsoft.com/office/drawing/2014/main" id="{413E54DE-C245-4B5C-855F-8086D3FD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197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9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B88B9C7-89FD-4417-8B48-6D88B5B1C7B2}"/>
              </a:ext>
            </a:extLst>
          </p:cNvPr>
          <p:cNvSpPr/>
          <p:nvPr/>
        </p:nvSpPr>
        <p:spPr>
          <a:xfrm>
            <a:off x="4890868" y="274443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Pentru Tereza se deschide însă o perioada de frământări sufletești pe care le destăinuie surorii sale Paulina, devenită călugăriță, sub numele de sora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Agnesa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 lui Isus, în mănăstirea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Carmelitanelor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Lisieux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FC36E187-CB09-4C5A-9C92-83374E56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0ABF4A76-DDC2-4253-ABF5-355D7E99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Pauline">
            <a:extLst>
              <a:ext uri="{FF2B5EF4-FFF2-40B4-BE49-F238E27FC236}">
                <a16:creationId xmlns:a16="http://schemas.microsoft.com/office/drawing/2014/main" id="{ECDB81B6-E58C-4502-BB98-D5E9DBAD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8" y="1023590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53E21CC-736D-4B36-8901-23006597F778}"/>
              </a:ext>
            </a:extLst>
          </p:cNvPr>
          <p:cNvSpPr/>
          <p:nvPr/>
        </p:nvSpPr>
        <p:spPr>
          <a:xfrm>
            <a:off x="2016707" y="1356540"/>
            <a:ext cx="927946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</a:pPr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Ce știți de sfânta Tereza </a:t>
            </a:r>
          </a:p>
          <a:p>
            <a:pPr indent="180340" algn="ctr">
              <a:lnSpc>
                <a:spcPct val="150000"/>
              </a:lnSpc>
            </a:pPr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a pruncului Isus?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B017FA3-A583-4468-9E97-2480C1CA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86DC0C6F-0D42-423D-BC4E-6E06645C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5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1F42FB4-8F2D-47D7-8EA0-C5C695FC5CAB}"/>
              </a:ext>
            </a:extLst>
          </p:cNvPr>
          <p:cNvSpPr/>
          <p:nvPr/>
        </p:nvSpPr>
        <p:spPr>
          <a:xfrm>
            <a:off x="1561514" y="0"/>
            <a:ext cx="9383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Notele bune obținute la învățătura, felicitările și aprecierile măgulitoare primite din toate părțile, diferitele plimbări cu familii înrudite și prietene nu reușesc să-i îndepărteze gândul de la ceea ce ea considera un dar deosebit al lui Dumnezeu.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2CAC4BE-8344-4A96-9487-31461C98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63CAAD56-602A-491C-8EC8-AD8F8620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ine similară">
            <a:extLst>
              <a:ext uri="{FF2B5EF4-FFF2-40B4-BE49-F238E27FC236}">
                <a16:creationId xmlns:a16="http://schemas.microsoft.com/office/drawing/2014/main" id="{0F120663-8B74-4A24-AE5B-1AF42D3F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16" y="2595196"/>
            <a:ext cx="3810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4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25D8406-D51C-42B6-B7B0-9E124A1FB0E1}"/>
              </a:ext>
            </a:extLst>
          </p:cNvPr>
          <p:cNvSpPr/>
          <p:nvPr/>
        </p:nvSpPr>
        <p:spPr>
          <a:xfrm>
            <a:off x="6095999" y="0"/>
            <a:ext cx="5622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“El m-a făcut să înțeleg că adevărata mea glorie nu se va arăta în fața oamenilor și că ea va consta în a deveni o mare Sfântă!!!…”. Doua dintre surorile sale, Maria si Paulina, se aflau deja în mănăstirea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Lisieux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; Tereza se simte chemată pe aceeași cale.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20FB4E7-EBF3-4772-A1CC-CDCDA904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3EDA3BB2-B8FC-42CA-A5E9-D7248AC1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arieG">
            <a:extLst>
              <a:ext uri="{FF2B5EF4-FFF2-40B4-BE49-F238E27FC236}">
                <a16:creationId xmlns:a16="http://schemas.microsoft.com/office/drawing/2014/main" id="{43956360-1A22-4CD8-8AB5-39B01DB9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8" y="270659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ini pentru Agnes of Jesus">
            <a:extLst>
              <a:ext uri="{FF2B5EF4-FFF2-40B4-BE49-F238E27FC236}">
                <a16:creationId xmlns:a16="http://schemas.microsoft.com/office/drawing/2014/main" id="{B935B254-3566-47D9-A722-B66AAB1F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0" y="2655570"/>
            <a:ext cx="24479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3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49A5879-AE0D-4CFB-BDD4-C5836F28ECD1}"/>
              </a:ext>
            </a:extLst>
          </p:cNvPr>
          <p:cNvSpPr/>
          <p:nvPr/>
        </p:nvSpPr>
        <p:spPr>
          <a:xfrm>
            <a:off x="2133600" y="61069"/>
            <a:ext cx="9458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După eforturi aproape supraomenești, ajutată în încrederea ei nemărginita în Dumnezeu, obține asentimentul tatălui său de a intra și ea în acel lăcaș de rugăciune și înălțare spirituală. Trebuia obținută și aprobarea autorității bisericești care nu permite angajarea în viața aspră a călugărițelor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carmelitane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decât după vârsta de 21 de ani.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0CFFC2A5-62FB-46AC-A18E-2262F75B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DE94FAA9-6D05-417B-99A5-7A87D545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Imagini pentru Thérèse of Lisieux">
            <a:extLst>
              <a:ext uri="{FF2B5EF4-FFF2-40B4-BE49-F238E27FC236}">
                <a16:creationId xmlns:a16="http://schemas.microsoft.com/office/drawing/2014/main" id="{C5C6840D-74A7-4BBC-982B-CF5A418E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94" y="2982351"/>
            <a:ext cx="2717493" cy="35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F5EC0D3-19AE-47FA-8435-93F1F865F58A}"/>
              </a:ext>
            </a:extLst>
          </p:cNvPr>
          <p:cNvSpPr/>
          <p:nvPr/>
        </p:nvSpPr>
        <p:spPr>
          <a:xfrm>
            <a:off x="1781908" y="0"/>
            <a:ext cx="98098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Tereza abia avea 15 ani. Alte rugăciuni, alte sacrificii, alte demersuri. Cu prilejul unei audiențe comune la Papa Leon al XIII-lea, încălcând legile protocolului, își face curaj și se aruncă în genunchi la picioarele Suveranului Pontif și-i spune: “Sfinte Părinte, în onoarea jubileului Sanctității Voastre, permiteți-mi să intru în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Carmel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la vârsta de 15 ani”. “Vei intra, dacă Bunul Dumnezeu va voi”.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BE3ECEC2-1D87-4C1C-88CD-18AC0824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0559B52F-FC42-46BA-AA6B-E9A8AC26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magini pentru Thérèse of Lisieux">
            <a:extLst>
              <a:ext uri="{FF2B5EF4-FFF2-40B4-BE49-F238E27FC236}">
                <a16:creationId xmlns:a16="http://schemas.microsoft.com/office/drawing/2014/main" id="{11498EAF-C407-45CF-83BB-6D9F6B53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11" y="3501791"/>
            <a:ext cx="2418984" cy="3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7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4C11024-60AC-4814-977F-75DB01399378}"/>
              </a:ext>
            </a:extLst>
          </p:cNvPr>
          <p:cNvSpPr/>
          <p:nvPr/>
        </p:nvSpPr>
        <p:spPr>
          <a:xfrm>
            <a:off x="4764259" y="202837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In ziua de 10 ianuarie 1889, Tereza îmbrăca haina călugăritelor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carmelitane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în prezența tatălui lor grav bolnav, dar nespus de fericit. O neașteptată ninsoare îmbracă în alb acoperișurile caselor și grădina mănăstirii, răspunzând parcă la o nemărturisită dorință a Terezei.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AFF1B369-18AC-4B27-A6EF-03AB25A4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E5AA3A4E-4E9F-4245-B9FE-41EF91E6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ine similară">
            <a:extLst>
              <a:ext uri="{FF2B5EF4-FFF2-40B4-BE49-F238E27FC236}">
                <a16:creationId xmlns:a16="http://schemas.microsoft.com/office/drawing/2014/main" id="{36A20F0E-A356-4EA9-BE0C-C55B38B7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" y="392446"/>
            <a:ext cx="3347662" cy="44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0F8E68B-287E-46D1-9D40-7F760D7B2CF6}"/>
              </a:ext>
            </a:extLst>
          </p:cNvPr>
          <p:cNvSpPr/>
          <p:nvPr/>
        </p:nvSpPr>
        <p:spPr>
          <a:xfrm>
            <a:off x="1406769" y="0"/>
            <a:ext cx="987552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 urmat noviciatul, timp în care a îndeplinit serviciul de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măturatoare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 încăperilor mănăstirii. La 8 septembrie 1890 face profesiunea solemna și definitivă, devenind „Tereza a Pruncului Isus și a Sfintei Fețe”.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56659ADE-D915-47A8-A43F-BFAF5AA4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7361516E-6932-47BD-B72F-CD96C4C3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ini pentru Thérèse of Lisieux">
            <a:extLst>
              <a:ext uri="{FF2B5EF4-FFF2-40B4-BE49-F238E27FC236}">
                <a16:creationId xmlns:a16="http://schemas.microsoft.com/office/drawing/2014/main" id="{A6DDB3D7-0ABE-4681-86A3-2CE36723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3" y="1788940"/>
            <a:ext cx="3847967" cy="43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4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59A5688-71FB-42C3-80BD-A2A1511A84F8}"/>
              </a:ext>
            </a:extLst>
          </p:cNvPr>
          <p:cNvSpPr/>
          <p:nvPr/>
        </p:nvSpPr>
        <p:spPr>
          <a:xfrm>
            <a:off x="1275471" y="1031645"/>
            <a:ext cx="6096000" cy="9814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o-R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Sfârșit</a:t>
            </a:r>
          </a:p>
        </p:txBody>
      </p:sp>
      <p:pic>
        <p:nvPicPr>
          <p:cNvPr id="1026" name="Picture 2" descr="Imagine similară">
            <a:extLst>
              <a:ext uri="{FF2B5EF4-FFF2-40B4-BE49-F238E27FC236}">
                <a16:creationId xmlns:a16="http://schemas.microsoft.com/office/drawing/2014/main" id="{5D9F1C59-F846-4483-B7C7-DBAEE7FE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D0A9837C-9CFB-46D8-950A-1A47D1AC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love emoticon">
            <a:extLst>
              <a:ext uri="{FF2B5EF4-FFF2-40B4-BE49-F238E27FC236}">
                <a16:creationId xmlns:a16="http://schemas.microsoft.com/office/drawing/2014/main" id="{088B3AAE-ACE4-46CD-BCC2-5791E6B5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2" y="2297447"/>
            <a:ext cx="2649415" cy="26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>
            <a:extLst>
              <a:ext uri="{FF2B5EF4-FFF2-40B4-BE49-F238E27FC236}">
                <a16:creationId xmlns:a16="http://schemas.microsoft.com/office/drawing/2014/main" id="{F66BE722-7489-483F-8832-023F2E52943C}"/>
              </a:ext>
            </a:extLst>
          </p:cNvPr>
          <p:cNvSpPr/>
          <p:nvPr/>
        </p:nvSpPr>
        <p:spPr>
          <a:xfrm>
            <a:off x="4923087" y="75344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In seara zilei de 30 septembrie a anului 1897, la infirmeria călugăritelor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carmelitane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 din </a:t>
            </a:r>
            <a:r>
              <a:rPr lang="ro-R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Lisieux</a:t>
            </a: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 (oraș in nord-vestul Franței), o tânără călugăriță care abia împlinise vârsta de douăzeci si patru de ani si noua luni, după o agonie de doua zile, închidea ochii pentru viața pământească; era Maria Francisca Tereza a Pruncului Isus si a Sfintei Fețe. </a:t>
            </a:r>
            <a:endParaRPr lang="ro-R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Picture 2" descr="Imagine similară">
            <a:extLst>
              <a:ext uri="{FF2B5EF4-FFF2-40B4-BE49-F238E27FC236}">
                <a16:creationId xmlns:a16="http://schemas.microsoft.com/office/drawing/2014/main" id="{BF3DAD12-4155-4982-B075-0166AA06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ine similară">
            <a:extLst>
              <a:ext uri="{FF2B5EF4-FFF2-40B4-BE49-F238E27FC236}">
                <a16:creationId xmlns:a16="http://schemas.microsoft.com/office/drawing/2014/main" id="{E67ED8D4-7997-4D8F-8FE2-FA36A877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ini pentru Thérèse of Lisieux">
            <a:extLst>
              <a:ext uri="{FF2B5EF4-FFF2-40B4-BE49-F238E27FC236}">
                <a16:creationId xmlns:a16="http://schemas.microsoft.com/office/drawing/2014/main" id="{22006181-0DEF-4390-8A00-2982785A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1" y="365758"/>
            <a:ext cx="4779206" cy="23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72831DC-E1A4-42B7-BF43-E86E61E0BE4F}"/>
              </a:ext>
            </a:extLst>
          </p:cNvPr>
          <p:cNvSpPr/>
          <p:nvPr/>
        </p:nvSpPr>
        <p:spPr>
          <a:xfrm>
            <a:off x="4241863" y="102887"/>
            <a:ext cx="67872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În acea clipă de seară, la orele 19 si 20 de minute, s-a împlinit dorința fierbinte exprimată de ea în “Actul de ofrandă către Iubirea Îndurătoare”: “O, Dumnezeul meu… Vreau ca fiecare bătaie a inimii mele să reînnoiască de nenumărate ori această ofrandă adusă Ție, până când umbrele se vor destrăma și astfel eu să-ți pot mărturisi iubirea mea în veșnica întâlnire Față în Față”. Privind spre Crucifixul ce-l ținea în mâini a șoptit: “Oh! îl iubesc…”.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10F25436-CE37-4D2F-8EA8-036A7C23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F99D7302-6BBA-4E6D-A9D0-34C0F04E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Thérèse of Lisieux">
            <a:extLst>
              <a:ext uri="{FF2B5EF4-FFF2-40B4-BE49-F238E27FC236}">
                <a16:creationId xmlns:a16="http://schemas.microsoft.com/office/drawing/2014/main" id="{37E9AD0A-0FC0-489E-9CED-C5E5D2CE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5" y="2101398"/>
            <a:ext cx="2919047" cy="21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5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FFC5D0E-BB7E-49C9-B68D-3D4E8AC94DA3}"/>
              </a:ext>
            </a:extLst>
          </p:cNvPr>
          <p:cNvSpPr/>
          <p:nvPr/>
        </p:nvSpPr>
        <p:spPr>
          <a:xfrm>
            <a:off x="1683434" y="0"/>
            <a:ext cx="6096000" cy="24184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După câteva clipe a continuat: “Dumnezeul meu… eu.. te iubesc”. Au fost ultimele cuvinte, rostite cu glas aproape stins.</a:t>
            </a:r>
          </a:p>
        </p:txBody>
      </p:sp>
      <p:pic>
        <p:nvPicPr>
          <p:cNvPr id="4" name="Picture 2" descr="Imagine similară">
            <a:extLst>
              <a:ext uri="{FF2B5EF4-FFF2-40B4-BE49-F238E27FC236}">
                <a16:creationId xmlns:a16="http://schemas.microsoft.com/office/drawing/2014/main" id="{E3CFA5BA-E7AB-40C1-9FB6-091A60E7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e similară">
            <a:extLst>
              <a:ext uri="{FF2B5EF4-FFF2-40B4-BE49-F238E27FC236}">
                <a16:creationId xmlns:a16="http://schemas.microsoft.com/office/drawing/2014/main" id="{3E7B5D07-14A7-4A92-A2EA-456B7A8F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Thérèse of Lisieux">
            <a:extLst>
              <a:ext uri="{FF2B5EF4-FFF2-40B4-BE49-F238E27FC236}">
                <a16:creationId xmlns:a16="http://schemas.microsoft.com/office/drawing/2014/main" id="{F65D7971-C751-4C74-940A-4ED6BCF0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38" y="2319774"/>
            <a:ext cx="5404192" cy="31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0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90AC066-DD17-42C4-AB4D-D7AAF25BD561}"/>
              </a:ext>
            </a:extLst>
          </p:cNvPr>
          <p:cNvSpPr/>
          <p:nvPr/>
        </p:nvSpPr>
        <p:spPr>
          <a:xfrm>
            <a:off x="1838178" y="0"/>
            <a:ext cx="8853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După noua ani de viață trăită împreuna cu Tereza, unele dintre surori se întrebau nedumerite: “Ce s-ar putea scrie in cronica mânăstirii despre această mult prea tânără călugăriță?”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54B5800-EA69-400D-AC0E-30B76AC4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e similară">
            <a:extLst>
              <a:ext uri="{FF2B5EF4-FFF2-40B4-BE49-F238E27FC236}">
                <a16:creationId xmlns:a16="http://schemas.microsoft.com/office/drawing/2014/main" id="{47BA8BD2-AE5C-4497-9E7E-16D404AA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ini pentru Thérèse of Lisieux">
            <a:extLst>
              <a:ext uri="{FF2B5EF4-FFF2-40B4-BE49-F238E27FC236}">
                <a16:creationId xmlns:a16="http://schemas.microsoft.com/office/drawing/2014/main" id="{0E102166-3172-4AEF-BCFD-4442485F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42" y="2082018"/>
            <a:ext cx="4695103" cy="33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547F49F-D957-48C7-B156-9091985E9F5A}"/>
              </a:ext>
            </a:extLst>
          </p:cNvPr>
          <p:cNvSpPr/>
          <p:nvPr/>
        </p:nvSpPr>
        <p:spPr>
          <a:xfrm>
            <a:off x="4248443" y="-79993"/>
            <a:ext cx="67102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Nu au avut ocazia să observe atitudini sau fapte care să depășească ritmul și cadrul obișnuit al practicilor prescrise de regulamentul vieții de fiecare zi; dar când sora stareță le-a destăinuit însemnările pe care Tereza le-a notat într-un caiet intitulat: ” Istoria primăverii unei mici flori albe”, au recunoscut cu uimire și bucurie ca în mijlocul lor a trăit un suflet excepțional de mare.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22C9CC1-CBAB-4F7A-9936-7E7047C5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7D432D7C-3C02-4958-A32C-E551691B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i pentru istoria unui suflet">
            <a:extLst>
              <a:ext uri="{FF2B5EF4-FFF2-40B4-BE49-F238E27FC236}">
                <a16:creationId xmlns:a16="http://schemas.microsoft.com/office/drawing/2014/main" id="{A3F0B900-5BA4-41B8-AEB1-414E029D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9" y="1559154"/>
            <a:ext cx="2386819" cy="35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6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BCF3F9E-D426-4E53-9693-64FCCE9990CE}"/>
              </a:ext>
            </a:extLst>
          </p:cNvPr>
          <p:cNvSpPr/>
          <p:nvPr/>
        </p:nvSpPr>
        <p:spPr>
          <a:xfrm>
            <a:off x="1781906" y="0"/>
            <a:ext cx="10034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Aceste însemnări, scrise din porunca superioarei mânăstirii, au fost publicate sub titlul: “Istoria unui suflet”; în scurt timp ele au devenit cunoscute si gustate nu numai în Franța, dar în întreaga Biserica Catolica.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9E41526-3426-426E-B048-218E6DB6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77F51939-AFFA-42D6-8B0F-6C0EEC0E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the story of a soul">
            <a:extLst>
              <a:ext uri="{FF2B5EF4-FFF2-40B4-BE49-F238E27FC236}">
                <a16:creationId xmlns:a16="http://schemas.microsoft.com/office/drawing/2014/main" id="{0BEF95F7-2BB5-489E-9D91-F0114DC9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4" y="2901852"/>
            <a:ext cx="21717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ini pentru the story of a soul">
            <a:extLst>
              <a:ext uri="{FF2B5EF4-FFF2-40B4-BE49-F238E27FC236}">
                <a16:creationId xmlns:a16="http://schemas.microsoft.com/office/drawing/2014/main" id="{0BAB9EFE-F229-4B5A-8AC8-D68740E8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85" y="1973890"/>
            <a:ext cx="2276296" cy="35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9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BECDE8A-D9CF-43BD-98A6-FCC5611B1EAC}"/>
              </a:ext>
            </a:extLst>
          </p:cNvPr>
          <p:cNvSpPr/>
          <p:nvPr/>
        </p:nvSpPr>
        <p:spPr>
          <a:xfrm>
            <a:off x="1545077" y="0"/>
            <a:ext cx="10313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Ele descopereau taina și frumusețea unei vieți trăite în iubirea lui Dumnezeu și trezeau în nenumărate suflete încrederea în posibilitatea de a transforma chiar și cele mai simple și banale acțiuni în acte de iubire cerească, iubire aducătoare de pace și bucurie în inimi și între oameni.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D3FDF5A-CD6D-45AD-A154-ACB87379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382"/>
            <a:ext cx="842123" cy="17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ine similară">
            <a:extLst>
              <a:ext uri="{FF2B5EF4-FFF2-40B4-BE49-F238E27FC236}">
                <a16:creationId xmlns:a16="http://schemas.microsoft.com/office/drawing/2014/main" id="{92379B62-152F-49F5-9813-A72818DA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4033" y="2297447"/>
            <a:ext cx="3847967" cy="4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Thérèse of Lisieux">
            <a:extLst>
              <a:ext uri="{FF2B5EF4-FFF2-40B4-BE49-F238E27FC236}">
                <a16:creationId xmlns:a16="http://schemas.microsoft.com/office/drawing/2014/main" id="{848CE5D9-7A53-4CED-A286-D214BC37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99" y="2629020"/>
            <a:ext cx="4498584" cy="27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7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1220</Words>
  <Application>Microsoft Office PowerPoint</Application>
  <PresentationFormat>Ecran lat</PresentationFormat>
  <Paragraphs>29</Paragraphs>
  <Slides>26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Gabriola</vt:lpstr>
      <vt:lpstr>Miama Nueva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51</cp:revision>
  <dcterms:created xsi:type="dcterms:W3CDTF">2017-11-20T12:21:53Z</dcterms:created>
  <dcterms:modified xsi:type="dcterms:W3CDTF">2017-11-20T13:06:58Z</dcterms:modified>
</cp:coreProperties>
</file>