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23956-9E8F-4CA4-A7E7-5721ADCFA771}" type="datetimeFigureOut">
              <a:rPr lang="ro-RO" smtClean="0"/>
              <a:t>23.11.2017</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9B0D3A-FF05-4B0C-84D8-4A95909D6A00}" type="slidenum">
              <a:rPr lang="ro-RO" smtClean="0"/>
              <a:t>‹#›</a:t>
            </a:fld>
            <a:endParaRPr lang="ro-RO"/>
          </a:p>
        </p:txBody>
      </p:sp>
    </p:spTree>
    <p:extLst>
      <p:ext uri="{BB962C8B-B14F-4D97-AF65-F5344CB8AC3E}">
        <p14:creationId xmlns:p14="http://schemas.microsoft.com/office/powerpoint/2010/main" val="811787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dirty="0"/>
          </a:p>
        </p:txBody>
      </p:sp>
      <p:sp>
        <p:nvSpPr>
          <p:cNvPr id="4" name="Substituent număr diapozitiv 3"/>
          <p:cNvSpPr>
            <a:spLocks noGrp="1"/>
          </p:cNvSpPr>
          <p:nvPr>
            <p:ph type="sldNum" sz="quarter" idx="10"/>
          </p:nvPr>
        </p:nvSpPr>
        <p:spPr/>
        <p:txBody>
          <a:bodyPr/>
          <a:lstStyle/>
          <a:p>
            <a:fld id="{FA9B0D3A-FF05-4B0C-84D8-4A95909D6A00}" type="slidenum">
              <a:rPr lang="ro-RO" smtClean="0"/>
              <a:t>2</a:t>
            </a:fld>
            <a:endParaRPr lang="ro-RO"/>
          </a:p>
        </p:txBody>
      </p:sp>
    </p:spTree>
    <p:extLst>
      <p:ext uri="{BB962C8B-B14F-4D97-AF65-F5344CB8AC3E}">
        <p14:creationId xmlns:p14="http://schemas.microsoft.com/office/powerpoint/2010/main" val="118803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6FB823F-CBC5-481C-B6B8-31D441F13687}"/>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C6B0DB6B-78AA-479E-8189-52FC7D991F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AA1CE012-15E5-4010-A5FE-D95A47CE33F9}"/>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EAD22446-E1C9-47F9-9F45-81646A58A8C1}"/>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C9EA5006-36B7-4E17-BBE3-2A4DBBA0C0A1}"/>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1038707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FF7ACFC-62E6-4BC1-B8D6-ADC9BB6DA819}"/>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AF67B277-EBD6-4320-96FD-69F469208B98}"/>
              </a:ext>
            </a:extLst>
          </p:cNvPr>
          <p:cNvSpPr>
            <a:spLocks noGrp="1"/>
          </p:cNvSpPr>
          <p:nvPr>
            <p:ph type="body" orient="vert" idx="1"/>
          </p:nvPr>
        </p:nvSpPr>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A24E20A1-CED7-43C6-A7C6-3A522446E7CC}"/>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6DFAF0A6-4A0F-405D-8044-FC3EF608842E}"/>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8C33EB10-CFB5-4EEC-988F-B5F62D8F488C}"/>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6289610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CE290186-08F2-4B78-B19D-F80AA8797F41}"/>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7BB243D3-3E7E-40AE-98DD-0626D1931B3C}"/>
              </a:ext>
            </a:extLst>
          </p:cNvPr>
          <p:cNvSpPr>
            <a:spLocks noGrp="1"/>
          </p:cNvSpPr>
          <p:nvPr>
            <p:ph type="body" orient="vert" idx="1"/>
          </p:nvPr>
        </p:nvSpPr>
        <p:spPr>
          <a:xfrm>
            <a:off x="838200" y="365125"/>
            <a:ext cx="7734300" cy="5811838"/>
          </a:xfrm>
        </p:spPr>
        <p:txBody>
          <a:bodyPr vert="eaVert"/>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62C3EF61-23D6-44C1-B996-FADF72CEB401}"/>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4033B95E-E197-4EA7-9D3D-3723F8EE3E30}"/>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88E08B68-90A1-47B3-ADCB-E4239F3E58EF}"/>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25247601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268018B-9FDB-4A85-AD1D-C3B8AE265CD1}"/>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2E1CE31F-12C7-4CA7-876D-DDBC6B1A955A}"/>
              </a:ext>
            </a:extLst>
          </p:cNvPr>
          <p:cNvSpPr>
            <a:spLocks noGrp="1"/>
          </p:cNvSpPr>
          <p:nvPr>
            <p:ph idx="1"/>
          </p:nvPr>
        </p:nvSpPr>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7E369B94-AFB1-4B8C-B180-1259DF99F670}"/>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CD582AA6-12A3-419F-8378-C00E5277AC4F}"/>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928130BE-E46F-4F38-8208-93D71102AF4D}"/>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2228250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62492C0-4FE3-464F-8DA8-135E8491AF4E}"/>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5ADD680F-DEEF-48B1-BBA9-61B52C227D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Editați stilurile de text coordonator</a:t>
            </a:r>
          </a:p>
        </p:txBody>
      </p:sp>
      <p:sp>
        <p:nvSpPr>
          <p:cNvPr id="4" name="Substituent dată 3">
            <a:extLst>
              <a:ext uri="{FF2B5EF4-FFF2-40B4-BE49-F238E27FC236}">
                <a16:creationId xmlns:a16="http://schemas.microsoft.com/office/drawing/2014/main" id="{5335FDF7-8274-4E99-BED5-A560234EC65B}"/>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1A6EAE8F-B924-4BFD-97DC-9644928E48C6}"/>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C53735C4-654A-4DEE-B0C5-CBAD5CB39B90}"/>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19205781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E2E92A36-5420-4B27-BCA0-0EF21CCF60E3}"/>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C3CC6E7A-FC71-4BB3-9251-C2E9420498ED}"/>
              </a:ext>
            </a:extLst>
          </p:cNvPr>
          <p:cNvSpPr>
            <a:spLocks noGrp="1"/>
          </p:cNvSpPr>
          <p:nvPr>
            <p:ph sz="half" idx="1"/>
          </p:nvPr>
        </p:nvSpPr>
        <p:spPr>
          <a:xfrm>
            <a:off x="838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22155BC4-57FE-4A75-8FC7-8CAC63510D10}"/>
              </a:ext>
            </a:extLst>
          </p:cNvPr>
          <p:cNvSpPr>
            <a:spLocks noGrp="1"/>
          </p:cNvSpPr>
          <p:nvPr>
            <p:ph sz="half" idx="2"/>
          </p:nvPr>
        </p:nvSpPr>
        <p:spPr>
          <a:xfrm>
            <a:off x="6172200" y="1825625"/>
            <a:ext cx="5181600" cy="435133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AF1B746B-9492-43E2-83B3-C25E5B4299E2}"/>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6" name="Substituent subsol 5">
            <a:extLst>
              <a:ext uri="{FF2B5EF4-FFF2-40B4-BE49-F238E27FC236}">
                <a16:creationId xmlns:a16="http://schemas.microsoft.com/office/drawing/2014/main" id="{569292DB-5820-44FB-AF0C-E7C681A0E14A}"/>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B6E8E07F-FFFD-492D-9B49-961D680FBE59}"/>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14308543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2F11C6B-7D07-4A4F-93CF-57C64AF4C195}"/>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8CE1D3E0-E8C5-47C9-8F64-F30473390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4" name="Substituent conținut 3">
            <a:extLst>
              <a:ext uri="{FF2B5EF4-FFF2-40B4-BE49-F238E27FC236}">
                <a16:creationId xmlns:a16="http://schemas.microsoft.com/office/drawing/2014/main" id="{69197B0F-A64D-43C3-A4B5-CC506C6E6E43}"/>
              </a:ext>
            </a:extLst>
          </p:cNvPr>
          <p:cNvSpPr>
            <a:spLocks noGrp="1"/>
          </p:cNvSpPr>
          <p:nvPr>
            <p:ph sz="half" idx="2"/>
          </p:nvPr>
        </p:nvSpPr>
        <p:spPr>
          <a:xfrm>
            <a:off x="839788" y="2505075"/>
            <a:ext cx="5157787"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5D667005-8688-41B8-871E-FAFDDADCD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Editați stilurile de text coordonator</a:t>
            </a:r>
          </a:p>
        </p:txBody>
      </p:sp>
      <p:sp>
        <p:nvSpPr>
          <p:cNvPr id="6" name="Substituent conținut 5">
            <a:extLst>
              <a:ext uri="{FF2B5EF4-FFF2-40B4-BE49-F238E27FC236}">
                <a16:creationId xmlns:a16="http://schemas.microsoft.com/office/drawing/2014/main" id="{5A56EADF-3808-46CC-9BC4-E2B1DD60D71C}"/>
              </a:ext>
            </a:extLst>
          </p:cNvPr>
          <p:cNvSpPr>
            <a:spLocks noGrp="1"/>
          </p:cNvSpPr>
          <p:nvPr>
            <p:ph sz="quarter" idx="4"/>
          </p:nvPr>
        </p:nvSpPr>
        <p:spPr>
          <a:xfrm>
            <a:off x="6172200" y="2505075"/>
            <a:ext cx="5183188" cy="3684588"/>
          </a:xfrm>
        </p:spPr>
        <p:txBody>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9507DCAC-F18C-4ABE-9A3E-EB62B361A531}"/>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8" name="Substituent subsol 7">
            <a:extLst>
              <a:ext uri="{FF2B5EF4-FFF2-40B4-BE49-F238E27FC236}">
                <a16:creationId xmlns:a16="http://schemas.microsoft.com/office/drawing/2014/main" id="{45DE9AE7-497D-4A1A-A474-BA5EBEE6125A}"/>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0E462FE2-093A-409C-A672-4F3F6DB3C446}"/>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24096117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AFFFB7A-6CEC-41E6-8E27-62D31C9ADE86}"/>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5608A918-33DF-4D3D-B614-3D40901021FD}"/>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4" name="Substituent subsol 3">
            <a:extLst>
              <a:ext uri="{FF2B5EF4-FFF2-40B4-BE49-F238E27FC236}">
                <a16:creationId xmlns:a16="http://schemas.microsoft.com/office/drawing/2014/main" id="{49EA0AD7-5AE8-4B44-9CFE-E10ADA8238CB}"/>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71FCF490-EF2D-4F3C-98F2-B3E99966F955}"/>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2149566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5E63BD09-0666-46EF-8A73-37DBB94609B8}"/>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3" name="Substituent subsol 2">
            <a:extLst>
              <a:ext uri="{FF2B5EF4-FFF2-40B4-BE49-F238E27FC236}">
                <a16:creationId xmlns:a16="http://schemas.microsoft.com/office/drawing/2014/main" id="{2FA971B5-8DBB-4B17-A472-B553DBE2FDC4}"/>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67645940-F43A-448F-AC7F-DA1DEFAEE804}"/>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39325800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3B74E6E-3717-4906-AA16-1BD0FD4CE3DB}"/>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45A2A26F-4F79-4EA5-8F71-A46681C170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E245BA76-1B4B-4535-BF25-DCDAE0D64E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86CE6170-7D27-48A1-B322-4441E2DD932C}"/>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6" name="Substituent subsol 5">
            <a:extLst>
              <a:ext uri="{FF2B5EF4-FFF2-40B4-BE49-F238E27FC236}">
                <a16:creationId xmlns:a16="http://schemas.microsoft.com/office/drawing/2014/main" id="{A0BADB30-9D47-4D7C-A0DC-3EC406EE1BA2}"/>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0724B7CE-5A27-4A54-8329-C6186CB9D550}"/>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38536805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4144EEE7-9577-4424-A878-0634B89D15E0}"/>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93C4041D-3185-4B84-A74C-D58120515B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8AECF33E-05C3-4C01-BC4D-E4D680717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Editați stilurile de text coordonator</a:t>
            </a:r>
          </a:p>
        </p:txBody>
      </p:sp>
      <p:sp>
        <p:nvSpPr>
          <p:cNvPr id="5" name="Substituent dată 4">
            <a:extLst>
              <a:ext uri="{FF2B5EF4-FFF2-40B4-BE49-F238E27FC236}">
                <a16:creationId xmlns:a16="http://schemas.microsoft.com/office/drawing/2014/main" id="{48030D7C-80C8-49B8-971D-501F507AE962}"/>
              </a:ext>
            </a:extLst>
          </p:cNvPr>
          <p:cNvSpPr>
            <a:spLocks noGrp="1"/>
          </p:cNvSpPr>
          <p:nvPr>
            <p:ph type="dt" sz="half" idx="10"/>
          </p:nvPr>
        </p:nvSpPr>
        <p:spPr/>
        <p:txBody>
          <a:bodyPr/>
          <a:lstStyle/>
          <a:p>
            <a:fld id="{4F039B7D-1635-49DA-B1E2-08C1CDE4FB14}" type="datetimeFigureOut">
              <a:rPr lang="ro-RO" smtClean="0"/>
              <a:t>23.11.2017</a:t>
            </a:fld>
            <a:endParaRPr lang="ro-RO"/>
          </a:p>
        </p:txBody>
      </p:sp>
      <p:sp>
        <p:nvSpPr>
          <p:cNvPr id="6" name="Substituent subsol 5">
            <a:extLst>
              <a:ext uri="{FF2B5EF4-FFF2-40B4-BE49-F238E27FC236}">
                <a16:creationId xmlns:a16="http://schemas.microsoft.com/office/drawing/2014/main" id="{C17C1381-E36A-4D93-86E9-8DE3EAF8F089}"/>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63EEB9F3-8B36-4FCF-B93A-69EB9E75EC91}"/>
              </a:ext>
            </a:extLst>
          </p:cNvPr>
          <p:cNvSpPr>
            <a:spLocks noGrp="1"/>
          </p:cNvSpPr>
          <p:nvPr>
            <p:ph type="sldNum" sz="quarter" idx="12"/>
          </p:nvPr>
        </p:nvSpPr>
        <p:spPr/>
        <p:txBody>
          <a:bodyPr/>
          <a:lstStyle/>
          <a:p>
            <a:fld id="{2F9DD47C-29B5-4B5B-B9F7-1D61AA5FF048}" type="slidenum">
              <a:rPr lang="ro-RO" smtClean="0"/>
              <a:t>‹#›</a:t>
            </a:fld>
            <a:endParaRPr lang="ro-RO"/>
          </a:p>
        </p:txBody>
      </p:sp>
    </p:spTree>
    <p:extLst>
      <p:ext uri="{BB962C8B-B14F-4D97-AF65-F5344CB8AC3E}">
        <p14:creationId xmlns:p14="http://schemas.microsoft.com/office/powerpoint/2010/main" val="29191335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B271039D-97A5-4726-980A-06F7240C88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A331C687-BDC6-4D7F-B5EE-F91493957B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Editați stilurile de text coordonator</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B5A9E048-7CBB-4D97-8DFD-DF4C07BCC9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39B7D-1635-49DA-B1E2-08C1CDE4FB14}" type="datetimeFigureOut">
              <a:rPr lang="ro-RO" smtClean="0"/>
              <a:t>23.11.2017</a:t>
            </a:fld>
            <a:endParaRPr lang="ro-RO"/>
          </a:p>
        </p:txBody>
      </p:sp>
      <p:sp>
        <p:nvSpPr>
          <p:cNvPr id="5" name="Substituent subsol 4">
            <a:extLst>
              <a:ext uri="{FF2B5EF4-FFF2-40B4-BE49-F238E27FC236}">
                <a16:creationId xmlns:a16="http://schemas.microsoft.com/office/drawing/2014/main" id="{ABC3ECB0-B4F9-4A65-88C4-BED9EBC8B7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a:extLst>
              <a:ext uri="{FF2B5EF4-FFF2-40B4-BE49-F238E27FC236}">
                <a16:creationId xmlns:a16="http://schemas.microsoft.com/office/drawing/2014/main" id="{97AA0C2E-C9ED-4636-BCB1-7B075A9683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DD47C-29B5-4B5B-B9F7-1D61AA5FF048}" type="slidenum">
              <a:rPr lang="ro-RO" smtClean="0"/>
              <a:t>‹#›</a:t>
            </a:fld>
            <a:endParaRPr lang="ro-RO"/>
          </a:p>
        </p:txBody>
      </p:sp>
    </p:spTree>
    <p:extLst>
      <p:ext uri="{BB962C8B-B14F-4D97-AF65-F5344CB8AC3E}">
        <p14:creationId xmlns:p14="http://schemas.microsoft.com/office/powerpoint/2010/main" val="9451524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reptunghi 3">
            <a:extLst>
              <a:ext uri="{FF2B5EF4-FFF2-40B4-BE49-F238E27FC236}">
                <a16:creationId xmlns:a16="http://schemas.microsoft.com/office/drawing/2014/main" id="{F1696978-28E7-45DB-908A-F1BE7C3EAD26}"/>
              </a:ext>
            </a:extLst>
          </p:cNvPr>
          <p:cNvSpPr/>
          <p:nvPr/>
        </p:nvSpPr>
        <p:spPr>
          <a:xfrm>
            <a:off x="0" y="182880"/>
            <a:ext cx="8848578" cy="2862322"/>
          </a:xfrm>
          <a:prstGeom prst="rect">
            <a:avLst/>
          </a:prstGeom>
        </p:spPr>
        <p:txBody>
          <a:bodyPr wrap="square">
            <a:spAutoFit/>
          </a:bodyPr>
          <a:lstStyle/>
          <a:p>
            <a:pPr indent="180340" algn="ctr">
              <a:lnSpc>
                <a:spcPct val="150000"/>
              </a:lnSpc>
              <a:spcAft>
                <a:spcPts val="0"/>
              </a:spcAft>
            </a:pPr>
            <a:r>
              <a:rPr lang="ro-RO" sz="4000" dirty="0">
                <a:effectLst>
                  <a:outerShdw blurRad="38100" dist="38100" dir="2700000" algn="tl">
                    <a:srgbClr val="000000">
                      <a:alpha val="43137"/>
                    </a:srgbClr>
                  </a:outerShdw>
                </a:effectLst>
                <a:latin typeface="Miama Nueva" panose="02000603000000000000" pitchFamily="50" charset="-52"/>
                <a:ea typeface="Calibri" panose="020F0502020204030204" pitchFamily="34" charset="0"/>
              </a:rPr>
              <a:t>Alegerile vieții: influența deciziilor în viață sau Eu încotro o iau?</a:t>
            </a:r>
          </a:p>
        </p:txBody>
      </p:sp>
      <p:pic>
        <p:nvPicPr>
          <p:cNvPr id="1026" name="Picture 2" descr="Imagini pentru Life choices">
            <a:extLst>
              <a:ext uri="{FF2B5EF4-FFF2-40B4-BE49-F238E27FC236}">
                <a16:creationId xmlns:a16="http://schemas.microsoft.com/office/drawing/2014/main" id="{528424DC-B177-4799-8AF5-027A6A5C39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49" y="2809746"/>
            <a:ext cx="3074310" cy="2288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ini pentru choices png">
            <a:extLst>
              <a:ext uri="{FF2B5EF4-FFF2-40B4-BE49-F238E27FC236}">
                <a16:creationId xmlns:a16="http://schemas.microsoft.com/office/drawing/2014/main" id="{35432C87-F7C7-4AC8-9576-739C848CE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ini pentru choices">
            <a:extLst>
              <a:ext uri="{FF2B5EF4-FFF2-40B4-BE49-F238E27FC236}">
                <a16:creationId xmlns:a16="http://schemas.microsoft.com/office/drawing/2014/main" id="{98A7F5F9-0FD0-4170-B94B-E5B73E47C0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607" y="3771222"/>
            <a:ext cx="4810253" cy="2903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0784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B50FABD-9864-4EB3-B11C-5E61AD6016BC}"/>
              </a:ext>
            </a:extLst>
          </p:cNvPr>
          <p:cNvSpPr/>
          <p:nvPr/>
        </p:nvSpPr>
        <p:spPr>
          <a:xfrm>
            <a:off x="135987" y="492369"/>
            <a:ext cx="8670388" cy="1771832"/>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1. Frica nu va dispărea niciodată atâta timp cât continuam să ne dezvoltăm. Când ieșim din zona de confort, frica nu dispare, dar știm să o folosim productiv.</a:t>
            </a:r>
          </a:p>
        </p:txBody>
      </p:sp>
      <p:pic>
        <p:nvPicPr>
          <p:cNvPr id="3" name="Picture 4" descr="Imagini pentru choices png">
            <a:extLst>
              <a:ext uri="{FF2B5EF4-FFF2-40B4-BE49-F238E27FC236}">
                <a16:creationId xmlns:a16="http://schemas.microsoft.com/office/drawing/2014/main" id="{36DE2961-2C9A-4741-9B00-D0A97413D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Imagini pentru fear">
            <a:extLst>
              <a:ext uri="{FF2B5EF4-FFF2-40B4-BE49-F238E27FC236}">
                <a16:creationId xmlns:a16="http://schemas.microsoft.com/office/drawing/2014/main" id="{AFA117FE-05C2-4B0D-9F03-F0C75BE946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206" y="2895837"/>
            <a:ext cx="6593058" cy="370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235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E9F1029-0AEC-42A6-989F-F3F1EBA61880}"/>
              </a:ext>
            </a:extLst>
          </p:cNvPr>
          <p:cNvSpPr/>
          <p:nvPr/>
        </p:nvSpPr>
        <p:spPr>
          <a:xfrm>
            <a:off x="347003" y="20182"/>
            <a:ext cx="8642252" cy="2891497"/>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2. Singura modalitate de a scăpa de frica de a face un lucru este să îl faci pur și simplu. Această afirmație pare a fi în contradicție cu cea de la nr. 1, dar în realitate nu este. Frica de anumite situații se dizolvă când ajungem să ne confruntăm cu ele.</a:t>
            </a:r>
          </a:p>
        </p:txBody>
      </p:sp>
      <p:pic>
        <p:nvPicPr>
          <p:cNvPr id="3" name="Picture 4" descr="Imagini pentru choices png">
            <a:extLst>
              <a:ext uri="{FF2B5EF4-FFF2-40B4-BE49-F238E27FC236}">
                <a16:creationId xmlns:a16="http://schemas.microsoft.com/office/drawing/2014/main" id="{0115AB2A-A87C-4393-9C8C-A950DA1AB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ini pentru fear">
            <a:extLst>
              <a:ext uri="{FF2B5EF4-FFF2-40B4-BE49-F238E27FC236}">
                <a16:creationId xmlns:a16="http://schemas.microsoft.com/office/drawing/2014/main" id="{63234095-E298-4091-AF52-4FEDEC02C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21" y="2911679"/>
            <a:ext cx="4295815" cy="2419976"/>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Imagini pentru fear">
            <a:extLst>
              <a:ext uri="{FF2B5EF4-FFF2-40B4-BE49-F238E27FC236}">
                <a16:creationId xmlns:a16="http://schemas.microsoft.com/office/drawing/2014/main" id="{D9964753-9148-4987-8198-639E61A2AE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5212" y="3931780"/>
            <a:ext cx="2548939" cy="279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9303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E63BFA2-FA0A-4C01-918A-5CFD0D092678}"/>
              </a:ext>
            </a:extLst>
          </p:cNvPr>
          <p:cNvSpPr/>
          <p:nvPr/>
        </p:nvSpPr>
        <p:spPr>
          <a:xfrm>
            <a:off x="107851" y="112541"/>
            <a:ext cx="8796997"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3. Când deja stăpânești un domeniu și ai scăpat de frică te vei simți atât de bine, încât vei constata ca mai e ceva ce îți dorești să îndeplinești. Și ghici ce? Frica reapare pe măsură ce te pregătești pentru noua sarcină.</a:t>
            </a:r>
          </a:p>
        </p:txBody>
      </p:sp>
      <p:pic>
        <p:nvPicPr>
          <p:cNvPr id="3" name="Picture 4" descr="Imagini pentru choices png">
            <a:extLst>
              <a:ext uri="{FF2B5EF4-FFF2-40B4-BE49-F238E27FC236}">
                <a16:creationId xmlns:a16="http://schemas.microsoft.com/office/drawing/2014/main" id="{A8C44646-429A-4527-A95D-3930AD5361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ini pentru fear">
            <a:extLst>
              <a:ext uri="{FF2B5EF4-FFF2-40B4-BE49-F238E27FC236}">
                <a16:creationId xmlns:a16="http://schemas.microsoft.com/office/drawing/2014/main" id="{6BC0A376-5A1C-4803-9914-895CC15AE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31" y="2444205"/>
            <a:ext cx="3004821" cy="216347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ini pentru fear">
            <a:extLst>
              <a:ext uri="{FF2B5EF4-FFF2-40B4-BE49-F238E27FC236}">
                <a16:creationId xmlns:a16="http://schemas.microsoft.com/office/drawing/2014/main" id="{DDB6641F-75E2-4F10-80A3-4F15F0BF006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5" name="AutoShape 6" descr="Imagini pentru fear">
            <a:extLst>
              <a:ext uri="{FF2B5EF4-FFF2-40B4-BE49-F238E27FC236}">
                <a16:creationId xmlns:a16="http://schemas.microsoft.com/office/drawing/2014/main" id="{A2CB6BD0-C7EE-44D0-B641-3ACFF702589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6" name="Imagine 5">
            <a:extLst>
              <a:ext uri="{FF2B5EF4-FFF2-40B4-BE49-F238E27FC236}">
                <a16:creationId xmlns:a16="http://schemas.microsoft.com/office/drawing/2014/main" id="{69D01C52-043D-4F62-8A83-05D4A4A6064F}"/>
              </a:ext>
            </a:extLst>
          </p:cNvPr>
          <p:cNvPicPr>
            <a:picLocks noChangeAspect="1"/>
          </p:cNvPicPr>
          <p:nvPr/>
        </p:nvPicPr>
        <p:blipFill>
          <a:blip r:embed="rId4"/>
          <a:stretch>
            <a:fillRect/>
          </a:stretch>
        </p:blipFill>
        <p:spPr>
          <a:xfrm>
            <a:off x="4535915" y="3581400"/>
            <a:ext cx="3729770" cy="2868520"/>
          </a:xfrm>
          <a:prstGeom prst="rect">
            <a:avLst/>
          </a:prstGeom>
        </p:spPr>
      </p:pic>
    </p:spTree>
    <p:extLst>
      <p:ext uri="{BB962C8B-B14F-4D97-AF65-F5344CB8AC3E}">
        <p14:creationId xmlns:p14="http://schemas.microsoft.com/office/powerpoint/2010/main" val="1894035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2CED098-CC54-4D08-A83D-CE25289863D3}"/>
              </a:ext>
            </a:extLst>
          </p:cNvPr>
          <p:cNvSpPr/>
          <p:nvPr/>
        </p:nvSpPr>
        <p:spPr>
          <a:xfrm>
            <a:off x="107852" y="20182"/>
            <a:ext cx="8867336"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4. Nu numai că o sa simt frica de fiecare dată când sunt pe un teritoriu necunoscut, dar la fel li se întâmplă și celorlalți. Probabil că te gândești că alți oameni nu simt frica în astfel de momente. Te înșeli. Nu ești singura persoană căruia îi e frică.</a:t>
            </a:r>
          </a:p>
        </p:txBody>
      </p:sp>
      <p:pic>
        <p:nvPicPr>
          <p:cNvPr id="3" name="Picture 4" descr="Imagini pentru choices png">
            <a:extLst>
              <a:ext uri="{FF2B5EF4-FFF2-40B4-BE49-F238E27FC236}">
                <a16:creationId xmlns:a16="http://schemas.microsoft.com/office/drawing/2014/main" id="{A4F7CECA-145B-4294-9C79-07993CD2EB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ini pentru fear">
            <a:extLst>
              <a:ext uri="{FF2B5EF4-FFF2-40B4-BE49-F238E27FC236}">
                <a16:creationId xmlns:a16="http://schemas.microsoft.com/office/drawing/2014/main" id="{B4AEDA8C-6432-40DF-9210-AF94D5F17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04" y="2515846"/>
            <a:ext cx="2398987" cy="2717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ine similară">
            <a:extLst>
              <a:ext uri="{FF2B5EF4-FFF2-40B4-BE49-F238E27FC236}">
                <a16:creationId xmlns:a16="http://schemas.microsoft.com/office/drawing/2014/main" id="{204C36B0-E0FB-426E-A1B8-6CFDDFAE1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3795" y="3541578"/>
            <a:ext cx="1906820" cy="271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996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1382EADD-D777-4F55-B7E7-CD50377416FE}"/>
              </a:ext>
            </a:extLst>
          </p:cNvPr>
          <p:cNvSpPr/>
          <p:nvPr/>
        </p:nvSpPr>
        <p:spPr>
          <a:xfrm>
            <a:off x="276664" y="0"/>
            <a:ext cx="6869723" cy="5427191"/>
          </a:xfrm>
          <a:prstGeom prst="rect">
            <a:avLst/>
          </a:prstGeom>
        </p:spPr>
        <p:txBody>
          <a:bodyPr wrap="square">
            <a:spAutoFit/>
          </a:bodyPr>
          <a:lstStyle/>
          <a:p>
            <a:pPr indent="180340" algn="just">
              <a:lnSpc>
                <a:spcPct val="107000"/>
              </a:lnSpc>
              <a:spcAft>
                <a:spcPts val="0"/>
              </a:spcAft>
            </a:pPr>
            <a:r>
              <a:rPr lang="ro-RO"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5. În mod ironic, oamenii care refuză sa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isi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asume riscuri ajung să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traiasca</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cu un sentiment de teamă care este mult mai intens decât cel pe care l-ar fi simțit daca și-ar fi asumat riscurile necesare – doar că nu realizează acest lucru. Aceasta deoarece sentimentul respectiv provine dintr-o senzație de profundă neajutorare. Nu credeți? Amintiți-vă de un lucru pe care regretați că nu l-ați făcut și o să vă amintiți sentimentul.</a:t>
            </a:r>
          </a:p>
        </p:txBody>
      </p:sp>
      <p:pic>
        <p:nvPicPr>
          <p:cNvPr id="3" name="Picture 4" descr="Imagini pentru choices png">
            <a:extLst>
              <a:ext uri="{FF2B5EF4-FFF2-40B4-BE49-F238E27FC236}">
                <a16:creationId xmlns:a16="http://schemas.microsoft.com/office/drawing/2014/main" id="{94218ECE-23B2-4A95-BA0E-C57E3E29C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ine similară">
            <a:extLst>
              <a:ext uri="{FF2B5EF4-FFF2-40B4-BE49-F238E27FC236}">
                <a16:creationId xmlns:a16="http://schemas.microsoft.com/office/drawing/2014/main" id="{6E4900F6-534C-4C05-993D-7B27BFF173B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531" l="8938" r="100000"/>
                    </a14:imgEffect>
                  </a14:imgLayer>
                </a14:imgProps>
              </a:ext>
              <a:ext uri="{28A0092B-C50C-407E-A947-70E740481C1C}">
                <a14:useLocalDpi xmlns:a14="http://schemas.microsoft.com/office/drawing/2010/main" val="0"/>
              </a:ext>
            </a:extLst>
          </a:blip>
          <a:srcRect/>
          <a:stretch>
            <a:fillRect/>
          </a:stretch>
        </p:blipFill>
        <p:spPr bwMode="auto">
          <a:xfrm>
            <a:off x="5759987" y="108445"/>
            <a:ext cx="6432013" cy="4285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919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B1DFE886-FC05-4D49-AFDC-EFAD654ED9C7}"/>
              </a:ext>
            </a:extLst>
          </p:cNvPr>
          <p:cNvSpPr/>
          <p:nvPr/>
        </p:nvSpPr>
        <p:spPr>
          <a:xfrm>
            <a:off x="548639" y="1166701"/>
            <a:ext cx="9061455" cy="750975"/>
          </a:xfrm>
          <a:prstGeom prst="rect">
            <a:avLst/>
          </a:prstGeom>
        </p:spPr>
        <p:txBody>
          <a:bodyPr wrap="none">
            <a:spAutoFit/>
          </a:bodyPr>
          <a:lstStyle/>
          <a:p>
            <a:pPr indent="180340" algn="ctr">
              <a:lnSpc>
                <a:spcPct val="107000"/>
              </a:lnSpc>
            </a:pPr>
            <a:r>
              <a:rPr lang="ro-RO" sz="4000" dirty="0">
                <a:effectLst>
                  <a:outerShdw blurRad="38100" dist="38100" dir="2700000" algn="tl">
                    <a:srgbClr val="000000">
                      <a:alpha val="43137"/>
                    </a:srgbClr>
                  </a:outerShdw>
                </a:effectLst>
                <a:latin typeface="Miama Nueva" panose="02000603000000000000" pitchFamily="50" charset="-52"/>
              </a:rPr>
              <a:t>Ce face dificilă luarea deciziilor?</a:t>
            </a:r>
          </a:p>
        </p:txBody>
      </p:sp>
      <p:pic>
        <p:nvPicPr>
          <p:cNvPr id="3" name="Picture 4" descr="Imagini pentru choices png">
            <a:extLst>
              <a:ext uri="{FF2B5EF4-FFF2-40B4-BE49-F238E27FC236}">
                <a16:creationId xmlns:a16="http://schemas.microsoft.com/office/drawing/2014/main" id="{4676ACCC-1A76-4A72-8B5F-8B52D4FFEC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ini pentru regret">
            <a:extLst>
              <a:ext uri="{FF2B5EF4-FFF2-40B4-BE49-F238E27FC236}">
                <a16:creationId xmlns:a16="http://schemas.microsoft.com/office/drawing/2014/main" id="{8D238340-69AF-4F9B-AD71-7DD2649C8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9705" y="2557242"/>
            <a:ext cx="6096000" cy="360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54931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561E130-47E2-4C35-9A68-6E3218FC136F}"/>
              </a:ext>
            </a:extLst>
          </p:cNvPr>
          <p:cNvSpPr/>
          <p:nvPr/>
        </p:nvSpPr>
        <p:spPr>
          <a:xfrm>
            <a:off x="276664" y="230729"/>
            <a:ext cx="8670388" cy="1211998"/>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1. În situații de criză este mult mai dificil să luăm decizii, chiar dacă altora le pot părea banale.</a:t>
            </a:r>
          </a:p>
        </p:txBody>
      </p:sp>
      <p:pic>
        <p:nvPicPr>
          <p:cNvPr id="3" name="Picture 4" descr="Imagini pentru choices png">
            <a:extLst>
              <a:ext uri="{FF2B5EF4-FFF2-40B4-BE49-F238E27FC236}">
                <a16:creationId xmlns:a16="http://schemas.microsoft.com/office/drawing/2014/main" id="{E5CE8916-B42D-44D9-BBD5-34465BDCB8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ini pentru decision">
            <a:extLst>
              <a:ext uri="{FF2B5EF4-FFF2-40B4-BE49-F238E27FC236}">
                <a16:creationId xmlns:a16="http://schemas.microsoft.com/office/drawing/2014/main" id="{D8D3815D-CBEA-4D5C-8AF7-622A60808F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4100" name="Picture 4" descr="Imagini pentru decision">
            <a:extLst>
              <a:ext uri="{FF2B5EF4-FFF2-40B4-BE49-F238E27FC236}">
                <a16:creationId xmlns:a16="http://schemas.microsoft.com/office/drawing/2014/main" id="{41632D8A-409A-415E-97C3-C6F300991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938" y="2010507"/>
            <a:ext cx="6370107" cy="3541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1396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7AB870E4-56C2-4128-B7F7-6E924D36080C}"/>
              </a:ext>
            </a:extLst>
          </p:cNvPr>
          <p:cNvSpPr/>
          <p:nvPr/>
        </p:nvSpPr>
        <p:spPr>
          <a:xfrm>
            <a:off x="276665" y="0"/>
            <a:ext cx="8290560" cy="3451329"/>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2. Obișnuința de a nu lua decizii ne îngreunează chiar și deciziile cele mai simple, ce țin de supraviețuire. Să nu uităm că deținuții, printre alte drepturi, au asigurate mâncarea, apa, cazarea, produsele de igienă, asistența medicală etc., aspecte cu privire la care noi, oamenii liberi, trebuie să luăm zilnic decizii.</a:t>
            </a:r>
          </a:p>
        </p:txBody>
      </p:sp>
      <p:pic>
        <p:nvPicPr>
          <p:cNvPr id="3" name="Picture 4" descr="Imagini pentru choices png">
            <a:extLst>
              <a:ext uri="{FF2B5EF4-FFF2-40B4-BE49-F238E27FC236}">
                <a16:creationId xmlns:a16="http://schemas.microsoft.com/office/drawing/2014/main" id="{C2E0CC08-D050-4399-A230-13D04A8AF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ini pentru decision">
            <a:extLst>
              <a:ext uri="{FF2B5EF4-FFF2-40B4-BE49-F238E27FC236}">
                <a16:creationId xmlns:a16="http://schemas.microsoft.com/office/drawing/2014/main" id="{9E49D06E-15F5-46B7-9D50-E9C6B743B4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391" y="3076033"/>
            <a:ext cx="4825218" cy="3211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155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6798BD94-F6AA-406C-B424-230B557E50E0}"/>
              </a:ext>
            </a:extLst>
          </p:cNvPr>
          <p:cNvSpPr/>
          <p:nvPr/>
        </p:nvSpPr>
        <p:spPr>
          <a:xfrm>
            <a:off x="569342" y="238234"/>
            <a:ext cx="8014694" cy="1938992"/>
          </a:xfrm>
          <a:prstGeom prst="rect">
            <a:avLst/>
          </a:prstGeom>
        </p:spPr>
        <p:txBody>
          <a:bodyPr wrap="none">
            <a:spAutoFit/>
          </a:bodyPr>
          <a:lstStyle/>
          <a:p>
            <a:pPr indent="180340" algn="ctr">
              <a:lnSpc>
                <a:spcPct val="150000"/>
              </a:lnSpc>
            </a:pPr>
            <a:r>
              <a:rPr lang="ro-RO" sz="4000" dirty="0">
                <a:effectLst>
                  <a:outerShdw blurRad="38100" dist="38100" dir="2700000" algn="tl">
                    <a:srgbClr val="000000">
                      <a:alpha val="43137"/>
                    </a:srgbClr>
                  </a:outerShdw>
                </a:effectLst>
                <a:latin typeface="Miama Nueva" panose="02000603000000000000" pitchFamily="50" charset="-52"/>
              </a:rPr>
              <a:t>Ce ar trebui să facem pentru </a:t>
            </a:r>
          </a:p>
          <a:p>
            <a:pPr indent="180340" algn="ctr">
              <a:lnSpc>
                <a:spcPct val="150000"/>
              </a:lnSpc>
            </a:pPr>
            <a:r>
              <a:rPr lang="ro-RO" sz="4000" dirty="0">
                <a:effectLst>
                  <a:outerShdw blurRad="38100" dist="38100" dir="2700000" algn="tl">
                    <a:srgbClr val="000000">
                      <a:alpha val="43137"/>
                    </a:srgbClr>
                  </a:outerShdw>
                </a:effectLst>
                <a:latin typeface="Miama Nueva" panose="02000603000000000000" pitchFamily="50" charset="-52"/>
              </a:rPr>
              <a:t>a lua decizii mai bune?</a:t>
            </a:r>
          </a:p>
        </p:txBody>
      </p:sp>
      <p:pic>
        <p:nvPicPr>
          <p:cNvPr id="3" name="Picture 4" descr="Imagini pentru choices png">
            <a:extLst>
              <a:ext uri="{FF2B5EF4-FFF2-40B4-BE49-F238E27FC236}">
                <a16:creationId xmlns:a16="http://schemas.microsoft.com/office/drawing/2014/main" id="{C1CFBF09-A362-40A1-9511-A65927667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ini pentru decision">
            <a:extLst>
              <a:ext uri="{FF2B5EF4-FFF2-40B4-BE49-F238E27FC236}">
                <a16:creationId xmlns:a16="http://schemas.microsoft.com/office/drawing/2014/main" id="{95ACE4A7-9680-451D-8F53-9A1B414D4F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3252025"/>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5815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3CD21AC-9E49-4E1B-97F5-7E07D9FD5054}"/>
              </a:ext>
            </a:extLst>
          </p:cNvPr>
          <p:cNvSpPr/>
          <p:nvPr/>
        </p:nvSpPr>
        <p:spPr>
          <a:xfrm>
            <a:off x="262597" y="0"/>
            <a:ext cx="8726658" cy="2891497"/>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Dacă oamenii vor să își maximizeze succesul și să își minimalizeze stresul, ar trebui să își construiască o viață prin a se înconjura de oameni care posedă caracteristicile pe care și le doresc. În timp, în mod natural, vor culege aceste atitudini și comportamente dorite.</a:t>
            </a:r>
          </a:p>
        </p:txBody>
      </p:sp>
      <p:pic>
        <p:nvPicPr>
          <p:cNvPr id="3" name="Picture 4" descr="Imagini pentru choices png">
            <a:extLst>
              <a:ext uri="{FF2B5EF4-FFF2-40B4-BE49-F238E27FC236}">
                <a16:creationId xmlns:a16="http://schemas.microsoft.com/office/drawing/2014/main" id="{5EE863A5-29F7-4D9D-B456-DD2F9162B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ini pentru stress">
            <a:extLst>
              <a:ext uri="{FF2B5EF4-FFF2-40B4-BE49-F238E27FC236}">
                <a16:creationId xmlns:a16="http://schemas.microsoft.com/office/drawing/2014/main" id="{560859D7-4113-481A-938C-484269B59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133" y="2891497"/>
            <a:ext cx="4059238"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4046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80B83BC-3095-47A4-B955-F7A90B860A73}"/>
              </a:ext>
            </a:extLst>
          </p:cNvPr>
          <p:cNvSpPr/>
          <p:nvPr/>
        </p:nvSpPr>
        <p:spPr>
          <a:xfrm>
            <a:off x="361070" y="214778"/>
            <a:ext cx="8487507" cy="3451329"/>
          </a:xfrm>
          <a:prstGeom prst="rect">
            <a:avLst/>
          </a:prstGeom>
        </p:spPr>
        <p:txBody>
          <a:bodyPr wrap="square">
            <a:spAutoFit/>
          </a:bodyPr>
          <a:lstStyle/>
          <a:p>
            <a:pPr indent="180340" algn="just">
              <a:lnSpc>
                <a:spcPct val="107000"/>
              </a:lnSpc>
              <a:spcAft>
                <a:spcPts val="0"/>
              </a:spcAft>
            </a:pPr>
            <a:r>
              <a:rPr lang="ro-RO" sz="3400" dirty="0">
                <a:effectLst>
                  <a:outerShdw blurRad="38100" dist="38100" dir="2700000" algn="tl">
                    <a:srgbClr val="000000">
                      <a:alpha val="43137"/>
                    </a:srgbClr>
                  </a:outerShdw>
                </a:effectLst>
                <a:latin typeface="Gabriola" panose="04040605051002020D02" pitchFamily="82" charset="0"/>
                <a:ea typeface="Calibri" panose="020F0502020204030204" pitchFamily="34" charset="0"/>
                <a:cs typeface="Microsoft Uighur" panose="02000000000000000000" pitchFamily="2" charset="-78"/>
              </a:rPr>
              <a:t>In fiecare dimineață ne trezim si facem o multitudine de </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alegeri</a:t>
            </a:r>
            <a:r>
              <a:rPr lang="ro-RO" sz="3400" dirty="0">
                <a:effectLst>
                  <a:outerShdw blurRad="38100" dist="38100" dir="2700000" algn="tl">
                    <a:srgbClr val="000000">
                      <a:alpha val="43137"/>
                    </a:srgbClr>
                  </a:outerShdw>
                </a:effectLst>
                <a:latin typeface="Gabriola" panose="04040605051002020D02" pitchFamily="82" charset="0"/>
                <a:ea typeface="Calibri" panose="020F0502020204030204" pitchFamily="34" charset="0"/>
                <a:cs typeface="Microsoft Uighur" panose="02000000000000000000" pitchFamily="2" charset="-78"/>
              </a:rPr>
              <a:t>. Unele ne vor influenta in următoarele minute sau ore ale zilei, altele poate ne vor influenta întregul curs al vieții. Am fost înzestrați cu libertatea de a alege. Deși uneori facem alegeri care ne conduc spre un rezultat negativ, acestea au un rol in viața noastră.</a:t>
            </a:r>
          </a:p>
        </p:txBody>
      </p:sp>
      <p:sp>
        <p:nvSpPr>
          <p:cNvPr id="3" name="Dreptunghi 2">
            <a:extLst>
              <a:ext uri="{FF2B5EF4-FFF2-40B4-BE49-F238E27FC236}">
                <a16:creationId xmlns:a16="http://schemas.microsoft.com/office/drawing/2014/main" id="{D8C88CA7-BFF9-45E5-9240-A64122B02E64}"/>
              </a:ext>
            </a:extLst>
          </p:cNvPr>
          <p:cNvSpPr/>
          <p:nvPr/>
        </p:nvSpPr>
        <p:spPr>
          <a:xfrm>
            <a:off x="2752577" y="4149803"/>
            <a:ext cx="6096000" cy="1771832"/>
          </a:xfrm>
          <a:prstGeom prst="rect">
            <a:avLst/>
          </a:prstGeom>
        </p:spPr>
        <p:txBody>
          <a:bodyPr>
            <a:spAutoFit/>
          </a:bodyPr>
          <a:lstStyle/>
          <a:p>
            <a:pPr indent="180340" algn="just">
              <a:lnSpc>
                <a:spcPct val="107000"/>
              </a:lnSpc>
            </a:pPr>
            <a:r>
              <a:rPr lang="ro-RO" sz="3400" i="1" dirty="0">
                <a:latin typeface="Gabriola" panose="04040605051002020D02" pitchFamily="82" charset="0"/>
                <a:cs typeface="Microsoft Uighur" panose="02000000000000000000" pitchFamily="2" charset="-78"/>
              </a:rPr>
              <a:t>‘</a:t>
            </a:r>
            <a:r>
              <a:rPr lang="ro-RO" sz="3400" i="1"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’Alegerile noastre definesc cine suntem, mult mai mult </a:t>
            </a:r>
            <a:r>
              <a:rPr lang="ro-RO" sz="3400" i="1"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decat</a:t>
            </a:r>
            <a:r>
              <a:rPr lang="ro-RO" sz="3400" i="1"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i="1"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abilitatile</a:t>
            </a:r>
            <a:r>
              <a:rPr lang="ro-RO" sz="3400" i="1"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noastre.’’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Joanne</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Kathleen</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Rowling</a:t>
            </a:r>
            <a:endPar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endParaRPr>
          </a:p>
        </p:txBody>
      </p:sp>
      <p:pic>
        <p:nvPicPr>
          <p:cNvPr id="4" name="Picture 4" descr="Imagini pentru choices png">
            <a:extLst>
              <a:ext uri="{FF2B5EF4-FFF2-40B4-BE49-F238E27FC236}">
                <a16:creationId xmlns:a16="http://schemas.microsoft.com/office/drawing/2014/main" id="{2CB213D6-D870-4819-A580-70C7F3EAF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Imagine similară">
            <a:extLst>
              <a:ext uri="{FF2B5EF4-FFF2-40B4-BE49-F238E27FC236}">
                <a16:creationId xmlns:a16="http://schemas.microsoft.com/office/drawing/2014/main" id="{A44A53D6-CA67-471E-9723-92422345D2C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29525" y1="31152" x2="31143" y2="25977"/>
                        <a14:foregroundMark x1="43478" y1="29102" x2="43478" y2="29102"/>
                        <a14:foregroundMark x1="31143" y1="25977" x2="31143" y2="25977"/>
                        <a14:foregroundMark x1="34378" y1="26465" x2="29525" y2="34766"/>
                      </a14:backgroundRemoval>
                    </a14:imgEffect>
                  </a14:imgLayer>
                </a14:imgProps>
              </a:ext>
              <a:ext uri="{28A0092B-C50C-407E-A947-70E740481C1C}">
                <a14:useLocalDpi xmlns:a14="http://schemas.microsoft.com/office/drawing/2010/main" val="0"/>
              </a:ext>
            </a:extLst>
          </a:blip>
          <a:srcRect/>
          <a:stretch>
            <a:fillRect/>
          </a:stretch>
        </p:blipFill>
        <p:spPr bwMode="auto">
          <a:xfrm>
            <a:off x="8658475" y="1884868"/>
            <a:ext cx="3151541" cy="326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3323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49723348-DF11-4641-A887-FEA1FCF692CA}"/>
              </a:ext>
            </a:extLst>
          </p:cNvPr>
          <p:cNvSpPr/>
          <p:nvPr/>
        </p:nvSpPr>
        <p:spPr>
          <a:xfrm>
            <a:off x="192258" y="181022"/>
            <a:ext cx="8684455" cy="1771832"/>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În același timp, pot evita dificultățile în luarea deciziilor simple care consumă energia mentală necesară pentru deciziile importante cu ajutorul acestor persoane.</a:t>
            </a:r>
          </a:p>
        </p:txBody>
      </p:sp>
      <p:pic>
        <p:nvPicPr>
          <p:cNvPr id="3" name="Picture 4" descr="Imagini pentru choices png">
            <a:extLst>
              <a:ext uri="{FF2B5EF4-FFF2-40B4-BE49-F238E27FC236}">
                <a16:creationId xmlns:a16="http://schemas.microsoft.com/office/drawing/2014/main" id="{89754085-8726-4B9F-A5C8-B3A67CC6D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ini pentru decision">
            <a:extLst>
              <a:ext uri="{FF2B5EF4-FFF2-40B4-BE49-F238E27FC236}">
                <a16:creationId xmlns:a16="http://schemas.microsoft.com/office/drawing/2014/main" id="{9630F2B8-BF5D-45F0-9593-C946B42B05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9333" y1="18489" x2="78533" y2="42489"/>
                        <a14:backgroundMark x1="55800" y1="54756" x2="56533" y2="88622"/>
                        <a14:backgroundMark x1="26133" y1="68889" x2="25333" y2="76089"/>
                        <a14:backgroundMark x1="40133" y1="15200" x2="40133" y2="15200"/>
                      </a14:backgroundRemoval>
                    </a14:imgEffect>
                  </a14:imgLayer>
                </a14:imgProps>
              </a:ext>
              <a:ext uri="{28A0092B-C50C-407E-A947-70E740481C1C}">
                <a14:useLocalDpi xmlns:a14="http://schemas.microsoft.com/office/drawing/2010/main" val="0"/>
              </a:ext>
            </a:extLst>
          </a:blip>
          <a:srcRect/>
          <a:stretch>
            <a:fillRect/>
          </a:stretch>
        </p:blipFill>
        <p:spPr bwMode="auto">
          <a:xfrm>
            <a:off x="778411" y="1994359"/>
            <a:ext cx="6227299" cy="467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8148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7A373187-03A7-4C4B-B20B-E63D3658B870}"/>
              </a:ext>
            </a:extLst>
          </p:cNvPr>
          <p:cNvSpPr/>
          <p:nvPr/>
        </p:nvSpPr>
        <p:spPr>
          <a:xfrm>
            <a:off x="262596" y="145381"/>
            <a:ext cx="8684455"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Același principiu se aplică pentru oamenii care vor să facă mai multă mișcare, să se uite mai puțin la TV, să învețe să cânte la un instrument sau să devină mai sociabili. În toate cazurile, cea mai importantă decizie este cu cine te înconjori.</a:t>
            </a:r>
          </a:p>
        </p:txBody>
      </p:sp>
      <p:pic>
        <p:nvPicPr>
          <p:cNvPr id="3" name="Picture 4" descr="Imagini pentru choices png">
            <a:extLst>
              <a:ext uri="{FF2B5EF4-FFF2-40B4-BE49-F238E27FC236}">
                <a16:creationId xmlns:a16="http://schemas.microsoft.com/office/drawing/2014/main" id="{2AD46AC2-C10F-4FF6-BAFA-25BFE0335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Imagini pentru people around">
            <a:extLst>
              <a:ext uri="{FF2B5EF4-FFF2-40B4-BE49-F238E27FC236}">
                <a16:creationId xmlns:a16="http://schemas.microsoft.com/office/drawing/2014/main" id="{7098CDCE-AA38-428B-8D83-610298E99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306" y="2902619"/>
            <a:ext cx="65627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52445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0A5BFFC6-B98B-47B5-B64D-702A2FFCA2E2}"/>
              </a:ext>
            </a:extLst>
          </p:cNvPr>
          <p:cNvSpPr/>
          <p:nvPr/>
        </p:nvSpPr>
        <p:spPr>
          <a:xfrm>
            <a:off x="-1081546" y="336707"/>
            <a:ext cx="9281708" cy="1409617"/>
          </a:xfrm>
          <a:prstGeom prst="rect">
            <a:avLst/>
          </a:prstGeom>
        </p:spPr>
        <p:txBody>
          <a:bodyPr wrap="none">
            <a:spAutoFit/>
          </a:bodyPr>
          <a:lstStyle/>
          <a:p>
            <a:pPr indent="180340" algn="ctr">
              <a:lnSpc>
                <a:spcPct val="107000"/>
              </a:lnSpc>
            </a:pPr>
            <a:r>
              <a:rPr lang="ro-RO" sz="4000" dirty="0">
                <a:effectLst>
                  <a:outerShdw blurRad="38100" dist="38100" dir="2700000" algn="tl">
                    <a:srgbClr val="000000">
                      <a:alpha val="43137"/>
                    </a:srgbClr>
                  </a:outerShdw>
                </a:effectLst>
                <a:latin typeface="Miama Nueva" panose="02000603000000000000" pitchFamily="50" charset="-52"/>
              </a:rPr>
              <a:t>Câteva metode de creștere </a:t>
            </a:r>
          </a:p>
          <a:p>
            <a:pPr indent="180340" algn="ctr">
              <a:lnSpc>
                <a:spcPct val="107000"/>
              </a:lnSpc>
            </a:pPr>
            <a:r>
              <a:rPr lang="ro-RO" sz="4000" dirty="0">
                <a:effectLst>
                  <a:outerShdw blurRad="38100" dist="38100" dir="2700000" algn="tl">
                    <a:srgbClr val="000000">
                      <a:alpha val="43137"/>
                    </a:srgbClr>
                  </a:outerShdw>
                </a:effectLst>
                <a:latin typeface="Miama Nueva" panose="02000603000000000000" pitchFamily="50" charset="-52"/>
              </a:rPr>
              <a:t>					a calității deciziilor:</a:t>
            </a:r>
          </a:p>
        </p:txBody>
      </p:sp>
      <p:pic>
        <p:nvPicPr>
          <p:cNvPr id="3" name="Picture 4" descr="Imagini pentru choices png">
            <a:extLst>
              <a:ext uri="{FF2B5EF4-FFF2-40B4-BE49-F238E27FC236}">
                <a16:creationId xmlns:a16="http://schemas.microsoft.com/office/drawing/2014/main" id="{4DDADD56-6438-4EFF-88D9-A45659316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ini pentru decision">
            <a:extLst>
              <a:ext uri="{FF2B5EF4-FFF2-40B4-BE49-F238E27FC236}">
                <a16:creationId xmlns:a16="http://schemas.microsoft.com/office/drawing/2014/main" id="{39310F3D-E939-4DC8-8F53-F764A1C5329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sp>
        <p:nvSpPr>
          <p:cNvPr id="5" name="AutoShape 4" descr="Imagini pentru decision">
            <a:extLst>
              <a:ext uri="{FF2B5EF4-FFF2-40B4-BE49-F238E27FC236}">
                <a16:creationId xmlns:a16="http://schemas.microsoft.com/office/drawing/2014/main" id="{CE400D5D-E6D5-449F-9ADE-BA4205E941C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10246" name="Picture 6" descr="Imagini pentru decision">
            <a:extLst>
              <a:ext uri="{FF2B5EF4-FFF2-40B4-BE49-F238E27FC236}">
                <a16:creationId xmlns:a16="http://schemas.microsoft.com/office/drawing/2014/main" id="{45DE6E0B-4E7C-46EF-B51F-03306253E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601" y="2939893"/>
            <a:ext cx="6366933"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3547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46F9687-37FE-4779-8C2B-05DFFA917C3C}"/>
              </a:ext>
            </a:extLst>
          </p:cNvPr>
          <p:cNvSpPr/>
          <p:nvPr/>
        </p:nvSpPr>
        <p:spPr>
          <a:xfrm>
            <a:off x="-1" y="0"/>
            <a:ext cx="9017391" cy="4011163"/>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1.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Letting</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go</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sau Calea renunțării</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Sunt anumite momente în viață în care simțim că ceea ce ni se întâmplă este mai puternic decât noi. În aceste momente, avem nevoie de ajutorul lui Dumnezeu și să fim conștienți că nu putem rezolva chiar orice problemă când ne-am propus. Rugați-vă la Dumnezeu să vă ajute și veți trece peste orice problemă.</a:t>
            </a:r>
          </a:p>
        </p:txBody>
      </p:sp>
      <p:pic>
        <p:nvPicPr>
          <p:cNvPr id="3" name="Picture 4" descr="Imagini pentru choices png">
            <a:extLst>
              <a:ext uri="{FF2B5EF4-FFF2-40B4-BE49-F238E27FC236}">
                <a16:creationId xmlns:a16="http://schemas.microsoft.com/office/drawing/2014/main" id="{5249FF93-D7FD-4EA7-A36B-4A03832AFD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Imagini pentru Letting go">
            <a:extLst>
              <a:ext uri="{FF2B5EF4-FFF2-40B4-BE49-F238E27FC236}">
                <a16:creationId xmlns:a16="http://schemas.microsoft.com/office/drawing/2014/main" id="{172C6013-8BDD-4672-85DC-6F49412ABEF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o-RO"/>
          </a:p>
        </p:txBody>
      </p:sp>
      <p:pic>
        <p:nvPicPr>
          <p:cNvPr id="11268" name="Picture 4" descr="Imagini pentru Letting go">
            <a:extLst>
              <a:ext uri="{FF2B5EF4-FFF2-40B4-BE49-F238E27FC236}">
                <a16:creationId xmlns:a16="http://schemas.microsoft.com/office/drawing/2014/main" id="{0526424B-2ACB-4C11-9635-1CA770346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2104" y="4143697"/>
            <a:ext cx="3632591" cy="2501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000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26122F5B-E25D-4A45-96E5-62CCEF7B5556}"/>
              </a:ext>
            </a:extLst>
          </p:cNvPr>
          <p:cNvSpPr/>
          <p:nvPr/>
        </p:nvSpPr>
        <p:spPr>
          <a:xfrm>
            <a:off x="107851" y="0"/>
            <a:ext cx="7910733" cy="2891497"/>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2. Meditația</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Este unul dintre cele mai puternice mecanisme de încetinire a gândurilor. Vă ajută să obțineți liniștea de care aveți nevoie pentru a lua anumite decizii.</a:t>
            </a:r>
          </a:p>
        </p:txBody>
      </p:sp>
      <p:pic>
        <p:nvPicPr>
          <p:cNvPr id="3" name="Picture 4" descr="Imagini pentru choices png">
            <a:extLst>
              <a:ext uri="{FF2B5EF4-FFF2-40B4-BE49-F238E27FC236}">
                <a16:creationId xmlns:a16="http://schemas.microsoft.com/office/drawing/2014/main" id="{627EF1D0-3520-413C-95DA-3A450ACF53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Imagini pentru meditation">
            <a:extLst>
              <a:ext uri="{FF2B5EF4-FFF2-40B4-BE49-F238E27FC236}">
                <a16:creationId xmlns:a16="http://schemas.microsoft.com/office/drawing/2014/main" id="{31641301-255F-46E6-B62E-4A982D2DD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923" y="2955388"/>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916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BA9102D-32DD-45DF-8B3F-71B50806E2FB}"/>
              </a:ext>
            </a:extLst>
          </p:cNvPr>
          <p:cNvSpPr/>
          <p:nvPr/>
        </p:nvSpPr>
        <p:spPr>
          <a:xfrm>
            <a:off x="0" y="0"/>
            <a:ext cx="8947052" cy="3451329"/>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3. Liniștea</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Într-o lume plină de telefoane,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iPad</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-uri, aplicații, televizoare, filme, radio, liniștea pare să fie la fel de greu de obținut ca și premiul cel mare la loto. Liniștea ne ajută să avem parte de mai multe revelații în viață.</a:t>
            </a:r>
          </a:p>
        </p:txBody>
      </p:sp>
      <p:pic>
        <p:nvPicPr>
          <p:cNvPr id="3" name="Picture 4" descr="Imagini pentru choices png">
            <a:extLst>
              <a:ext uri="{FF2B5EF4-FFF2-40B4-BE49-F238E27FC236}">
                <a16:creationId xmlns:a16="http://schemas.microsoft.com/office/drawing/2014/main" id="{A86313E7-348F-4F24-BFE1-879EDC381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Imagini pentru phones">
            <a:extLst>
              <a:ext uri="{FF2B5EF4-FFF2-40B4-BE49-F238E27FC236}">
                <a16:creationId xmlns:a16="http://schemas.microsoft.com/office/drawing/2014/main" id="{CB099852-802C-46C5-84D8-114F95C9E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031" y="243254"/>
            <a:ext cx="343296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ini pentru movies png">
            <a:extLst>
              <a:ext uri="{FF2B5EF4-FFF2-40B4-BE49-F238E27FC236}">
                <a16:creationId xmlns:a16="http://schemas.microsoft.com/office/drawing/2014/main" id="{7E65AC7E-B883-43FF-B34F-C3D87187A8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6" y="3672254"/>
            <a:ext cx="4005922" cy="26239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ini pentru loto png">
            <a:extLst>
              <a:ext uri="{FF2B5EF4-FFF2-40B4-BE49-F238E27FC236}">
                <a16:creationId xmlns:a16="http://schemas.microsoft.com/office/drawing/2014/main" id="{1E402A87-3182-4CC6-A59C-0D21C21D61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9450" y="2798906"/>
            <a:ext cx="3758406" cy="2532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9652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BBBC6717-9834-4C31-B3B3-BB5E691CF161}"/>
              </a:ext>
            </a:extLst>
          </p:cNvPr>
          <p:cNvSpPr/>
          <p:nvPr/>
        </p:nvSpPr>
        <p:spPr>
          <a:xfrm>
            <a:off x="0" y="0"/>
            <a:ext cx="8975188" cy="4570995"/>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4. Solitudinea</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p>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Știu că multor oameni le e inconfortabil să petreacă timp cu ei înșiși, însă o dată ce ați trecut de pragul inconfortabilului, veți dori ca, din când în când, să aveți momentele voastre de solitudine. Aceasta vă aduce claritatea necesară în diferitele situații de viață, vă crește nivelul de conștientizare a emoțiilor și vă ajută să luați decizii mai bune.</a:t>
            </a:r>
          </a:p>
        </p:txBody>
      </p:sp>
      <p:pic>
        <p:nvPicPr>
          <p:cNvPr id="3" name="Picture 4" descr="Imagini pentru choices png">
            <a:extLst>
              <a:ext uri="{FF2B5EF4-FFF2-40B4-BE49-F238E27FC236}">
                <a16:creationId xmlns:a16="http://schemas.microsoft.com/office/drawing/2014/main" id="{0244F46B-689C-474A-AD13-8B8D43AF2F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Imagini pentru solitude">
            <a:extLst>
              <a:ext uri="{FF2B5EF4-FFF2-40B4-BE49-F238E27FC236}">
                <a16:creationId xmlns:a16="http://schemas.microsoft.com/office/drawing/2014/main" id="{1EFEE96F-C089-4B13-8081-6BE9685DC3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7594" y="3945432"/>
            <a:ext cx="3719586" cy="2615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5813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D55A3896-3F4A-47E8-A821-22CF82B3CFB9}"/>
              </a:ext>
            </a:extLst>
          </p:cNvPr>
          <p:cNvSpPr/>
          <p:nvPr/>
        </p:nvSpPr>
        <p:spPr>
          <a:xfrm>
            <a:off x="107851" y="0"/>
            <a:ext cx="8825133" cy="6250494"/>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indent="180340" algn="just">
              <a:lnSpc>
                <a:spcPct val="107000"/>
              </a:lnSpc>
            </a:pP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5. Simplitatea</a:t>
            </a:r>
          </a:p>
          <a:p>
            <a:pPr indent="180340" algn="just">
              <a:lnSpc>
                <a:spcPct val="107000"/>
              </a:lnSpc>
            </a:pP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p>
          <a:p>
            <a:pPr indent="180340" algn="just">
              <a:lnSpc>
                <a:spcPct val="107000"/>
              </a:lnSpc>
            </a:pP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În cartea sa, </a:t>
            </a:r>
            <a:r>
              <a:rPr lang="ro-RO" sz="3400" dirty="0" err="1">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Everyday</a:t>
            </a: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simplicity</a:t>
            </a: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Robert </a:t>
            </a:r>
            <a:r>
              <a:rPr lang="ro-RO" sz="3400" dirty="0" err="1">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Wicks</a:t>
            </a:r>
            <a:r>
              <a:rPr lang="ro-RO" sz="3400" dirty="0">
                <a:solidFill>
                  <a:schemeClr val="tx1"/>
                </a:solidFill>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descrie esența simplității: „Înseamnă să renunțăm la a face lucruri, astfel încât să putem avea un «spațiu» în noi unde egoismul să nu existe, lăcomia să fie absentă, iar ideile preconcepute să nu ne blocheze viziunea clară, apreciativă a vieții… avem nevoie de un sanctuar interior în care vocea ascuțită a nevoii să fie potolită și unde să existăm pur și simplu. În lipsa unui asemenea spațiu, putem fi prea distrași și preocupați ca să fim conștienți de ceea este atât important, cât și adevărat în viață.”</a:t>
            </a:r>
          </a:p>
        </p:txBody>
      </p:sp>
      <p:pic>
        <p:nvPicPr>
          <p:cNvPr id="3" name="Picture 4" descr="Imagini pentru choices png">
            <a:extLst>
              <a:ext uri="{FF2B5EF4-FFF2-40B4-BE49-F238E27FC236}">
                <a16:creationId xmlns:a16="http://schemas.microsoft.com/office/drawing/2014/main" id="{4B28FD58-CCB5-4CDF-B0B3-D05E94B1CD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ini pentru simplicity">
            <a:extLst>
              <a:ext uri="{FF2B5EF4-FFF2-40B4-BE49-F238E27FC236}">
                <a16:creationId xmlns:a16="http://schemas.microsoft.com/office/drawing/2014/main" id="{5FD7A049-BB5A-4075-BA36-92F7FEC9742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170" b="89984" l="7345" r="89948"/>
                    </a14:imgEffect>
                  </a14:imgLayer>
                </a14:imgProps>
              </a:ext>
              <a:ext uri="{28A0092B-C50C-407E-A947-70E740481C1C}">
                <a14:useLocalDpi xmlns:a14="http://schemas.microsoft.com/office/drawing/2010/main" val="0"/>
              </a:ext>
            </a:extLst>
          </a:blip>
          <a:srcRect/>
          <a:stretch>
            <a:fillRect/>
          </a:stretch>
        </p:blipFill>
        <p:spPr bwMode="auto">
          <a:xfrm>
            <a:off x="8296082" y="16046"/>
            <a:ext cx="4520172" cy="3605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8083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E60B4236-9E5F-421D-A7EE-D3031D76C2D2}"/>
              </a:ext>
            </a:extLst>
          </p:cNvPr>
          <p:cNvSpPr/>
          <p:nvPr/>
        </p:nvSpPr>
        <p:spPr>
          <a:xfrm>
            <a:off x="-117231" y="683692"/>
            <a:ext cx="6096000" cy="1541319"/>
          </a:xfrm>
          <a:prstGeom prst="rect">
            <a:avLst/>
          </a:prstGeom>
        </p:spPr>
        <p:txBody>
          <a:bodyPr>
            <a:spAutoFit/>
          </a:bodyPr>
          <a:lstStyle/>
          <a:p>
            <a:pPr indent="180340" algn="ctr">
              <a:lnSpc>
                <a:spcPct val="107000"/>
              </a:lnSpc>
            </a:pPr>
            <a:r>
              <a:rPr lang="ro-RO" sz="8800" b="1" dirty="0">
                <a:effectLst>
                  <a:outerShdw blurRad="38100" dist="38100" dir="2700000" algn="tl">
                    <a:srgbClr val="000000">
                      <a:alpha val="43137"/>
                    </a:srgbClr>
                  </a:outerShdw>
                </a:effectLst>
                <a:latin typeface="Miama Nueva" panose="02000603000000000000" pitchFamily="50" charset="-52"/>
              </a:rPr>
              <a:t>Sfârșit</a:t>
            </a:r>
          </a:p>
        </p:txBody>
      </p:sp>
      <p:pic>
        <p:nvPicPr>
          <p:cNvPr id="3" name="Picture 4" descr="Imagini pentru choices png">
            <a:extLst>
              <a:ext uri="{FF2B5EF4-FFF2-40B4-BE49-F238E27FC236}">
                <a16:creationId xmlns:a16="http://schemas.microsoft.com/office/drawing/2014/main" id="{9166DC3D-09B1-4A9A-A248-76BFD7B21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Imagini pentru thank you emoti">
            <a:extLst>
              <a:ext uri="{FF2B5EF4-FFF2-40B4-BE49-F238E27FC236}">
                <a16:creationId xmlns:a16="http://schemas.microsoft.com/office/drawing/2014/main" id="{DA22AE58-8832-43A6-A334-15DA374F7A4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80678" y="2364308"/>
            <a:ext cx="4286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357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F05A849C-D622-4AF4-9A84-C238F949DB7F}"/>
              </a:ext>
            </a:extLst>
          </p:cNvPr>
          <p:cNvSpPr/>
          <p:nvPr/>
        </p:nvSpPr>
        <p:spPr>
          <a:xfrm>
            <a:off x="164123" y="0"/>
            <a:ext cx="8740726"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Exista unele alegeri pe care le facem mai greu si altele mai ușor si exista unele alegeri pe care le consideram importante, iar altele pe care probabil nici nu le mai sesizam. Mergem de-a lungul cărării vieții si pășim pe diferite străzi.</a:t>
            </a:r>
          </a:p>
        </p:txBody>
      </p:sp>
      <p:pic>
        <p:nvPicPr>
          <p:cNvPr id="3" name="Picture 4" descr="Imagini pentru choices png">
            <a:extLst>
              <a:ext uri="{FF2B5EF4-FFF2-40B4-BE49-F238E27FC236}">
                <a16:creationId xmlns:a16="http://schemas.microsoft.com/office/drawing/2014/main" id="{7BB688BC-BFE9-4782-A2AB-B81DB2F8D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Imagini pentru Life choices">
            <a:extLst>
              <a:ext uri="{FF2B5EF4-FFF2-40B4-BE49-F238E27FC236}">
                <a16:creationId xmlns:a16="http://schemas.microsoft.com/office/drawing/2014/main" id="{FD84EF59-642A-4486-BB7C-39A6B757B2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862" y="2978524"/>
            <a:ext cx="5638800" cy="309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6887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51BDA000-8511-4E5C-BA15-3E96A4162660}"/>
              </a:ext>
            </a:extLst>
          </p:cNvPr>
          <p:cNvSpPr/>
          <p:nvPr/>
        </p:nvSpPr>
        <p:spPr>
          <a:xfrm>
            <a:off x="107851" y="20182"/>
            <a:ext cx="8628185" cy="2891497"/>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Unele străzi sunt lungi, altele sunt scurte. Unele sunt netede altele sunt pline de pietre, unele sunt șerpuite altele sunt drepte. Exista drumuri care duc spre o viață plina de împlinire si bucurie si la fel exista drumuri care duc spre o viață plina de frustrări.</a:t>
            </a:r>
          </a:p>
        </p:txBody>
      </p:sp>
      <p:pic>
        <p:nvPicPr>
          <p:cNvPr id="3" name="Picture 4" descr="Imagini pentru choices png">
            <a:extLst>
              <a:ext uri="{FF2B5EF4-FFF2-40B4-BE49-F238E27FC236}">
                <a16:creationId xmlns:a16="http://schemas.microsoft.com/office/drawing/2014/main" id="{051F7F85-0BD6-46C6-90A4-725FA5FDF2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Imagine similară">
            <a:extLst>
              <a:ext uri="{FF2B5EF4-FFF2-40B4-BE49-F238E27FC236}">
                <a16:creationId xmlns:a16="http://schemas.microsoft.com/office/drawing/2014/main" id="{B5D37672-D25C-4310-88E7-F24EA2EF06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4633" y="2911679"/>
            <a:ext cx="6086475"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1515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183E5659-F42F-4980-BEF5-01D9ACF64917}"/>
              </a:ext>
            </a:extLst>
          </p:cNvPr>
          <p:cNvSpPr/>
          <p:nvPr/>
        </p:nvSpPr>
        <p:spPr>
          <a:xfrm>
            <a:off x="276665" y="240380"/>
            <a:ext cx="8473440"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La fel ca pe orice drum, exista colturi si intersecții in viață. Chiar daca știi ca exista mai multe drumuri, unele care duc spre viață visurilor tale iar altele către suferință, nu știi pe care sa-l urmezi.</a:t>
            </a:r>
          </a:p>
        </p:txBody>
      </p:sp>
      <p:pic>
        <p:nvPicPr>
          <p:cNvPr id="3" name="Picture 4" descr="Imagini pentru choices png">
            <a:extLst>
              <a:ext uri="{FF2B5EF4-FFF2-40B4-BE49-F238E27FC236}">
                <a16:creationId xmlns:a16="http://schemas.microsoft.com/office/drawing/2014/main" id="{010D12EA-C213-4DDD-91AE-968562A5C2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Imagini pentru choices">
            <a:extLst>
              <a:ext uri="{FF2B5EF4-FFF2-40B4-BE49-F238E27FC236}">
                <a16:creationId xmlns:a16="http://schemas.microsoft.com/office/drawing/2014/main" id="{59F353F0-172F-4A28-9426-68756E0B4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4967" y="3075184"/>
            <a:ext cx="5800725" cy="332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904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reptunghi 2">
            <a:extLst>
              <a:ext uri="{FF2B5EF4-FFF2-40B4-BE49-F238E27FC236}">
                <a16:creationId xmlns:a16="http://schemas.microsoft.com/office/drawing/2014/main" id="{EDA638B6-57B5-4276-87A0-D00E789FB519}"/>
              </a:ext>
            </a:extLst>
          </p:cNvPr>
          <p:cNvSpPr/>
          <p:nvPr/>
        </p:nvSpPr>
        <p:spPr>
          <a:xfrm>
            <a:off x="318868" y="20182"/>
            <a:ext cx="8712590" cy="2331664"/>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Nu exista nici o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garantie</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la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inceput</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de drum. Nu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stii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care unde te duce, pana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cand</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nu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pasesti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pe el. Nu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poti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anticipa viitorul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insa</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poti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alege cum sa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reactionezi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atunci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cand</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esti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pus in fata anumitor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situatii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Deciziile proaste sunt oriunde. </a:t>
            </a:r>
          </a:p>
        </p:txBody>
      </p:sp>
      <p:pic>
        <p:nvPicPr>
          <p:cNvPr id="4" name="Picture 4" descr="Imagini pentru choices png">
            <a:extLst>
              <a:ext uri="{FF2B5EF4-FFF2-40B4-BE49-F238E27FC236}">
                <a16:creationId xmlns:a16="http://schemas.microsoft.com/office/drawing/2014/main" id="{EAC74E72-CA14-4018-B434-347569318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Imagini pentru choices">
            <a:extLst>
              <a:ext uri="{FF2B5EF4-FFF2-40B4-BE49-F238E27FC236}">
                <a16:creationId xmlns:a16="http://schemas.microsoft.com/office/drawing/2014/main" id="{91EA34A0-6320-4DE0-8350-6BFDF10FC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396" y="2982537"/>
            <a:ext cx="5094849" cy="338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1918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3E7272C3-6F9B-4DE3-960B-8B09BFE61249}"/>
              </a:ext>
            </a:extLst>
          </p:cNvPr>
          <p:cNvSpPr/>
          <p:nvPr/>
        </p:nvSpPr>
        <p:spPr>
          <a:xfrm>
            <a:off x="164123" y="0"/>
            <a:ext cx="8754794" cy="2891497"/>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Uneori te acuzi ca ai luat anumite decizii proaste in trecut. Dar oare daca ai fi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stiut</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ca una din deciziile pe care le-ai luat in trecut te va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rataci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prin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viata</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ai mai fi urmat-o? Probabil ca nu, de ce ai alege o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directie</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pe care din start ai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vazut</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-o ca fiind cea care </a:t>
            </a:r>
            <a:r>
              <a:rPr lang="ro-RO" sz="3400" dirty="0" err="1">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iti</a:t>
            </a: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 va aduce un rezultat negativ.</a:t>
            </a:r>
          </a:p>
        </p:txBody>
      </p:sp>
      <p:pic>
        <p:nvPicPr>
          <p:cNvPr id="3" name="Picture 4" descr="Imagini pentru choices png">
            <a:extLst>
              <a:ext uri="{FF2B5EF4-FFF2-40B4-BE49-F238E27FC236}">
                <a16:creationId xmlns:a16="http://schemas.microsoft.com/office/drawing/2014/main" id="{DBBF3E0B-22D0-4C40-AF69-E68702CDB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magini pentru choices">
            <a:extLst>
              <a:ext uri="{FF2B5EF4-FFF2-40B4-BE49-F238E27FC236}">
                <a16:creationId xmlns:a16="http://schemas.microsoft.com/office/drawing/2014/main" id="{7440042F-8119-4B55-ADC5-8B681FC28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681" y="3429000"/>
            <a:ext cx="5133975"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02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69424F3-7EDA-4F35-ABEA-0BD98186FBBA}"/>
              </a:ext>
            </a:extLst>
          </p:cNvPr>
          <p:cNvSpPr/>
          <p:nvPr/>
        </p:nvSpPr>
        <p:spPr>
          <a:xfrm>
            <a:off x="389089" y="547723"/>
            <a:ext cx="7615546" cy="1938992"/>
          </a:xfrm>
          <a:prstGeom prst="rect">
            <a:avLst/>
          </a:prstGeom>
        </p:spPr>
        <p:txBody>
          <a:bodyPr wrap="none">
            <a:spAutoFit/>
          </a:bodyPr>
          <a:lstStyle/>
          <a:p>
            <a:pPr indent="180340" algn="ctr">
              <a:lnSpc>
                <a:spcPct val="150000"/>
              </a:lnSpc>
            </a:pPr>
            <a:r>
              <a:rPr lang="ro-RO" sz="4000" dirty="0">
                <a:effectLst>
                  <a:outerShdw blurRad="38100" dist="38100" dir="2700000" algn="tl">
                    <a:srgbClr val="000000">
                      <a:alpha val="43137"/>
                    </a:srgbClr>
                  </a:outerShdw>
                </a:effectLst>
                <a:latin typeface="Miama Nueva" panose="02000603000000000000" pitchFamily="50" charset="-52"/>
              </a:rPr>
              <a:t>Ce factori îți pot influența </a:t>
            </a:r>
          </a:p>
          <a:p>
            <a:pPr indent="180340" algn="ctr">
              <a:lnSpc>
                <a:spcPct val="150000"/>
              </a:lnSpc>
            </a:pPr>
            <a:r>
              <a:rPr lang="ro-RO" sz="4000" dirty="0">
                <a:effectLst>
                  <a:outerShdw blurRad="38100" dist="38100" dir="2700000" algn="tl">
                    <a:srgbClr val="000000">
                      <a:alpha val="43137"/>
                    </a:srgbClr>
                  </a:outerShdw>
                </a:effectLst>
                <a:latin typeface="Miama Nueva" panose="02000603000000000000" pitchFamily="50" charset="-52"/>
              </a:rPr>
              <a:t>luarea deciziilor?</a:t>
            </a:r>
          </a:p>
        </p:txBody>
      </p:sp>
      <p:pic>
        <p:nvPicPr>
          <p:cNvPr id="3" name="Picture 4" descr="Imagini pentru choices png">
            <a:extLst>
              <a:ext uri="{FF2B5EF4-FFF2-40B4-BE49-F238E27FC236}">
                <a16:creationId xmlns:a16="http://schemas.microsoft.com/office/drawing/2014/main" id="{67CE344F-EE28-4479-8FFF-5494A6229D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Imagini pentru choices">
            <a:extLst>
              <a:ext uri="{FF2B5EF4-FFF2-40B4-BE49-F238E27FC236}">
                <a16:creationId xmlns:a16="http://schemas.microsoft.com/office/drawing/2014/main" id="{F44E7926-E40E-42BF-97EC-E8199ADA38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58" y1="10366" x2="85321" y2="11890"/>
                        <a14:foregroundMark x1="74312" y1="9451" x2="82339" y2="7012"/>
                        <a14:backgroundMark x1="97018" y1="8537" x2="94954" y2="64939"/>
                        <a14:backgroundMark x1="94266" y1="80793" x2="90826" y2="99695"/>
                        <a14:backgroundMark x1="83486" y1="96341" x2="66514" y2="96037"/>
                        <a14:backgroundMark x1="29587" y1="45122" x2="41284" y2="43293"/>
                        <a14:backgroundMark x1="73624" y1="2439" x2="87385" y2="3049"/>
                      </a14:backgroundRemoval>
                    </a14:imgEffect>
                  </a14:imgLayer>
                </a14:imgProps>
              </a:ext>
              <a:ext uri="{28A0092B-C50C-407E-A947-70E740481C1C}">
                <a14:useLocalDpi xmlns:a14="http://schemas.microsoft.com/office/drawing/2010/main" val="0"/>
              </a:ext>
            </a:extLst>
          </a:blip>
          <a:srcRect/>
          <a:stretch>
            <a:fillRect/>
          </a:stretch>
        </p:blipFill>
        <p:spPr bwMode="auto">
          <a:xfrm>
            <a:off x="3324605" y="2688195"/>
            <a:ext cx="5542789" cy="416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073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a:extLst>
              <a:ext uri="{FF2B5EF4-FFF2-40B4-BE49-F238E27FC236}">
                <a16:creationId xmlns:a16="http://schemas.microsoft.com/office/drawing/2014/main" id="{9E974954-A917-4129-89A7-2D6FF90BAAD9}"/>
              </a:ext>
            </a:extLst>
          </p:cNvPr>
          <p:cNvSpPr/>
          <p:nvPr/>
        </p:nvSpPr>
        <p:spPr>
          <a:xfrm>
            <a:off x="135986" y="0"/>
            <a:ext cx="8909539" cy="1211998"/>
          </a:xfrm>
          <a:prstGeom prst="rect">
            <a:avLst/>
          </a:prstGeom>
        </p:spPr>
        <p:txBody>
          <a:bodyPr wrap="square">
            <a:spAutoFit/>
          </a:bodyPr>
          <a:lstStyle/>
          <a:p>
            <a:pPr indent="180340" algn="just">
              <a:lnSpc>
                <a:spcPct val="107000"/>
              </a:lnSpc>
            </a:pPr>
            <a:r>
              <a:rPr lang="ro-RO" sz="3400" dirty="0">
                <a:effectLst>
                  <a:outerShdw blurRad="38100" dist="38100" dir="2700000" algn="tl">
                    <a:srgbClr val="000000">
                      <a:alpha val="43137"/>
                    </a:srgbClr>
                  </a:outerShdw>
                </a:effectLst>
                <a:latin typeface="Gabriola" panose="04040605051002020D02" pitchFamily="82" charset="0"/>
                <a:cs typeface="Microsoft Uighur" panose="02000000000000000000" pitchFamily="2" charset="-78"/>
              </a:rPr>
              <a:t>V-ați gândit vreodată că frica ne influențează deciziile? Ce trebuie să știm despre frică pentru a lua decizii mai bune?</a:t>
            </a:r>
          </a:p>
        </p:txBody>
      </p:sp>
      <p:pic>
        <p:nvPicPr>
          <p:cNvPr id="3" name="Picture 4" descr="Imagini pentru choices png">
            <a:extLst>
              <a:ext uri="{FF2B5EF4-FFF2-40B4-BE49-F238E27FC236}">
                <a16:creationId xmlns:a16="http://schemas.microsoft.com/office/drawing/2014/main" id="{E78E4BC2-B8E4-43F8-A326-CD6B5BAD3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4246" y="4900246"/>
            <a:ext cx="1957754" cy="1957754"/>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Imagini pentru fear">
            <a:extLst>
              <a:ext uri="{FF2B5EF4-FFF2-40B4-BE49-F238E27FC236}">
                <a16:creationId xmlns:a16="http://schemas.microsoft.com/office/drawing/2014/main" id="{9F664A4E-D87B-492D-AC64-120BDF573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38" y="1635642"/>
            <a:ext cx="4386663" cy="277412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Imagini pentru fear">
            <a:extLst>
              <a:ext uri="{FF2B5EF4-FFF2-40B4-BE49-F238E27FC236}">
                <a16:creationId xmlns:a16="http://schemas.microsoft.com/office/drawing/2014/main" id="{5DEC069B-D9F0-480F-8B6F-D8F6548F85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8589" y="4498857"/>
            <a:ext cx="4516487" cy="22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0559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TotalTime>
  <Words>819</Words>
  <Application>Microsoft Office PowerPoint</Application>
  <PresentationFormat>Ecran lat</PresentationFormat>
  <Paragraphs>44</Paragraphs>
  <Slides>28</Slides>
  <Notes>1</Notes>
  <HiddenSlides>0</HiddenSlides>
  <MMClips>0</MMClips>
  <ScaleCrop>false</ScaleCrop>
  <HeadingPairs>
    <vt:vector size="6" baseType="variant">
      <vt:variant>
        <vt:lpstr>Fonturi utilizate</vt:lpstr>
      </vt:variant>
      <vt:variant>
        <vt:i4>7</vt:i4>
      </vt:variant>
      <vt:variant>
        <vt:lpstr>Temă</vt:lpstr>
      </vt:variant>
      <vt:variant>
        <vt:i4>1</vt:i4>
      </vt:variant>
      <vt:variant>
        <vt:lpstr>Titluri diapozitive</vt:lpstr>
      </vt:variant>
      <vt:variant>
        <vt:i4>28</vt:i4>
      </vt:variant>
    </vt:vector>
  </HeadingPairs>
  <TitlesOfParts>
    <vt:vector size="36" baseType="lpstr">
      <vt:lpstr>Arial</vt:lpstr>
      <vt:lpstr>Calibri</vt:lpstr>
      <vt:lpstr>Calibri Light</vt:lpstr>
      <vt:lpstr>Gabriola</vt:lpstr>
      <vt:lpstr>Miama Nueva</vt:lpstr>
      <vt:lpstr>Microsoft Uighur</vt:lpstr>
      <vt:lpstr>Times New Roman</vt:lpstr>
      <vt:lpstr>Temă Office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iacob andrei</dc:creator>
  <cp:lastModifiedBy>iacob andrei</cp:lastModifiedBy>
  <cp:revision>45</cp:revision>
  <dcterms:created xsi:type="dcterms:W3CDTF">2017-11-21T05:54:22Z</dcterms:created>
  <dcterms:modified xsi:type="dcterms:W3CDTF">2017-11-23T08:17:46Z</dcterms:modified>
</cp:coreProperties>
</file>