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558157-DADB-4063-BB5A-D1FF8D585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5F7A980-FE6F-47E5-A226-B0A1EEFCA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2D65FEC-1ACC-43D0-82FF-A1DDEC34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463E71-9D2E-4CAD-A620-B3233ECA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C14C4E8-7192-4C05-B640-49D24F86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73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65768DB-0B57-4591-9438-AE1E3572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B376071-3047-4A8C-9327-6324E259C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DF11815-E27D-49A4-A6BD-3E364B64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04F69B1-D0C4-4CC4-9C30-C04492CD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32FE7BE-B190-4E99-9277-38058D03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17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C5A61218-8E4E-4BAB-BF40-28D688514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DB708ED-68D1-4947-8437-231C07A40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2FE6D54-E02E-4A7A-B573-BE2E42F4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FA96AED-F4B4-46D3-8BEB-907E0111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A3646C9-9760-428D-B036-337837FA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40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816A754-877B-4B5A-BC8B-65D86FFD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B25143-51CA-41BC-8942-0C79CD4E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5E6AB6D-4D20-47EC-A48D-9232C4CF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B35735B-6564-40B6-A527-20B23CA0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32586A4-77B3-4D51-8C55-C24CB09A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91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6F040B-F328-4759-ABD7-5EAE7522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943CBAB-D3C8-4284-A690-B85677BE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C3C603E-A7E6-455C-8980-383B9874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8C28249-4559-431C-9945-F24DB8D7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068EDED-8B86-4135-BFE8-4BF41EC1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50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5DB0AC-8D9B-405C-84D0-23E01301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F2E52C1-BA72-4B2D-9EAD-148AF4128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E90766-7158-4575-9DB7-52AF77238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1A38150-DC47-4A30-ABD0-69528DFA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5E8D0AC-4C01-43E6-8FE3-9E5D5B20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77C1102-626B-4201-B231-24AE7689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1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A0B65F-BA09-42F0-9638-245BFB47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7332F62-3F14-4B25-A401-7D723EA3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0FD6D94-3621-468C-93FD-0C03A3121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38DACC2-22AA-450E-860E-3867B06F0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0D11208-01D0-4899-8AE3-CC8AB0599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1B1EA92C-7BB2-42ED-A455-5749F504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AE2739D-BC68-4D65-A508-E8ECC69C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0A4B5C07-7C2B-4CF8-9839-F1D3028E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37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93B0E1D-1E9F-424A-A57D-523E36DE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71A1ABC-B926-4D61-B6A4-895592C7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CC429C2D-071B-46BD-915B-37603408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944FC98-0346-478F-9B94-2E4B08F9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96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E3367C1-AF1B-436C-80D7-843E6572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678D4F4-E4E5-4163-9BC8-8FF6DAB1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04041C5-9876-4648-A37E-D8C94346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37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05DD89-1CD6-4117-A8F2-8B4D2238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B61E596-146D-4A13-BBAB-2134FD721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AF7CB03-2DEF-4497-ACC7-9053ED205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8A35C3A-7650-4B56-A110-8F7F852E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7E81998-3E98-4883-9776-E64ABF2B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8D02372-1DB6-4176-9D39-7053C0AF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40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066F03-1709-4519-B4CE-0BF8B3F2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1460CBC-78E2-4303-BF22-45E6126DA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38C2E49-73D8-43E0-93B5-51465A1B7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50ADFB6-A915-4E75-BCAC-AE0CD27C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9A133EE-33DB-449A-A81D-B0B25108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24CA282-9DB5-4AE0-AD2A-BA67B4B5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58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88B0287-0C75-44C3-A78E-93F818BB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40F00A7-D49B-426A-B126-824CF8F2F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72760D7-894E-47B6-AB52-0DF0A5BCB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AC73-D030-4B6B-926F-22982606756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EAD220D-01D5-46A1-B7C2-89BD113D2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7E5AE29-9A3D-48BB-94C4-1F3DD1690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AAFD-58A9-4F01-B588-DF5C22CDA2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150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853A48D-E693-4B46-B6D2-D62AC71F63A7}"/>
              </a:ext>
            </a:extLst>
          </p:cNvPr>
          <p:cNvSpPr/>
          <p:nvPr/>
        </p:nvSpPr>
        <p:spPr>
          <a:xfrm>
            <a:off x="656987" y="2141561"/>
            <a:ext cx="83991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Acțiunea Catolică</a:t>
            </a:r>
          </a:p>
          <a:p>
            <a:pPr algn="ctr"/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Partea I</a:t>
            </a:r>
          </a:p>
        </p:txBody>
      </p:sp>
      <p:pic>
        <p:nvPicPr>
          <p:cNvPr id="1026" name="Picture 2" descr="Imagine similară">
            <a:extLst>
              <a:ext uri="{FF2B5EF4-FFF2-40B4-BE49-F238E27FC236}">
                <a16:creationId xmlns:a16="http://schemas.microsoft.com/office/drawing/2014/main" id="{0CCC8AD1-4F3F-40DB-8065-67593F57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A1DD8DF2-ED80-440F-A574-5342C3B5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actiunea catolică">
            <a:extLst>
              <a:ext uri="{FF2B5EF4-FFF2-40B4-BE49-F238E27FC236}">
                <a16:creationId xmlns:a16="http://schemas.microsoft.com/office/drawing/2014/main" id="{AC02D2F2-8314-43F7-A3E9-6BD4EED2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143" y1="90139" x2="48429" y2="74062"/>
                        <a14:foregroundMark x1="38143" y1="41050" x2="7214" y2="71490"/>
                        <a14:foregroundMark x1="88286" y1="47910" x2="99714" y2="72454"/>
                        <a14:foregroundMark x1="87571" y1="93355" x2="88286" y2="99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08" y="3567613"/>
            <a:ext cx="4937104" cy="32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1C91DCB-E859-415C-BCF3-F2BF0847756E}"/>
              </a:ext>
            </a:extLst>
          </p:cNvPr>
          <p:cNvSpPr/>
          <p:nvPr/>
        </p:nvSpPr>
        <p:spPr>
          <a:xfrm>
            <a:off x="490391" y="198177"/>
            <a:ext cx="6096000" cy="4040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 mod oficial, AC din Dieceza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Iaşi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 luat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fiinţă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la 8 decembrie 1992, când în nouă parohii din dieceză tinerii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‑au exprimat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dorinţa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a se angaja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a se dedica slujirii aproapelui, în Biserică, în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faţa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părintelui paroh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comunităţii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72226B77-3760-4302-8B2E-FB66856C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62EDFC15-C7DE-46D4-BE5C-5FA101EB8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ine similară">
            <a:extLst>
              <a:ext uri="{FF2B5EF4-FFF2-40B4-BE49-F238E27FC236}">
                <a16:creationId xmlns:a16="http://schemas.microsoft.com/office/drawing/2014/main" id="{89516FE9-FEDE-4C7B-9474-198137DC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82744"/>
            <a:ext cx="3075256" cy="30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8161CF2-CF6E-4D2C-B3BA-2F80A41EAA18}"/>
              </a:ext>
            </a:extLst>
          </p:cNvPr>
          <p:cNvSpPr/>
          <p:nvPr/>
        </p:nvSpPr>
        <p:spPr>
          <a:xfrm>
            <a:off x="206326" y="185416"/>
            <a:ext cx="6096000" cy="35448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puţin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timp înaintea zilei de 8 decembrie 1992, a apărut Statutul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Regulamentul AC „Sfântul Iosif”, la care a lucrat mult timp un colectiv de tineri împreună cu asistentul spiritual diecezan.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1A03168B-6A38-48F4-9BC6-593EADDD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7A539557-D3E9-4A78-86E0-6007D1C4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ini pentru teen preing">
            <a:extLst>
              <a:ext uri="{FF2B5EF4-FFF2-40B4-BE49-F238E27FC236}">
                <a16:creationId xmlns:a16="http://schemas.microsoft.com/office/drawing/2014/main" id="{D6125069-FB06-4394-ACCB-444103FB2F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4" descr="Imagini pentru teen preing">
            <a:extLst>
              <a:ext uri="{FF2B5EF4-FFF2-40B4-BE49-F238E27FC236}">
                <a16:creationId xmlns:a16="http://schemas.microsoft.com/office/drawing/2014/main" id="{89F6BD03-73F4-4F5E-935E-EC26ABE071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70" name="Picture 6" descr="Imagine similară">
            <a:extLst>
              <a:ext uri="{FF2B5EF4-FFF2-40B4-BE49-F238E27FC236}">
                <a16:creationId xmlns:a16="http://schemas.microsoft.com/office/drawing/2014/main" id="{C7B1B793-DA27-400B-993A-9A01565F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26" y="2582594"/>
            <a:ext cx="2457449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F7E3AFA-6039-471C-9C5F-A1017C509836}"/>
              </a:ext>
            </a:extLst>
          </p:cNvPr>
          <p:cNvSpPr/>
          <p:nvPr/>
        </p:nvSpPr>
        <p:spPr>
          <a:xfrm>
            <a:off x="980781" y="237157"/>
            <a:ext cx="4983921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Prima adunare generală a AC diecezane s‑a reunit la Săbăoani, la 19 aprilie 1993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 ales consiliul diecezan, format din cei 9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preşedinţi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încă 7 membri, precum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comitetul director format din 5 membri.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Preşedintele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diecezan al AC a fost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Genoveva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Robu (1993‑1995).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31DD6C19-46C1-471D-863E-262E35CC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65A4F4F5-7068-4B54-A655-5FF9EA69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ini pentru actiunea catolică">
            <a:extLst>
              <a:ext uri="{FF2B5EF4-FFF2-40B4-BE49-F238E27FC236}">
                <a16:creationId xmlns:a16="http://schemas.microsoft.com/office/drawing/2014/main" id="{321DB235-BCCF-4F73-9076-588AFB28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5016"/>
            <a:ext cx="2920187" cy="41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FEFB0D5-6FC9-46C7-9979-42C943655B87}"/>
              </a:ext>
            </a:extLst>
          </p:cNvPr>
          <p:cNvSpPr/>
          <p:nvPr/>
        </p:nvSpPr>
        <p:spPr>
          <a:xfrm>
            <a:off x="276665" y="232150"/>
            <a:ext cx="6096000" cy="30492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Între 24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26 septembrie 1993 s‑a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desfăşurat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la Gheorghe Doja primul campus diecezan al AC la care au fost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invitaţi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tineri din Craiova,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Bistriţa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Constanţa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4D999E70-75C0-48A2-8CB0-2498D58E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D8D0A702-AFCA-465A-BC84-9F90BFB5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i pentru actiunea catolică">
            <a:extLst>
              <a:ext uri="{FF2B5EF4-FFF2-40B4-BE49-F238E27FC236}">
                <a16:creationId xmlns:a16="http://schemas.microsoft.com/office/drawing/2014/main" id="{63800E6E-F622-47EE-8D07-4130BDBC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2806211"/>
            <a:ext cx="4530750" cy="34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9677A15-4CEE-48BE-A393-663F31EE9C64}"/>
              </a:ext>
            </a:extLst>
          </p:cNvPr>
          <p:cNvSpPr/>
          <p:nvPr/>
        </p:nvSpPr>
        <p:spPr>
          <a:xfrm>
            <a:off x="2949526" y="3636531"/>
            <a:ext cx="6096000" cy="25537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Adeziunea de la 12 decembrie 1993 avea să confirme nevoia unei organizări a tinerilor, 23 de parohii înscriindu‑se pe circuitul diecezan al AC.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B36474AF-AA2A-4643-ABFF-C9D8BB12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389D25A4-D909-46CA-BBEE-AB6CDC35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ini pentru actiunea catolică">
            <a:extLst>
              <a:ext uri="{FF2B5EF4-FFF2-40B4-BE49-F238E27FC236}">
                <a16:creationId xmlns:a16="http://schemas.microsoft.com/office/drawing/2014/main" id="{8088281B-36D9-4F41-AD92-0590983F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5" y="421444"/>
            <a:ext cx="609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6AA69C3-8F58-4922-A3CD-7CDAEA759463}"/>
              </a:ext>
            </a:extLst>
          </p:cNvPr>
          <p:cNvSpPr/>
          <p:nvPr/>
        </p:nvSpPr>
        <p:spPr>
          <a:xfrm>
            <a:off x="858129" y="115557"/>
            <a:ext cx="81873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După campusul de la Gheorghe Doja, sub îndrumarea pr. Alberto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Marson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s‑a trecut la o formare la nivel diecezan, lunar. Mai târziu, dat fiind numărul crescând de membri ai AC, consiliul diecezan a hotărât la 3 martie 1994 formarea a trei zone: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Iaşi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Bacău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Roman, fiecare cu câte 8‑10 parohii. Astfel s‑a înregistrat un plus de organizare, formarea efectuându‑se la nivel zonal începând cu octombrie 1994.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6262B618-9C35-4CBB-94F8-16231A51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68B5D54F-3BE4-46D1-8727-CF8AF6A7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adre Alberto Marson SVD">
            <a:extLst>
              <a:ext uri="{FF2B5EF4-FFF2-40B4-BE49-F238E27FC236}">
                <a16:creationId xmlns:a16="http://schemas.microsoft.com/office/drawing/2014/main" id="{8B53B91E-9408-4E16-A68B-A2C44258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68" y="4698608"/>
            <a:ext cx="1025193" cy="18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3A59E1D-2C82-451E-AE1F-4E7DB936D972}"/>
              </a:ext>
            </a:extLst>
          </p:cNvPr>
          <p:cNvSpPr/>
          <p:nvPr/>
        </p:nvSpPr>
        <p:spPr>
          <a:xfrm>
            <a:off x="389207" y="157281"/>
            <a:ext cx="686972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Campusul din perioada 25‑28 august 1994 de la Adjudeni, sub îndrumarea asistentului diecezan, cu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invitaţi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din Cluj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Bucureşti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a fixat tema de formare a AC pe anul 1994‑1995: „Schimbăm lumea pornind de la noi”.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8F77BB04-6BD6-4F3E-AD2A-4F1C5422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26C067DE-3905-4D83-8AE3-8168011F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Schimbăm lumea pornind de la noi">
            <a:extLst>
              <a:ext uri="{FF2B5EF4-FFF2-40B4-BE49-F238E27FC236}">
                <a16:creationId xmlns:a16="http://schemas.microsoft.com/office/drawing/2014/main" id="{66238447-2FBA-4597-B13A-113C8420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26" y="3224150"/>
            <a:ext cx="4889231" cy="31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CC6C46F-2654-4A2D-82CE-C68129C9375A}"/>
              </a:ext>
            </a:extLst>
          </p:cNvPr>
          <p:cNvSpPr/>
          <p:nvPr/>
        </p:nvSpPr>
        <p:spPr>
          <a:xfrm>
            <a:off x="490391" y="372826"/>
            <a:ext cx="6096000" cy="25537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 1994 (la 22 mai, la Bacău) s‑a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înfiinţat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AC a Copiilor (ACC), iar în anul 1997 a luat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fiinţă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Catolică 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Adulţilor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F1AD373D-F43B-4E2D-A9EC-363053FA3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EE5EE660-0EC3-4A1B-B402-FA78414B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ini pentru group of kids">
            <a:extLst>
              <a:ext uri="{FF2B5EF4-FFF2-40B4-BE49-F238E27FC236}">
                <a16:creationId xmlns:a16="http://schemas.microsoft.com/office/drawing/2014/main" id="{B453461F-5BE3-4B61-B568-C711F35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62" y="2465624"/>
            <a:ext cx="3037733" cy="39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FE92ED5-4E30-4CD1-83C4-13AA6FD15F1D}"/>
              </a:ext>
            </a:extLst>
          </p:cNvPr>
          <p:cNvSpPr/>
          <p:nvPr/>
        </p:nvSpPr>
        <p:spPr>
          <a:xfrm>
            <a:off x="980782" y="2544259"/>
            <a:ext cx="7938135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 1995, sub îndrumarea părintelui Cornel Cadar, a fost la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Pildeşti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în perioada 21‑25 aprilie, un campus al AC având tema: „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Viaţa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noi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ceilalţi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”. Au participat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tineri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oaspeţi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din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Bucureşti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Cluj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Brezoi, precum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tineri care doreau să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înfiinţeze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 parohia lor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Catolică.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94AAA092-83B0-4A2F-AE18-4C3A95F8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07B2E7D4-9B88-4BD0-B7B0-E972255B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ini pentru life  people">
            <a:extLst>
              <a:ext uri="{FF2B5EF4-FFF2-40B4-BE49-F238E27FC236}">
                <a16:creationId xmlns:a16="http://schemas.microsoft.com/office/drawing/2014/main" id="{5FAFE15B-5B5F-4126-9A2B-3B92A9C4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78" y="257246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802D6B4-0C90-430C-B640-F1683C20CD51}"/>
              </a:ext>
            </a:extLst>
          </p:cNvPr>
          <p:cNvSpPr/>
          <p:nvPr/>
        </p:nvSpPr>
        <p:spPr>
          <a:xfrm>
            <a:off x="1500553" y="1383855"/>
            <a:ext cx="7333957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Adunarea diecezană din 29 octombrie 1995,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desfăşurată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Iaşi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a ales un nou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preşedinte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diecezan, Mihaela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Noea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 Cu această ocazie s‑a hotărât ca întregul program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activităţi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desfăşurate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la nivel diecezan, zonal sau parohial să aibă în vedere pregătirea membrilor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pentru marele jubileu al anului 2000.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22CFC601-57B7-442A-9558-09C2A681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5786C286-C893-4827-A08F-8EC1DCF9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9939938C-81BF-4B85-9300-5AE8B154D431}"/>
              </a:ext>
            </a:extLst>
          </p:cNvPr>
          <p:cNvSpPr/>
          <p:nvPr/>
        </p:nvSpPr>
        <p:spPr>
          <a:xfrm>
            <a:off x="424720" y="699675"/>
            <a:ext cx="882420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Într-o societate ca cea în care trăim este nevoie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Catolică?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03834922-E087-4D11-AB42-02E5E199BDC9}"/>
              </a:ext>
            </a:extLst>
          </p:cNvPr>
          <p:cNvSpPr/>
          <p:nvPr/>
        </p:nvSpPr>
        <p:spPr>
          <a:xfrm>
            <a:off x="1660098" y="3772838"/>
            <a:ext cx="7345180" cy="106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Astăzi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Catolică are oare nevoie de a fi redescoperită?</a:t>
            </a:r>
          </a:p>
        </p:txBody>
      </p:sp>
      <p:pic>
        <p:nvPicPr>
          <p:cNvPr id="6" name="Picture 2" descr="Imagine similară">
            <a:extLst>
              <a:ext uri="{FF2B5EF4-FFF2-40B4-BE49-F238E27FC236}">
                <a16:creationId xmlns:a16="http://schemas.microsoft.com/office/drawing/2014/main" id="{5DF0DA5A-2E7E-4718-B4F6-D180F4C1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ini pentru jesus sheep png">
            <a:extLst>
              <a:ext uri="{FF2B5EF4-FFF2-40B4-BE49-F238E27FC236}">
                <a16:creationId xmlns:a16="http://schemas.microsoft.com/office/drawing/2014/main" id="{DF146E70-E283-4786-9106-154FD8D9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6E711BE-10A9-4C27-95AD-1D06349649E0}"/>
              </a:ext>
            </a:extLst>
          </p:cNvPr>
          <p:cNvSpPr/>
          <p:nvPr/>
        </p:nvSpPr>
        <p:spPr>
          <a:xfrm>
            <a:off x="4176357" y="1043989"/>
            <a:ext cx="4040850" cy="126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Va urma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1EEB0828-C04C-485E-BE91-3AC2A491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C23C1C88-7257-4E7E-B4A1-DA7B9E7D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236x/10/33/09/1033098a880a6aa0071a82fd9f74f97a--smiley-emoji-emoji-faces.jpg">
            <a:extLst>
              <a:ext uri="{FF2B5EF4-FFF2-40B4-BE49-F238E27FC236}">
                <a16:creationId xmlns:a16="http://schemas.microsoft.com/office/drawing/2014/main" id="{EBAFF665-22FD-49CD-BD6B-5ADD540F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0" y="2756017"/>
            <a:ext cx="3271618" cy="36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73DDAD3-00BE-4310-80C4-2EE8CC22CC48}"/>
              </a:ext>
            </a:extLst>
          </p:cNvPr>
          <p:cNvSpPr/>
          <p:nvPr/>
        </p:nvSpPr>
        <p:spPr>
          <a:xfrm>
            <a:off x="3632135" y="2279179"/>
            <a:ext cx="3038973" cy="12603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Istorie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3B196AA7-A5E8-4A06-AC33-8A3A8D68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78655402-B4F7-494E-A99C-26F77DA5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AEBCB10-2848-4E07-83C5-F07A4A5A59BC}"/>
              </a:ext>
            </a:extLst>
          </p:cNvPr>
          <p:cNvSpPr/>
          <p:nvPr/>
        </p:nvSpPr>
        <p:spPr>
          <a:xfrm>
            <a:off x="349769" y="262986"/>
            <a:ext cx="820961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Data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naştere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Catolice poate fi considerată 8 decembrie 1868. A apărut în nordul Italiei, într‑o regiune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într‑o perioadă în care clerul era din ce în ce mai contestat, fapt care a impus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creşterea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rolului laicilor în evanghelizare, în colaborare cu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preoţii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episcopii lor.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00C1918F-6DFD-4B5C-AEDE-BDC28610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2EC56DFA-3CD1-4082-B579-E7B28403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ini pentru priest and people">
            <a:extLst>
              <a:ext uri="{FF2B5EF4-FFF2-40B4-BE49-F238E27FC236}">
                <a16:creationId xmlns:a16="http://schemas.microsoft.com/office/drawing/2014/main" id="{24AFADFD-8542-42AA-8D83-918441AE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99" y="3823961"/>
            <a:ext cx="3449809" cy="27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614F3E1-1B3A-495D-89CD-D3CC3A477887}"/>
              </a:ext>
            </a:extLst>
          </p:cNvPr>
          <p:cNvSpPr/>
          <p:nvPr/>
        </p:nvSpPr>
        <p:spPr>
          <a:xfrm>
            <a:off x="980782" y="3935437"/>
            <a:ext cx="816321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Apărută din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iniţiativa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unor tineri, binecuvântată apoi de către papi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episcopi, AC a cunoscut în istoria sa transformări profunde în strânsă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corelaţie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cu transformările din Biserică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din societate.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F430B77E-2995-4111-B5B8-1D54C800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92C74AE6-B194-4ECD-8D6D-E6077BC7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ini pentru youth">
            <a:extLst>
              <a:ext uri="{FF2B5EF4-FFF2-40B4-BE49-F238E27FC236}">
                <a16:creationId xmlns:a16="http://schemas.microsoft.com/office/drawing/2014/main" id="{85BE60FB-A36B-41ED-94B9-67893CA43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2271"/>
            <a:ext cx="8572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8C12624-AC7E-4ABC-8652-B9A2FBBBE2E2}"/>
              </a:ext>
            </a:extLst>
          </p:cNvPr>
          <p:cNvSpPr/>
          <p:nvPr/>
        </p:nvSpPr>
        <p:spPr>
          <a:xfrm>
            <a:off x="1120725" y="4192172"/>
            <a:ext cx="7868529" cy="2665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Mişcări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ale laicilor au început să apară în România în perioada interbelică. Înaintea Celui de‑al II‑lea Război Mondial existau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Mamelor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Creştine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„Sfântul Iosif”.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DCA54125-2F58-4B8F-A277-8E1F9449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5588CFF0-8788-4D91-91D1-A0861D5D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ini pentru actiunea catolică">
            <a:extLst>
              <a:ext uri="{FF2B5EF4-FFF2-40B4-BE49-F238E27FC236}">
                <a16:creationId xmlns:a16="http://schemas.microsoft.com/office/drawing/2014/main" id="{55CB65CD-4107-4AFB-9717-89D86BB4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4" y="145438"/>
            <a:ext cx="4784115" cy="32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ini pentru actiunea catolică">
            <a:extLst>
              <a:ext uri="{FF2B5EF4-FFF2-40B4-BE49-F238E27FC236}">
                <a16:creationId xmlns:a16="http://schemas.microsoft.com/office/drawing/2014/main" id="{0A577275-68ED-41AD-A306-A1DEAA33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9816"/>
            <a:ext cx="2136824" cy="16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15832C1-A710-4951-A866-94B23F7CC049}"/>
              </a:ext>
            </a:extLst>
          </p:cNvPr>
          <p:cNvSpPr/>
          <p:nvPr/>
        </p:nvSpPr>
        <p:spPr>
          <a:xfrm>
            <a:off x="436097" y="0"/>
            <a:ext cx="875010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După anii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întunecaţi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comunism, au apărut în Dieceza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Iaşi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mai multe forme de organizare ale laicilor, în special pentru tineret. Prima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cea care a stat apoi la baza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înfiinţării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AC a fost ATC‑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ul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(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Tinerilor Catolici), care se extinsese în mai multe parohii din dieceză.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AC961917-945D-4EFB-B35C-66C413A9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9F403F0F-DA6E-41C0-A6BF-F4F326AC9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ine similară">
            <a:extLst>
              <a:ext uri="{FF2B5EF4-FFF2-40B4-BE49-F238E27FC236}">
                <a16:creationId xmlns:a16="http://schemas.microsoft.com/office/drawing/2014/main" id="{14BCB0E1-41AD-4A8D-9262-B3D6C6D1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35" y="3429000"/>
            <a:ext cx="4348090" cy="30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78C666E-DD38-4B09-A05B-02377981E5DB}"/>
              </a:ext>
            </a:extLst>
          </p:cNvPr>
          <p:cNvSpPr/>
          <p:nvPr/>
        </p:nvSpPr>
        <p:spPr>
          <a:xfrm>
            <a:off x="253217" y="0"/>
            <a:ext cx="886264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Aceasta era AC locală, ce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conţinea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trei din cele patru laturi de activitate (fără latura educativă care era inclusă în cea liturgică). Apoi au mai apărut: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SCOUT, Familia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Kolping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AMC (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Medicilor Catolici), SAMR (Serviciul de Ajutor Maltez Român) etc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1F42D7AD-588D-46E8-B231-64EBC9A7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4AD02DB8-9CF6-4D8D-A2B9-2A4B6585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ini pentru scout">
            <a:extLst>
              <a:ext uri="{FF2B5EF4-FFF2-40B4-BE49-F238E27FC236}">
                <a16:creationId xmlns:a16="http://schemas.microsoft.com/office/drawing/2014/main" id="{634F92BE-F19F-4456-BC91-53FF4B76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231" y1="13134" x2="8846" y2="26630"/>
                        <a14:foregroundMark x1="12154" y1="62591" x2="14385" y2="90036"/>
                        <a14:foregroundMark x1="22615" y1="92935" x2="26769" y2="84692"/>
                        <a14:foregroundMark x1="38615" y1="84692" x2="44000" y2="92301"/>
                        <a14:foregroundMark x1="26615" y1="28714" x2="40538" y2="28533"/>
                        <a14:foregroundMark x1="28154" y1="16576" x2="38077" y2="18297"/>
                        <a14:foregroundMark x1="82154" y1="10054" x2="90385" y2="90489"/>
                        <a14:foregroundMark x1="73462" y1="42301" x2="77462" y2="47826"/>
                        <a14:foregroundMark x1="86000" y1="8243" x2="93692" y2="13949"/>
                        <a14:foregroundMark x1="88615" y1="29529" x2="72615" y2="29529"/>
                        <a14:foregroundMark x1="76769" y1="86594" x2="76231" y2="8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82" y="3065455"/>
            <a:ext cx="2476521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ini pentru kolping">
            <a:extLst>
              <a:ext uri="{FF2B5EF4-FFF2-40B4-BE49-F238E27FC236}">
                <a16:creationId xmlns:a16="http://schemas.microsoft.com/office/drawing/2014/main" id="{020400B0-384C-457B-A1A9-14C518EA9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7500" y1="94500" x2="93500" y2="91750"/>
                        <a14:foregroundMark x1="69750" y1="93750" x2="76750" y2="97250"/>
                        <a14:foregroundMark x1="83000" y1="96500" x2="91250" y2="97000"/>
                        <a14:foregroundMark x1="2500" y1="94750" x2="82000" y2="96000"/>
                        <a14:foregroundMark x1="40250" y1="52750" x2="40250" y2="52750"/>
                        <a14:foregroundMark x1="45750" y1="45000" x2="45750" y2="45000"/>
                        <a14:foregroundMark x1="37250" y1="40750" x2="37250" y2="40750"/>
                        <a14:foregroundMark x1="30750" y1="56750" x2="30750" y2="56750"/>
                        <a14:foregroundMark x1="49250" y1="67000" x2="49250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38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ini pentru asociatia medicilor catolici">
            <a:extLst>
              <a:ext uri="{FF2B5EF4-FFF2-40B4-BE49-F238E27FC236}">
                <a16:creationId xmlns:a16="http://schemas.microsoft.com/office/drawing/2014/main" id="{6E9DCD59-D52D-42A2-8DCA-6511E3A9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000" y1="36333" x2="9000" y2="36333"/>
                        <a14:foregroundMark x1="63889" y1="30556" x2="95556" y2="28000"/>
                        <a14:foregroundMark x1="59778" y1="43000" x2="90556" y2="43000"/>
                        <a14:foregroundMark x1="59778" y1="55556" x2="90556" y2="54667"/>
                        <a14:foregroundMark x1="64778" y1="68889" x2="96444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58" y="4483132"/>
            <a:ext cx="1689425" cy="16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C9C22C5-3C44-4616-A502-25D45C491FDC}"/>
              </a:ext>
            </a:extLst>
          </p:cNvPr>
          <p:cNvSpPr/>
          <p:nvPr/>
        </p:nvSpPr>
        <p:spPr>
          <a:xfrm>
            <a:off x="1097279" y="0"/>
            <a:ext cx="752621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La recomandarea episcopului Petru Gherghel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după un schimb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experienţă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cu un grup de 50 de tineri din AC din Verona (în vara anului 1991, în Italia,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în aprilie 1992, în Moldova) s‑a constituit la Bacău, la 20 aprilie 1992, un consiliu provizoriu al AC diecezane la nivel de tineret, numindu‑se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asistentul spiritual diecezan: pr. Cornel Cadar.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DED49929-0CB6-4FA4-B303-514001C2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540475AD-3749-41E4-A2BA-94EB38B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ini pentru Cornel Cadar.">
            <a:extLst>
              <a:ext uri="{FF2B5EF4-FFF2-40B4-BE49-F238E27FC236}">
                <a16:creationId xmlns:a16="http://schemas.microsoft.com/office/drawing/2014/main" id="{572B8C78-B669-4185-92A8-8EF84ACF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000" y1="85769" x2="66500" y2="95769"/>
                        <a14:foregroundMark x1="87500" y1="68462" x2="86500" y2="98846"/>
                        <a14:foregroundMark x1="20000" y1="72692" x2="5500" y2="9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02" y="4381500"/>
            <a:ext cx="1905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809</Words>
  <Application>Microsoft Office PowerPoint</Application>
  <PresentationFormat>Ecran lat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Miama Nueva</vt:lpstr>
      <vt:lpstr>MV Boli</vt:lpstr>
      <vt:lpstr>Segoe Print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26</cp:revision>
  <dcterms:created xsi:type="dcterms:W3CDTF">2017-11-08T10:20:22Z</dcterms:created>
  <dcterms:modified xsi:type="dcterms:W3CDTF">2017-11-10T10:04:56Z</dcterms:modified>
</cp:coreProperties>
</file>