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8C71F3-F0AE-46C5-97AD-652494C68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2162099-80F1-49FC-BB97-EE2B14319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75E7AAC-E568-4123-9602-3BC06FE54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9240-C712-4894-8AA0-50C13AF7C63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AD024A5-88F5-48A4-A4E1-B20B42C4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A74048B-645F-4E59-B568-DA264EEA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595-7315-4A40-A498-5842BA3BC42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50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DB47550-610D-47F3-8ED7-DD7973FD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60869B5-7569-4163-A1C9-A06ED7BC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EB2ABB3-A880-4A66-8E8F-AC3E1733E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9240-C712-4894-8AA0-50C13AF7C63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36727F6-D6F2-4896-A8BA-C1B44BAC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F6B4067-6A27-4CFD-94D8-F4296815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595-7315-4A40-A498-5842BA3BC42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971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36CBE8AB-0E85-4594-AB20-C76D23DED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CACEB5F-CF86-4592-B558-77FCFAC3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F38E644-0D66-4DA1-8B51-E8ACF88A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9240-C712-4894-8AA0-50C13AF7C63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CF27254-2976-4BF2-A9D6-FD747728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157C76B-7FDA-4BEF-815C-B1B071A4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595-7315-4A40-A498-5842BA3BC42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445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458223-5A81-4518-A85E-577E022F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8F088AF-9B5F-49D7-BEDD-1F7B7E092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DCD7843-FDC3-498B-935C-901AB258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9240-C712-4894-8AA0-50C13AF7C63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84730E0-D6A0-47AC-AE46-AEEDFDC6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5C90CA-550E-45BF-A390-6C4132A1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595-7315-4A40-A498-5842BA3BC42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77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D9E734D-4DDF-42F1-9848-442821E4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79F606A-8C13-4D64-810E-A33F735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A1C3259-DDF5-4B45-AA67-83900888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9240-C712-4894-8AA0-50C13AF7C63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91EDB34-CBF5-4815-ACF4-D8EC340E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B4E4764-11E1-4A2F-9335-E1B4EF9F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595-7315-4A40-A498-5842BA3BC42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12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6A2CFB8-EB06-405F-B999-F0306F0F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89A3FB4-DE0B-44E4-A695-60E50DE9D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865CB131-3365-4C9A-B8D4-DE394AD87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7A0A037-8684-4580-BE37-D279601C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9240-C712-4894-8AA0-50C13AF7C63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6C61D8C-4721-412D-A7A8-889EE19B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831C2DA-184D-499D-B0C7-B94422A0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595-7315-4A40-A498-5842BA3BC42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038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ED56A0-366A-4847-ACED-9BC8F186D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B54F0F5-BA6F-4E36-9B25-0B535120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D2B1292-AEAE-4372-A5EA-2C797EE35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24221FA2-F678-4A66-AA3E-47FD1F619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81598067-D4A4-4183-8FF3-9959695EF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746D6CE8-B81D-40AA-A19F-E234305C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9240-C712-4894-8AA0-50C13AF7C63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E50DFFE4-200D-4A7C-B9FA-1DAAF2F3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F3C7F8D6-9549-4B10-95AE-16F96321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595-7315-4A40-A498-5842BA3BC42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79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2B304E2-43CF-4380-B8E7-AFBD2CAA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E4D90F2-9565-49FB-9360-DFF1119B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9240-C712-4894-8AA0-50C13AF7C63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CA008182-FA38-4350-8157-BF5872620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2557DD5-2614-4A9F-A3BE-9A4023F6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595-7315-4A40-A498-5842BA3BC42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559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52CAE425-D65F-42C5-86FA-9B7A70E4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9240-C712-4894-8AA0-50C13AF7C63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34CBE8E1-1F79-4358-B499-ED819B8F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723732F-7D59-47DC-A442-6E20BD0F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595-7315-4A40-A498-5842BA3BC42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957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A63AFF1-3DF6-423B-9A21-F485EBAA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F8D5D8-A481-45A3-BBD1-1AEDA2710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19647FF-AFCD-43DB-B57D-D0CE84C7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4CC4B65-2133-47C7-B004-73F02B2C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9240-C712-4894-8AA0-50C13AF7C63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8A1EE75-5DC9-4256-AF16-EDC2A517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283D1EE-0695-487B-8769-EF120A76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595-7315-4A40-A498-5842BA3BC42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366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766A80-0C2A-4D8D-99C4-61373455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930C0E55-973A-445B-9E5E-E698BA56E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241CF85-C433-4978-AA99-5C8D067F4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CC2316F-7005-4859-A0C3-3CBD778B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9240-C712-4894-8AA0-50C13AF7C63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96C9BEC-3297-43ED-A076-35337B22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BCE46F5-3DF3-41D8-A856-112CDE26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6595-7315-4A40-A498-5842BA3BC42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198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1C544BFB-E41C-4110-B7A5-D8E594BF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25FA4AB-FD6D-47A0-8C6D-64EF54FDF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F62C86D-C975-45E3-BD35-9D6976ADF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9240-C712-4894-8AA0-50C13AF7C634}" type="datetimeFigureOut">
              <a:rPr lang="ro-RO" smtClean="0"/>
              <a:t>10.11.2017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2E4689C-5B2F-425D-BF6E-379A4F734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617A973-FDE3-4A75-89AB-D60BA084A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D6595-7315-4A40-A498-5842BA3BC42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729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9BCCCF04-5085-49ED-88F6-793CBB8EDE7B}"/>
              </a:ext>
            </a:extLst>
          </p:cNvPr>
          <p:cNvSpPr/>
          <p:nvPr/>
        </p:nvSpPr>
        <p:spPr>
          <a:xfrm>
            <a:off x="665794" y="2045811"/>
            <a:ext cx="85531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6600" i="1" dirty="0">
                <a:solidFill>
                  <a:schemeClr val="bg1"/>
                </a:solidFill>
                <a:latin typeface="Miama Nueva" panose="02000603000000000000" pitchFamily="50" charset="-52"/>
              </a:rPr>
              <a:t>Acțiunea Catolică</a:t>
            </a:r>
          </a:p>
          <a:p>
            <a:pPr algn="ctr"/>
            <a:r>
              <a:rPr lang="ro-RO" sz="6600" i="1" dirty="0">
                <a:solidFill>
                  <a:schemeClr val="bg1"/>
                </a:solidFill>
                <a:latin typeface="Miama Nueva" panose="02000603000000000000" pitchFamily="50" charset="-52"/>
              </a:rPr>
              <a:t>Partea II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EB9D48DB-2124-4918-820C-56839395C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EA576A3A-DEE6-4A55-B644-DC7F1957D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ini pentru actiunea catolică">
            <a:extLst>
              <a:ext uri="{FF2B5EF4-FFF2-40B4-BE49-F238E27FC236}">
                <a16:creationId xmlns:a16="http://schemas.microsoft.com/office/drawing/2014/main" id="{B9DBEA7D-6670-4741-A86F-1301FCF99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143" y1="90139" x2="48429" y2="74062"/>
                        <a14:foregroundMark x1="38143" y1="41050" x2="7214" y2="71490"/>
                        <a14:foregroundMark x1="88286" y1="47910" x2="99714" y2="72454"/>
                        <a14:foregroundMark x1="87571" y1="93355" x2="88286" y2="99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08" y="3567613"/>
            <a:ext cx="4937104" cy="32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4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7441C3E8-B652-4B70-A1FA-84F492A93B73}"/>
              </a:ext>
            </a:extLst>
          </p:cNvPr>
          <p:cNvSpPr/>
          <p:nvPr/>
        </p:nvSpPr>
        <p:spPr>
          <a:xfrm>
            <a:off x="773723" y="3319975"/>
            <a:ext cx="837027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Nu avem în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faţă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numai un singur sector, ci avem în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faţă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câmpul vast în care se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mişcă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Biserica.</a:t>
            </a:r>
          </a:p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Avem de construit iubirea, pacea, dreptatea, fraternitatea între oamenii diecezei, între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toţi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românii.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2CEB1EF6-6B1F-415F-BE01-84FD8945E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2378A56C-D3AD-4BB9-93C2-425EC3C8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ini pentru being in a group">
            <a:extLst>
              <a:ext uri="{FF2B5EF4-FFF2-40B4-BE49-F238E27FC236}">
                <a16:creationId xmlns:a16="http://schemas.microsoft.com/office/drawing/2014/main" id="{5FD114BB-ADAE-4BFF-B4F4-F0938485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64" y="14815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7FBA47D-5250-4C85-A960-D1E18DEDB389}"/>
              </a:ext>
            </a:extLst>
          </p:cNvPr>
          <p:cNvSpPr/>
          <p:nvPr/>
        </p:nvSpPr>
        <p:spPr>
          <a:xfrm flipH="1">
            <a:off x="2339203" y="2695231"/>
            <a:ext cx="5168209" cy="11791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</a:pPr>
            <a:r>
              <a:rPr lang="ro-RO" sz="6600" i="1" dirty="0">
                <a:solidFill>
                  <a:schemeClr val="bg1"/>
                </a:solidFill>
                <a:latin typeface="Miama Nueva" panose="02000603000000000000" pitchFamily="50" charset="-52"/>
              </a:rPr>
              <a:t>Structura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42D05385-516C-4B51-940D-C1734D25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2AD2FD75-D73D-48D0-BA7C-B22A3821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7A815B3-067B-4757-AA2B-956CAD873D70}"/>
              </a:ext>
            </a:extLst>
          </p:cNvPr>
          <p:cNvSpPr/>
          <p:nvPr/>
        </p:nvSpPr>
        <p:spPr>
          <a:xfrm>
            <a:off x="980782" y="412666"/>
            <a:ext cx="8065477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 are o structură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uşoară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flexibilă. Ea este necesară pentru a permite fiecărui membru o participare efectivă la orice moment din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viaţa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eclezială 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asociaţiei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o implicare responsabilă în organizarea sa democratică, la o angajare eficientă în slujire.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C0452C85-3F46-48FF-B337-9E194D18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6289621A-A35B-4A7D-95C0-83589DA79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ini pentru being in a group">
            <a:extLst>
              <a:ext uri="{FF2B5EF4-FFF2-40B4-BE49-F238E27FC236}">
                <a16:creationId xmlns:a16="http://schemas.microsoft.com/office/drawing/2014/main" id="{5115C2BE-8CA5-4123-99E8-89F643C87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02" y="3711233"/>
            <a:ext cx="4811150" cy="27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8A16706-18D2-47A9-ACBA-49B52F4DB410}"/>
              </a:ext>
            </a:extLst>
          </p:cNvPr>
          <p:cNvSpPr/>
          <p:nvPr/>
        </p:nvSpPr>
        <p:spPr>
          <a:xfrm>
            <a:off x="980782" y="1092646"/>
            <a:ext cx="8205421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Premisa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primele 12 articole din Statut pun în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evidenţă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că AC se înrădăcinează în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ecleziologia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conciliară de comuniune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misiune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că identitatea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asociaţiei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se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defineşte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în lumina celor patru note descrise de documentul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conciliar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Apostolicam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actuositatem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(AA 20):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eclezialitatea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laicitatea, organicitatea, colaborarea cu ierarhia.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782001A1-4A0A-405A-A7B4-AA415DB07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79EF26B5-B1C5-4188-857D-D5029F8A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0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DD04958-9791-4B57-B724-2B88A3A39EA8}"/>
              </a:ext>
            </a:extLst>
          </p:cNvPr>
          <p:cNvSpPr/>
          <p:nvPr/>
        </p:nvSpPr>
        <p:spPr>
          <a:xfrm>
            <a:off x="347003" y="145381"/>
            <a:ext cx="6096000" cy="35448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 diecezană cuprinde patru laturi de activitate: liturgic, educativ‑formativ, caritativ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cultural‑recreativ. Acestea constituie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direcţii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posibilităţi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latente de 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desfăşura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un apostolat colectiv organizat.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9C051D79-0EE0-4AAB-83EA-48F22434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7D39311F-8662-445C-AB84-FA6E61B2D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ini pentru liturgy">
            <a:extLst>
              <a:ext uri="{FF2B5EF4-FFF2-40B4-BE49-F238E27FC236}">
                <a16:creationId xmlns:a16="http://schemas.microsoft.com/office/drawing/2014/main" id="{407DC3ED-1AAD-4EB2-B6E4-74DEE6327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9220" name="Picture 4" descr="Imagini">
            <a:extLst>
              <a:ext uri="{FF2B5EF4-FFF2-40B4-BE49-F238E27FC236}">
                <a16:creationId xmlns:a16="http://schemas.microsoft.com/office/drawing/2014/main" id="{EE34D426-D4EC-4EFB-A569-43175FA4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92" y="626794"/>
            <a:ext cx="2057782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ini pentru school">
            <a:extLst>
              <a:ext uri="{FF2B5EF4-FFF2-40B4-BE49-F238E27FC236}">
                <a16:creationId xmlns:a16="http://schemas.microsoft.com/office/drawing/2014/main" id="{86824E0C-7D8C-4444-A5AE-0E06A341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600" y1="76608" x2="18600" y2="76608"/>
                        <a14:foregroundMark x1="20000" y1="66374" x2="26800" y2="92982"/>
                        <a14:foregroundMark x1="29800" y1="83626" x2="31800" y2="90058"/>
                        <a14:foregroundMark x1="16200" y1="70175" x2="15000" y2="76608"/>
                        <a14:foregroundMark x1="81200" y1="69006" x2="89800" y2="91813"/>
                        <a14:foregroundMark x1="88400" y1="12865" x2="92800" y2="69006"/>
                        <a14:foregroundMark x1="91800" y1="11111" x2="96200" y2="64912"/>
                        <a14:foregroundMark x1="24200" y1="7310" x2="32200" y2="7310"/>
                        <a14:foregroundMark x1="18600" y1="13158" x2="30800" y2="585"/>
                        <a14:foregroundMark x1="39000" y1="12281" x2="47800" y2="2924"/>
                        <a14:foregroundMark x1="54600" y1="11111" x2="76400" y2="12865"/>
                        <a14:foregroundMark x1="11000" y1="25439" x2="13800" y2="51754"/>
                        <a14:foregroundMark x1="74800" y1="71053" x2="76800" y2="90643"/>
                        <a14:foregroundMark x1="93600" y1="74854" x2="94800" y2="93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09" y="3054664"/>
            <a:ext cx="3286272" cy="22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ini pentru charity">
            <a:extLst>
              <a:ext uri="{FF2B5EF4-FFF2-40B4-BE49-F238E27FC236}">
                <a16:creationId xmlns:a16="http://schemas.microsoft.com/office/drawing/2014/main" id="{77D0917E-0842-4A15-A269-16F66FAE1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1417" y1="59644" x2="93833" y2="88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" y="3690198"/>
            <a:ext cx="2928595" cy="16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ini pentru theatre">
            <a:extLst>
              <a:ext uri="{FF2B5EF4-FFF2-40B4-BE49-F238E27FC236}">
                <a16:creationId xmlns:a16="http://schemas.microsoft.com/office/drawing/2014/main" id="{FD0D1530-9700-4DAC-AEEC-6A8C6F0A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17" y="5167825"/>
            <a:ext cx="2563227" cy="143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F1E5517-AF73-4CC9-A4F2-5178AD366F77}"/>
              </a:ext>
            </a:extLst>
          </p:cNvPr>
          <p:cNvSpPr/>
          <p:nvPr/>
        </p:nvSpPr>
        <p:spPr>
          <a:xfrm>
            <a:off x="1472419" y="4792384"/>
            <a:ext cx="743243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Structura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asociaţiei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are punctul de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forţă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în fiecare membru care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asumă responsabilitatea la persoana întâi.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0130F544-64CF-4CA2-885B-9A540DF6E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6F6A8159-C7F4-42AF-92E4-3A498CE33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ini pentru being in a group">
            <a:extLst>
              <a:ext uri="{FF2B5EF4-FFF2-40B4-BE49-F238E27FC236}">
                <a16:creationId xmlns:a16="http://schemas.microsoft.com/office/drawing/2014/main" id="{1527F117-8008-4C1C-AD31-1888CA2E5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07" y="240713"/>
            <a:ext cx="4044461" cy="404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14D5C80-C896-4B1D-BE54-2A9D42F35A48}"/>
              </a:ext>
            </a:extLst>
          </p:cNvPr>
          <p:cNvSpPr/>
          <p:nvPr/>
        </p:nvSpPr>
        <p:spPr>
          <a:xfrm>
            <a:off x="881574" y="376085"/>
            <a:ext cx="843123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„A face parte din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Acţiunea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Catolică obligă pe fiecare membru: să contribuie cu rugăciunea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cu jertfa, cu studiul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cu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acţiunea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la realizarea scopului AC; să contribuie financiar la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viaţa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activitatea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asociaţiei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. Membrii AC au dreptul de a participa, direct la nivel parohial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prin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reprezentanţi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la alte niveluri, la luarea hotărârilor fundamentale ale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asociaţiei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” (art. 15 din Statut).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9F95588C-B8CE-454F-AD13-3B853BC7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D7505FA9-4338-414A-86F3-92430AE1E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57788DD-2339-4713-9CC0-B6DAB0C7FC32}"/>
              </a:ext>
            </a:extLst>
          </p:cNvPr>
          <p:cNvSpPr/>
          <p:nvPr/>
        </p:nvSpPr>
        <p:spPr>
          <a:xfrm>
            <a:off x="375138" y="202594"/>
            <a:ext cx="6096000" cy="156273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Fiecare membru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reînnoieşte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anual adeziunea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alege responsabilii care să‑l reprezinte. 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8C3F347D-D3D3-4AE2-B18D-9784984B8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50C98E2D-ECE8-44AF-B544-E686CEDE0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ini pentru Acţiunea Catolică adeziune">
            <a:extLst>
              <a:ext uri="{FF2B5EF4-FFF2-40B4-BE49-F238E27FC236}">
                <a16:creationId xmlns:a16="http://schemas.microsoft.com/office/drawing/2014/main" id="{CF1EE9D2-0758-41D0-B7BF-EC4CB498D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12" y="3076526"/>
            <a:ext cx="4570319" cy="34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1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F22BC85A-D38B-4EB4-B566-3D01F6D7AC74}"/>
              </a:ext>
            </a:extLst>
          </p:cNvPr>
          <p:cNvSpPr/>
          <p:nvPr/>
        </p:nvSpPr>
        <p:spPr>
          <a:xfrm>
            <a:off x="490391" y="166953"/>
            <a:ext cx="879428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Membrii AC se întâlnesc în grupuri, după vârstă sau după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condiţii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viaţă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. În parohii există grupuri de copii, tineri,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adulţi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studenţi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muncitori.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5191BE3A-FB6D-4788-9FFB-14149B9B4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88A0A8C1-FB7E-4799-87F6-1B55F0052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ini pentru Acţiunea Catolică adeziune">
            <a:extLst>
              <a:ext uri="{FF2B5EF4-FFF2-40B4-BE49-F238E27FC236}">
                <a16:creationId xmlns:a16="http://schemas.microsoft.com/office/drawing/2014/main" id="{4E5CE4BA-C374-4E78-85B7-86F556C8B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94" y="2375125"/>
            <a:ext cx="6147582" cy="411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977732CE-E72E-402E-9364-C7879FD9138C}"/>
              </a:ext>
            </a:extLst>
          </p:cNvPr>
          <p:cNvSpPr/>
          <p:nvPr/>
        </p:nvSpPr>
        <p:spPr>
          <a:xfrm>
            <a:off x="1209821" y="4094268"/>
            <a:ext cx="761062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Copiii între 6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14 ani constituie ACC (AC a Copiilor), tinerii între 14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30 ani sectorul de tineri, iar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adulţii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de la 30 de ani în sus constituie sectorul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adulţi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CE609B64-AF14-4F1B-BCCC-C454285E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6C60BD2F-EF69-4C58-AC2F-B0E124277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ini pentru Acţiunea Catolică adeziune">
            <a:extLst>
              <a:ext uri="{FF2B5EF4-FFF2-40B4-BE49-F238E27FC236}">
                <a16:creationId xmlns:a16="http://schemas.microsoft.com/office/drawing/2014/main" id="{51438AC9-62AD-4D4A-911C-AFEEB969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" y="252302"/>
            <a:ext cx="3545791" cy="268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43.jpg">
            <a:extLst>
              <a:ext uri="{FF2B5EF4-FFF2-40B4-BE49-F238E27FC236}">
                <a16:creationId xmlns:a16="http://schemas.microsoft.com/office/drawing/2014/main" id="{0A68A63B-15B8-4673-B946-41183194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59" y="1832756"/>
            <a:ext cx="2936631" cy="22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5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D019C0D-11A7-40AD-989C-478C284058A5}"/>
              </a:ext>
            </a:extLst>
          </p:cNvPr>
          <p:cNvSpPr/>
          <p:nvPr/>
        </p:nvSpPr>
        <p:spPr>
          <a:xfrm>
            <a:off x="-730964" y="1846000"/>
            <a:ext cx="959108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5400" i="1" dirty="0" err="1">
                <a:solidFill>
                  <a:schemeClr val="bg1"/>
                </a:solidFill>
                <a:latin typeface="Miama Nueva" panose="02000603000000000000" pitchFamily="50" charset="-52"/>
              </a:rPr>
              <a:t>Pentru</a:t>
            </a:r>
            <a:r>
              <a:rPr lang="fr-FR" sz="5400" i="1" dirty="0">
                <a:solidFill>
                  <a:schemeClr val="bg1"/>
                </a:solidFill>
                <a:latin typeface="Miama Nueva" panose="02000603000000000000" pitchFamily="50" charset="-52"/>
              </a:rPr>
              <a:t> Ce </a:t>
            </a:r>
            <a:r>
              <a:rPr lang="fr-FR" sz="5400" i="1" dirty="0" err="1">
                <a:solidFill>
                  <a:schemeClr val="bg1"/>
                </a:solidFill>
                <a:latin typeface="Miama Nueva" panose="02000603000000000000" pitchFamily="50" charset="-52"/>
              </a:rPr>
              <a:t>Să</a:t>
            </a:r>
            <a:r>
              <a:rPr lang="fr-FR" sz="5400" i="1" dirty="0">
                <a:solidFill>
                  <a:schemeClr val="bg1"/>
                </a:solidFill>
                <a:latin typeface="Miama Nueva" panose="02000603000000000000" pitchFamily="50" charset="-52"/>
              </a:rPr>
              <a:t> </a:t>
            </a:r>
            <a:endParaRPr lang="ro-RO" sz="5400" i="1" dirty="0">
              <a:solidFill>
                <a:schemeClr val="bg1"/>
              </a:solidFill>
              <a:latin typeface="Miama Nueva" panose="02000603000000000000" pitchFamily="50" charset="-52"/>
            </a:endParaRPr>
          </a:p>
          <a:p>
            <a:pPr algn="ctr">
              <a:lnSpc>
                <a:spcPct val="150000"/>
              </a:lnSpc>
            </a:pPr>
            <a:r>
              <a:rPr lang="ro-RO" sz="5400" i="1" dirty="0">
                <a:solidFill>
                  <a:schemeClr val="bg1"/>
                </a:solidFill>
                <a:latin typeface="Miama Nueva" panose="02000603000000000000" pitchFamily="50" charset="-52"/>
              </a:rPr>
              <a:t>           </a:t>
            </a:r>
            <a:r>
              <a:rPr lang="fr-FR" sz="5400" i="1" dirty="0" err="1">
                <a:solidFill>
                  <a:schemeClr val="bg1"/>
                </a:solidFill>
                <a:latin typeface="Miama Nueva" panose="02000603000000000000" pitchFamily="50" charset="-52"/>
              </a:rPr>
              <a:t>Fim</a:t>
            </a:r>
            <a:r>
              <a:rPr lang="fr-FR" sz="5400" i="1" dirty="0">
                <a:solidFill>
                  <a:schemeClr val="bg1"/>
                </a:solidFill>
                <a:latin typeface="Miama Nueva" panose="02000603000000000000" pitchFamily="50" charset="-52"/>
              </a:rPr>
              <a:t> </a:t>
            </a:r>
            <a:r>
              <a:rPr lang="fr-FR" sz="5400" i="1" dirty="0" err="1">
                <a:solidFill>
                  <a:schemeClr val="bg1"/>
                </a:solidFill>
                <a:latin typeface="Miama Nueva" panose="02000603000000000000" pitchFamily="50" charset="-52"/>
              </a:rPr>
              <a:t>În</a:t>
            </a:r>
            <a:r>
              <a:rPr lang="fr-FR" sz="5400" i="1" dirty="0">
                <a:solidFill>
                  <a:schemeClr val="bg1"/>
                </a:solidFill>
                <a:latin typeface="Miama Nueva" panose="02000603000000000000" pitchFamily="50" charset="-52"/>
              </a:rPr>
              <a:t> </a:t>
            </a:r>
            <a:r>
              <a:rPr lang="fr-FR" sz="5400" i="1" dirty="0" err="1">
                <a:solidFill>
                  <a:schemeClr val="bg1"/>
                </a:solidFill>
                <a:latin typeface="Miama Nueva" panose="02000603000000000000" pitchFamily="50" charset="-52"/>
              </a:rPr>
              <a:t>Asociaţie</a:t>
            </a:r>
            <a:r>
              <a:rPr lang="fr-FR" sz="5400" i="1" dirty="0">
                <a:solidFill>
                  <a:schemeClr val="bg1"/>
                </a:solidFill>
                <a:latin typeface="Miama Nueva" panose="02000603000000000000" pitchFamily="50" charset="-52"/>
              </a:rPr>
              <a:t>?</a:t>
            </a:r>
            <a:endParaRPr lang="ro-RO" sz="5400" i="1" dirty="0">
              <a:solidFill>
                <a:schemeClr val="bg1"/>
              </a:solidFill>
              <a:latin typeface="Miama Nueva" panose="02000603000000000000" pitchFamily="50" charset="-52"/>
            </a:endParaRP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EE4E8F76-4C27-4139-94CC-1923C111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FA85CBD0-DAA2-4BD2-B84B-69275271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92DF25E7-68DB-4E47-B855-ADD2979BC592}"/>
              </a:ext>
            </a:extLst>
          </p:cNvPr>
          <p:cNvSpPr/>
          <p:nvPr/>
        </p:nvSpPr>
        <p:spPr>
          <a:xfrm>
            <a:off x="1247334" y="235409"/>
            <a:ext cx="7882597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Grupurile sunt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încredinţate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responsabililor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preoţilor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asistenţi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. Pentru fiecare nivel responsabilii pot activa în organismele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asociaţiei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: adunare generală, consiliu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comitet director. Dintre aceste organisme, cel mai important este consiliul parohial, zonal sau diecezan. În acest organism responsabilii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aleşi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sunt purtătorii de cuvânt ai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aşteptărilor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asociaţiei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caută orientări de proiect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de programă,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faţă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de care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asumă responsabilitatea de a hotărî.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881E90AD-E401-4DA8-9D02-655AF9AB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9A2C9F2D-8509-4C7E-A8EB-C0A1A8A1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9457E266-E398-41D9-A45F-BE5FE8B72E4C}"/>
              </a:ext>
            </a:extLst>
          </p:cNvPr>
          <p:cNvSpPr/>
          <p:nvPr/>
        </p:nvSpPr>
        <p:spPr>
          <a:xfrm>
            <a:off x="1317673" y="291681"/>
            <a:ext cx="7601243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Viaţa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structura asociativă este promovată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prin alte forme cum ar fi: presa catolică, întâlniri, precum campusuri (parohiale, zonale sau diecezane),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exerciţii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spirituale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întâlniri de spiritualitate, pelerinaje. Aceste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iniţiative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sunt adresate atât membrilor cât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responsabililor, într‑un mod deosebit acestora din urmă pentru ca să‑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poată exercita cât mai bine rolul lor în slujirea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celorlalţi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după metoda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stilul AC.</a:t>
            </a:r>
          </a:p>
        </p:txBody>
      </p:sp>
      <p:pic>
        <p:nvPicPr>
          <p:cNvPr id="4" name="Picture 2" descr="Imagine similară">
            <a:extLst>
              <a:ext uri="{FF2B5EF4-FFF2-40B4-BE49-F238E27FC236}">
                <a16:creationId xmlns:a16="http://schemas.microsoft.com/office/drawing/2014/main" id="{C56E21C3-1546-4D85-A85F-970A33F7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ini pentru jesus sheep png">
            <a:extLst>
              <a:ext uri="{FF2B5EF4-FFF2-40B4-BE49-F238E27FC236}">
                <a16:creationId xmlns:a16="http://schemas.microsoft.com/office/drawing/2014/main" id="{89B53E44-BAE5-4842-AB3B-CD5728DF3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ini pentru being in a group">
            <a:extLst>
              <a:ext uri="{FF2B5EF4-FFF2-40B4-BE49-F238E27FC236}">
                <a16:creationId xmlns:a16="http://schemas.microsoft.com/office/drawing/2014/main" id="{904395E4-33F0-4320-A827-B3BE2B08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700" y1="23248" x2="15200" y2="38854"/>
                        <a14:foregroundMark x1="18900" y1="18471" x2="32200" y2="28025"/>
                        <a14:foregroundMark x1="30200" y1="18471" x2="30200" y2="18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11" y="5644661"/>
            <a:ext cx="3683977" cy="11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BDC030B-1389-47AD-994A-960F88E688DC}"/>
              </a:ext>
            </a:extLst>
          </p:cNvPr>
          <p:cNvSpPr/>
          <p:nvPr/>
        </p:nvSpPr>
        <p:spPr>
          <a:xfrm>
            <a:off x="4235396" y="1253588"/>
            <a:ext cx="4040850" cy="1179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07000"/>
              </a:lnSpc>
            </a:pPr>
            <a:r>
              <a:rPr lang="ro-RO" sz="6600" i="1" dirty="0">
                <a:solidFill>
                  <a:schemeClr val="bg1"/>
                </a:solidFill>
                <a:latin typeface="Miama Nueva" panose="02000603000000000000" pitchFamily="50" charset="-52"/>
              </a:rPr>
              <a:t>Va urma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A9648D47-F7B9-4837-AA42-3D0D6907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31F71A17-0A1E-4727-BFBC-AF18CEC2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236x/10/33/09/1033098a880a6aa0071a82fd9f74f97a--smiley-emoji-emoji-faces.jpg">
            <a:extLst>
              <a:ext uri="{FF2B5EF4-FFF2-40B4-BE49-F238E27FC236}">
                <a16:creationId xmlns:a16="http://schemas.microsoft.com/office/drawing/2014/main" id="{C415AAC8-C28F-4FA5-8694-510DEE99F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70" y="2756017"/>
            <a:ext cx="3271618" cy="361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4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F872B253-5980-400B-B4EF-836A49CA5568}"/>
              </a:ext>
            </a:extLst>
          </p:cNvPr>
          <p:cNvSpPr/>
          <p:nvPr/>
        </p:nvSpPr>
        <p:spPr>
          <a:xfrm>
            <a:off x="344774" y="284813"/>
            <a:ext cx="8319541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Astăzi sunt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mulţi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creştinii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care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îşi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trăiesc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viaţa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lor de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credinţă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angajându‑se în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viaţa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Bisericii.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Mulţi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dintre ei nu fac parte dintr‑o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asociaţie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, nu trăiesc într‑un grup, ci preferă să activeze singuri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mulţi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sunt exemple minunate de mărturie, o mărturie de iubire, de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credinţă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profundă, de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speranţă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 trăită cu bucurie.</a:t>
            </a:r>
            <a:endParaRPr lang="ro-RO" sz="2800" dirty="0">
              <a:solidFill>
                <a:schemeClr val="bg1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</a:endParaRPr>
          </a:p>
        </p:txBody>
      </p:sp>
      <p:pic>
        <p:nvPicPr>
          <p:cNvPr id="4" name="Picture 2" descr="Imagine similară">
            <a:extLst>
              <a:ext uri="{FF2B5EF4-FFF2-40B4-BE49-F238E27FC236}">
                <a16:creationId xmlns:a16="http://schemas.microsoft.com/office/drawing/2014/main" id="{08F6D9C9-3E6C-4BD1-A58D-AF1D7E8B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ini pentru jesus sheep png">
            <a:extLst>
              <a:ext uri="{FF2B5EF4-FFF2-40B4-BE49-F238E27FC236}">
                <a16:creationId xmlns:a16="http://schemas.microsoft.com/office/drawing/2014/main" id="{B3F2C460-27A3-4031-9703-94FA91FB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ini pentru being in a group">
            <a:extLst>
              <a:ext uri="{FF2B5EF4-FFF2-40B4-BE49-F238E27FC236}">
                <a16:creationId xmlns:a16="http://schemas.microsoft.com/office/drawing/2014/main" id="{C56B174C-5090-4005-A2FB-F9F659930B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52333" y="3228866"/>
            <a:ext cx="155045" cy="1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9460" name="Picture 4" descr="Imagini pentru being in a group">
            <a:extLst>
              <a:ext uri="{FF2B5EF4-FFF2-40B4-BE49-F238E27FC236}">
                <a16:creationId xmlns:a16="http://schemas.microsoft.com/office/drawing/2014/main" id="{4602406C-40BB-478B-B79B-A3617E01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2423" y1="39667" x2="82423" y2="39667"/>
                        <a14:foregroundMark x1="80404" y1="22667" x2="73753" y2="7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75" y="3340917"/>
            <a:ext cx="4543867" cy="323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>
            <a:extLst>
              <a:ext uri="{FF2B5EF4-FFF2-40B4-BE49-F238E27FC236}">
                <a16:creationId xmlns:a16="http://schemas.microsoft.com/office/drawing/2014/main" id="{E9A33467-F630-4C6C-865F-5E56CE365D34}"/>
              </a:ext>
            </a:extLst>
          </p:cNvPr>
          <p:cNvSpPr/>
          <p:nvPr/>
        </p:nvSpPr>
        <p:spPr>
          <a:xfrm>
            <a:off x="3048000" y="2938289"/>
            <a:ext cx="6096000" cy="35448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Dar de multe ori, a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acţiona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singur este un simptom al timpului nostru, timp de individualism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de întreceri materialiste, dificil de împăcat cu „a merge împreună” al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comunităţii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creştine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.</a:t>
            </a:r>
          </a:p>
        </p:txBody>
      </p:sp>
      <p:pic>
        <p:nvPicPr>
          <p:cNvPr id="4" name="Picture 2" descr="Imagine similară">
            <a:extLst>
              <a:ext uri="{FF2B5EF4-FFF2-40B4-BE49-F238E27FC236}">
                <a16:creationId xmlns:a16="http://schemas.microsoft.com/office/drawing/2014/main" id="{8587255B-D126-44A5-9C8F-19C2920C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ini pentru jesus sheep png">
            <a:extLst>
              <a:ext uri="{FF2B5EF4-FFF2-40B4-BE49-F238E27FC236}">
                <a16:creationId xmlns:a16="http://schemas.microsoft.com/office/drawing/2014/main" id="{0BF815D1-8F57-41D4-8262-068AA20E2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Imagine similară">
            <a:extLst>
              <a:ext uri="{FF2B5EF4-FFF2-40B4-BE49-F238E27FC236}">
                <a16:creationId xmlns:a16="http://schemas.microsoft.com/office/drawing/2014/main" id="{3CB4E518-0186-48BC-BBFD-5D4E02CC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661" l="0" r="100000">
                        <a14:foregroundMark x1="30077" y1="13116" x2="30077" y2="22560"/>
                        <a14:foregroundMark x1="31154" y1="33263" x2="29923" y2="56663"/>
                        <a14:foregroundMark x1="19846" y1="68520" x2="18385" y2="87828"/>
                        <a14:foregroundMark x1="12077" y1="73242" x2="16692" y2="63589"/>
                        <a14:foregroundMark x1="13154" y1="65477" x2="10385" y2="71773"/>
                        <a14:foregroundMark x1="46923" y1="48793" x2="76308" y2="46380"/>
                        <a14:foregroundMark x1="72538" y1="67471" x2="76538" y2="86779"/>
                        <a14:foregroundMark x1="77154" y1="68940" x2="82154" y2="68940"/>
                        <a14:foregroundMark x1="80462" y1="70199" x2="80615" y2="71983"/>
                        <a14:foregroundMark x1="80769" y1="72403" x2="82615" y2="73452"/>
                        <a14:foregroundMark x1="37923" y1="34837" x2="41538" y2="47639"/>
                        <a14:foregroundMark x1="23308" y1="34103" x2="21692" y2="45750"/>
                        <a14:backgroundMark x1="11769" y1="4092" x2="6385" y2="73033"/>
                        <a14:backgroundMark x1="23077" y1="8185" x2="13538" y2="43652"/>
                        <a14:backgroundMark x1="29077" y1="6611" x2="99462" y2="6925"/>
                        <a14:backgroundMark x1="52385" y1="22141" x2="90846" y2="35257"/>
                        <a14:backgroundMark x1="91308" y1="41238" x2="89385" y2="88667"/>
                        <a14:backgroundMark x1="42462" y1="25184" x2="66769" y2="36936"/>
                        <a14:backgroundMark x1="46615" y1="38720" x2="71769" y2="39769"/>
                        <a14:backgroundMark x1="36692" y1="40399" x2="36000" y2="43861"/>
                        <a14:backgroundMark x1="5923" y1="74502" x2="7846" y2="85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939"/>
            <a:ext cx="46775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3E3A450-D43F-41EF-9D22-EEF7CB0AF75A}"/>
              </a:ext>
            </a:extLst>
          </p:cNvPr>
          <p:cNvSpPr/>
          <p:nvPr/>
        </p:nvSpPr>
        <p:spPr>
          <a:xfrm>
            <a:off x="614288" y="117763"/>
            <a:ext cx="8543779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„A merge împreună” într‑un grup, într‑o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înseamnă a aduce o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contribuţie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la o cultură care exprimă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bogăţia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fiecăruia în raport cu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bogăţiile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tuturor, înseamnă a experimenta dimensiunea de comuniune a Bisericii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înseamnă a te angaja împreună cu prietenii pentru a iubi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a face să fie iubit Isus Cristos.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ECBCE806-0C19-478A-8E39-4EA381B83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FD8FE53C-98A3-45A0-BF11-3457E68C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ine similară">
            <a:extLst>
              <a:ext uri="{FF2B5EF4-FFF2-40B4-BE49-F238E27FC236}">
                <a16:creationId xmlns:a16="http://schemas.microsoft.com/office/drawing/2014/main" id="{E1664D3D-7BE5-4433-92A5-CBD0B90C5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59" y="3429000"/>
            <a:ext cx="4431323" cy="36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E461EE8-F890-429E-A9B1-6F386789D2CC}"/>
              </a:ext>
            </a:extLst>
          </p:cNvPr>
          <p:cNvSpPr/>
          <p:nvPr/>
        </p:nvSpPr>
        <p:spPr>
          <a:xfrm>
            <a:off x="212811" y="1605280"/>
            <a:ext cx="909351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ro-RO" sz="4400" i="1" dirty="0">
                <a:solidFill>
                  <a:schemeClr val="bg1"/>
                </a:solidFill>
                <a:latin typeface="Miama Nueva" panose="02000603000000000000" pitchFamily="50" charset="-52"/>
              </a:rPr>
              <a:t>Este oare suficient să faci </a:t>
            </a:r>
          </a:p>
          <a:p>
            <a:pPr indent="180340" algn="ctr">
              <a:lnSpc>
                <a:spcPct val="150000"/>
              </a:lnSpc>
              <a:spcAft>
                <a:spcPts val="0"/>
              </a:spcAft>
            </a:pPr>
            <a:r>
              <a:rPr lang="ro-RO" sz="4400" i="1" dirty="0">
                <a:solidFill>
                  <a:schemeClr val="bg1"/>
                </a:solidFill>
                <a:latin typeface="Miama Nueva" panose="02000603000000000000" pitchFamily="50" charset="-52"/>
              </a:rPr>
              <a:t>parte dintr‑un grup parohial?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9FE7FB27-42F0-4637-A395-57AD9E3DE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40214638-9D1A-4D35-8BE9-B4B9136B0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C141E061-0243-4553-A3E7-A81E4F909321}"/>
              </a:ext>
            </a:extLst>
          </p:cNvPr>
          <p:cNvSpPr/>
          <p:nvPr/>
        </p:nvSpPr>
        <p:spPr>
          <a:xfrm>
            <a:off x="659567" y="404734"/>
            <a:ext cx="7659974" cy="354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Grupurile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Acţiunii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Catolice sunt în mare parte grupuri parohiale, care se cunosc între ele datorită organizării diecezane. Membrii AC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depăşesc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graniţele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propriei parohii, ei cunosc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viaţa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diecezei lor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periodic se întâlnesc la nivel zonal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diecezan.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887C3720-CD75-4DF1-A3EE-3D7CD9966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ini pentru jesus sheep png">
            <a:extLst>
              <a:ext uri="{FF2B5EF4-FFF2-40B4-BE49-F238E27FC236}">
                <a16:creationId xmlns:a16="http://schemas.microsoft.com/office/drawing/2014/main" id="{F963949C-127C-4D12-A0DF-92529DDFC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ine similară">
            <a:extLst>
              <a:ext uri="{FF2B5EF4-FFF2-40B4-BE49-F238E27FC236}">
                <a16:creationId xmlns:a16="http://schemas.microsoft.com/office/drawing/2014/main" id="{2810CFF4-0726-4CBB-86C9-4911F5D5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42" y="3429000"/>
            <a:ext cx="4284199" cy="357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9F9183B4-782E-49FE-8470-E3B6BC68BEB2}"/>
              </a:ext>
            </a:extLst>
          </p:cNvPr>
          <p:cNvSpPr/>
          <p:nvPr/>
        </p:nvSpPr>
        <p:spPr>
          <a:xfrm>
            <a:off x="980782" y="3629465"/>
            <a:ext cx="8032652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Acţiunea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Catolică Sfântul Iosif este o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asociaţie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de laici care se angajează la realizarea scopului apostolic general al Bisericii, în mod liber, în formă comunitară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organică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în directă colaborare cu ierarhia Bisericii” (art. 2 din Statut).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A6D208C6-AE39-42A7-A894-D8DCB0FF5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03A3F4B7-459A-49C4-9624-D3AC7BC30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ini pentru Acţiunea Catolică Sfântul Iosif">
            <a:extLst>
              <a:ext uri="{FF2B5EF4-FFF2-40B4-BE49-F238E27FC236}">
                <a16:creationId xmlns:a16="http://schemas.microsoft.com/office/drawing/2014/main" id="{E343B15A-60BC-4A3F-83A1-E901CD24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5" y="730347"/>
            <a:ext cx="8867339" cy="22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0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6016C96-7EE7-4412-B586-782393BD7EE1}"/>
              </a:ext>
            </a:extLst>
          </p:cNvPr>
          <p:cNvSpPr/>
          <p:nvPr/>
        </p:nvSpPr>
        <p:spPr>
          <a:xfrm>
            <a:off x="754966" y="180080"/>
            <a:ext cx="8501576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</a:pP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Acest articol din Statut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îţi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dă o primă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informaţie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: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Acţiunea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Catolică este formată din laici: tineri, copii,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adulţi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căsătoriţi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necăsătoriţi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, care se angajează împreună, liber, într‑un mod continuu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şi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în colaborare cu </a:t>
            </a:r>
            <a:r>
              <a:rPr lang="ro-RO" sz="2800" spc="-10" dirty="0" err="1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preoţii</a:t>
            </a:r>
            <a:r>
              <a:rPr lang="ro-RO" sz="2800" spc="-10" dirty="0">
                <a:solidFill>
                  <a:schemeClr val="bg1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lor, pentru a lucra la scopul general al Bisericii: apostolatul.</a:t>
            </a:r>
          </a:p>
        </p:txBody>
      </p:sp>
      <p:pic>
        <p:nvPicPr>
          <p:cNvPr id="3" name="Picture 2" descr="Imagine similară">
            <a:extLst>
              <a:ext uri="{FF2B5EF4-FFF2-40B4-BE49-F238E27FC236}">
                <a16:creationId xmlns:a16="http://schemas.microsoft.com/office/drawing/2014/main" id="{DD26CBEA-0CDE-4F0C-B581-E852C301D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412" y="0"/>
            <a:ext cx="1253588" cy="1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jesus sheep png">
            <a:extLst>
              <a:ext uri="{FF2B5EF4-FFF2-40B4-BE49-F238E27FC236}">
                <a16:creationId xmlns:a16="http://schemas.microsoft.com/office/drawing/2014/main" id="{3449253A-E71B-4AE4-838A-960BE5B1C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980782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ini pentru Acţiunea Catolică Sfântul Iosif">
            <a:extLst>
              <a:ext uri="{FF2B5EF4-FFF2-40B4-BE49-F238E27FC236}">
                <a16:creationId xmlns:a16="http://schemas.microsoft.com/office/drawing/2014/main" id="{759A4C83-2064-4FAC-B39E-E692F292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91" y="3882976"/>
            <a:ext cx="5238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819</Words>
  <Application>Microsoft Office PowerPoint</Application>
  <PresentationFormat>Ecran lat</PresentationFormat>
  <Paragraphs>26</Paragraphs>
  <Slides>22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Miama Nueva</vt:lpstr>
      <vt:lpstr>MV Boli</vt:lpstr>
      <vt:lpstr>Segoe Print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40</cp:revision>
  <dcterms:created xsi:type="dcterms:W3CDTF">2017-11-08T10:21:15Z</dcterms:created>
  <dcterms:modified xsi:type="dcterms:W3CDTF">2017-11-11T18:31:06Z</dcterms:modified>
</cp:coreProperties>
</file>