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061D8E-21D5-4C02-87C0-8B64ED533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23AAAACD-34E0-4D0E-9B0B-40AB3232C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B36B935-E7B2-4F9A-A4C3-75C0C9C9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A74F986-632A-405E-B551-66E58054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CF4740F-695D-413C-8B58-C9C3C25C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418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A6678AC-3B12-44FD-80A4-AA4F23F9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3F08AE9-4C69-44F1-874C-1E8841039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EC3ECD9-7774-4BD4-BE4E-D5442EEA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62B7E88-785B-458A-A178-48C2F311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BEB5010-C938-489D-92A9-CE98549B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552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21898E37-5263-402F-9042-C14A8151D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E37129E-17AB-44F3-913B-7925AE571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7CF1B5F-22B7-46BB-92D7-9F99099B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CD1A6FF-3DFC-41BB-8EFA-D9EE468B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51FF276-7479-41A7-8E7D-3930BE33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424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1774D7-C88D-4F4D-B82B-B7AF5E05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0FA8D64-8ED0-423C-BFC2-0C39DABD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7085183-5BF1-42C8-B630-B35EA52D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9CACB29-AA90-4E1B-8A55-69BCA31E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E3BBC8A-4049-47FD-99B6-909289A4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883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1A191F-A5EE-4448-9A7A-A040C6B0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23B7691-B8DB-4A80-86D4-46ECB6122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0A1756F-5528-4D2F-9743-F71CE3E0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3169970-EE68-49B1-8194-615BFDE5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72B7204-C0F8-4A14-8C21-7E6F2DD6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885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C7BC41-9052-4F18-9B74-731FF263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5FEFF5F-559E-462C-9C47-6CAF626E0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EED8AC9-1F9D-4DE2-A3AC-005BE46DE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5106AE9-7725-49B6-954F-789BF741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4C3B994-1081-4F27-ABE8-2EB0CA12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24704FE-5BE3-452D-B6DF-31E6C4A4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591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254672B-1A2C-405D-86C3-756C7440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CF54289-1158-4340-AFAB-3DEB137A5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CC21821-F9FC-4EF2-BBE0-29255A037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18E8F650-108D-44C3-A903-43C88B8D5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38BE59EC-2C3F-4B88-945A-F816B65B1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F3C3A809-7BD2-43CC-A899-C1726F95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71551082-0F20-4D91-908A-D96C1A9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76510ECF-2621-4F37-BCEB-2ACDF672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299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71ED047-79F1-4A2F-A1F5-D79848A0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6F3664E6-EF44-4ECE-8292-E1D02E85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F93E502-C9B3-430E-9C6B-06F49202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B2FF195-918F-466B-9C67-9FABBB31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740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AEA95021-E545-4096-A17B-069C65F5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0486A68F-14FE-4AAA-88AC-952B89BD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DA7F72A-7DED-4DC0-B728-CC5222A3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10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B8876A9-4BF8-4202-B5E9-9AAC6C3B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8DF0054-5288-440E-871E-4287824F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2DCE0A7-AB67-4E24-8A06-7C0A05935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8CA37F8-B04A-4874-B218-C25C421F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913C36B-3FDF-4AB0-8329-2197D98A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ED9326E-CC62-46A7-B4BA-666997A6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1135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DA4B33-7B0A-4B6C-8D5D-F38BC05B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8FFA1D5F-1E08-42D5-9686-6E7341380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0671553-9525-4EDF-9DB2-38BFE34E5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49ADE29-512C-4861-BE69-87B5C6694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843D9E5-17A6-42F6-B747-390642B8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A4B2DA7-39F2-45DF-B74F-3FBE019F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296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592E42EA-E54A-4922-935B-9D163129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BA85A29-82C9-46B4-974E-1A0527EA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2FA216A-B46D-412E-95FC-498D57C4B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A4EBF-8C49-4104-B459-3D4023249F0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44A8345-19C8-4163-8A07-8E12D1FED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CF9F962-94F0-4FCC-B07C-2B3E1AC27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34D3-DA8A-472A-90AB-374C530215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796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430E359F-C48E-44B4-96BA-1AAA044C746C}"/>
              </a:ext>
            </a:extLst>
          </p:cNvPr>
          <p:cNvSpPr/>
          <p:nvPr/>
        </p:nvSpPr>
        <p:spPr>
          <a:xfrm>
            <a:off x="717452" y="2067952"/>
            <a:ext cx="8426548" cy="226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</a:pPr>
            <a:r>
              <a:rPr lang="ro-RO" sz="6600" i="1" dirty="0">
                <a:solidFill>
                  <a:schemeClr val="bg1"/>
                </a:solidFill>
                <a:latin typeface="Miama Nueva" panose="02000603000000000000" pitchFamily="50" charset="-52"/>
              </a:rPr>
              <a:t>Acțiunea Catolică</a:t>
            </a:r>
          </a:p>
          <a:p>
            <a:pPr indent="180340" algn="ctr">
              <a:lnSpc>
                <a:spcPct val="107000"/>
              </a:lnSpc>
            </a:pPr>
            <a:r>
              <a:rPr lang="ro-RO" sz="6600" i="1" dirty="0">
                <a:solidFill>
                  <a:schemeClr val="bg1"/>
                </a:solidFill>
                <a:latin typeface="Miama Nueva" panose="02000603000000000000" pitchFamily="50" charset="-52"/>
              </a:rPr>
              <a:t>Partea III</a:t>
            </a:r>
          </a:p>
        </p:txBody>
      </p:sp>
      <p:pic>
        <p:nvPicPr>
          <p:cNvPr id="4" name="Picture 2" descr="Imagine similară">
            <a:extLst>
              <a:ext uri="{FF2B5EF4-FFF2-40B4-BE49-F238E27FC236}">
                <a16:creationId xmlns:a16="http://schemas.microsoft.com/office/drawing/2014/main" id="{A9E05AFF-3C01-4ACB-953A-5723F685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ini pentru jesus sheep png">
            <a:extLst>
              <a:ext uri="{FF2B5EF4-FFF2-40B4-BE49-F238E27FC236}">
                <a16:creationId xmlns:a16="http://schemas.microsoft.com/office/drawing/2014/main" id="{C83F03D0-9502-4815-9811-B2CD15F2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ini pentru actiunea catolică">
            <a:extLst>
              <a:ext uri="{FF2B5EF4-FFF2-40B4-BE49-F238E27FC236}">
                <a16:creationId xmlns:a16="http://schemas.microsoft.com/office/drawing/2014/main" id="{65F410D1-2677-45C9-B3B4-52D5E1FF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143" y1="90139" x2="48429" y2="74062"/>
                        <a14:foregroundMark x1="38143" y1="41050" x2="7214" y2="71490"/>
                        <a14:foregroundMark x1="88286" y1="47910" x2="99714" y2="72454"/>
                        <a14:foregroundMark x1="87571" y1="93355" x2="88286" y2="99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08" y="3567613"/>
            <a:ext cx="4937104" cy="32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7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176486C-0702-4A6A-9868-EDCA1BFA5BE7}"/>
              </a:ext>
            </a:extLst>
          </p:cNvPr>
          <p:cNvSpPr/>
          <p:nvPr/>
        </p:nvSpPr>
        <p:spPr>
          <a:xfrm>
            <a:off x="1111348" y="3429000"/>
            <a:ext cx="8032652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2. Adeziunea este modul în care se exprimă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apartenenţa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personală la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asociaţie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. Ea este actul personal, matur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exprimat în mod normal în cadrul sectorului din care face parte; aceasta are loc conform vârstei după propriile caracteristici.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5807A786-87D9-4A55-9880-8EA4E3A6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5AC7246E-44CE-4BF4-8256-DB0189981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ini pentru being in a group">
            <a:extLst>
              <a:ext uri="{FF2B5EF4-FFF2-40B4-BE49-F238E27FC236}">
                <a16:creationId xmlns:a16="http://schemas.microsoft.com/office/drawing/2014/main" id="{0A1B1710-98C5-426F-920E-DC9AB160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4000" y1="12736" x2="76667" y2="64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64" y="405486"/>
            <a:ext cx="4278557" cy="30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5A55370-CC3B-4853-9F4D-6E87A0F5ACCD}"/>
              </a:ext>
            </a:extLst>
          </p:cNvPr>
          <p:cNvSpPr/>
          <p:nvPr/>
        </p:nvSpPr>
        <p:spPr>
          <a:xfrm>
            <a:off x="980782" y="2912012"/>
            <a:ext cx="8163218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Adeziunea este cerută de la cel interesat prin intermediul sectorului sau grupului la care acesta participă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este primită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validată de către consiliul parohial, care va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ţine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cont de activitatea celui interesat. În parohiile care depun adeziunea pentru prima dată, aceasta este primită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validată de către paroh.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4ABDC1FD-91D6-46B8-8BA8-DCA2D869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7D719B90-506A-4BD0-82FE-4BB253E8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ini pentru counsil">
            <a:extLst>
              <a:ext uri="{FF2B5EF4-FFF2-40B4-BE49-F238E27FC236}">
                <a16:creationId xmlns:a16="http://schemas.microsoft.com/office/drawing/2014/main" id="{AC28FB27-0332-40BE-A5B2-0431A9532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78" y="353208"/>
            <a:ext cx="3481900" cy="2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8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E9EB01E-3E78-4527-83B8-860A5354AD57}"/>
              </a:ext>
            </a:extLst>
          </p:cNvPr>
          <p:cNvSpPr/>
          <p:nvPr/>
        </p:nvSpPr>
        <p:spPr>
          <a:xfrm>
            <a:off x="980782" y="3137095"/>
            <a:ext cx="8163218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Cererea de adeziune se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reînnoieşte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în fiecare an asociativ. În hotărârea asupra cererii de adeziune, consiliul parohial se asigură că persoana care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doreşte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să adere la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Acţiunea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Catolică este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conştientă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de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obligaţiile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datoriile pe care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le asumă prin aceasta.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5E4354EA-AE88-4107-A6F0-3F0F2DD2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E4D0587A-498F-4737-B4D2-D04866426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ine similară">
            <a:extLst>
              <a:ext uri="{FF2B5EF4-FFF2-40B4-BE49-F238E27FC236}">
                <a16:creationId xmlns:a16="http://schemas.microsoft.com/office/drawing/2014/main" id="{9EB90E9C-4338-4BCF-80E3-83A636EF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56" y="298738"/>
            <a:ext cx="4236354" cy="28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8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ED3D5353-61DF-4DEE-9375-8B7A7562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ini pentru jesus sheep png">
            <a:extLst>
              <a:ext uri="{FF2B5EF4-FFF2-40B4-BE49-F238E27FC236}">
                <a16:creationId xmlns:a16="http://schemas.microsoft.com/office/drawing/2014/main" id="{D81F7241-BB3C-4D1E-950B-67EFC17C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e similară">
            <a:extLst>
              <a:ext uri="{FF2B5EF4-FFF2-40B4-BE49-F238E27FC236}">
                <a16:creationId xmlns:a16="http://schemas.microsoft.com/office/drawing/2014/main" id="{DB0F9770-DD08-42F5-80F0-2A15C87B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500" y1="14983" x2="11750" y2="36585"/>
                        <a14:foregroundMark x1="53500" y1="53310" x2="51250" y2="62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16" y="1253588"/>
            <a:ext cx="6375292" cy="457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9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F51F81F-8C93-40F8-9D09-E555C24DB363}"/>
              </a:ext>
            </a:extLst>
          </p:cNvPr>
          <p:cNvSpPr/>
          <p:nvPr/>
        </p:nvSpPr>
        <p:spPr>
          <a:xfrm>
            <a:off x="347002" y="215719"/>
            <a:ext cx="812174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i="1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Participarea la </a:t>
            </a:r>
            <a:r>
              <a:rPr lang="ro-RO" sz="2800" i="1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Acţiunea</a:t>
            </a:r>
            <a:r>
              <a:rPr lang="ro-RO" sz="2800" i="1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Catolică</a:t>
            </a:r>
            <a:endParaRPr lang="ro-RO" sz="2800" dirty="0">
              <a:solidFill>
                <a:schemeClr val="bg1"/>
              </a:solidFill>
              <a:latin typeface="Segoe Print" panose="02000600000000000000" pitchFamily="2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1. La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Acţiunea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Catolică participă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toţi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aceia care acceptă scopurile precizate de Statut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se angajează să le realizeze în propria comunitate bisericească.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2EAAE452-4159-4DBF-9286-357C6C95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31665881-D37D-48FC-B683-F9EF14F2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ine similară">
            <a:extLst>
              <a:ext uri="{FF2B5EF4-FFF2-40B4-BE49-F238E27FC236}">
                <a16:creationId xmlns:a16="http://schemas.microsoft.com/office/drawing/2014/main" id="{9441877D-AA38-4541-8FBA-75973CFC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000" y1="25641" x2="11000" y2="55769"/>
                        <a14:foregroundMark x1="27750" y1="30769" x2="30250" y2="62821"/>
                        <a14:foregroundMark x1="41750" y1="31410" x2="44000" y2="60256"/>
                        <a14:foregroundMark x1="74500" y1="32051" x2="74250" y2="60256"/>
                        <a14:foregroundMark x1="94000" y1="28205" x2="93500" y2="6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5" y="3049268"/>
            <a:ext cx="4220307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ini pentru Acţiunea Catolică adeziune">
            <a:extLst>
              <a:ext uri="{FF2B5EF4-FFF2-40B4-BE49-F238E27FC236}">
                <a16:creationId xmlns:a16="http://schemas.microsoft.com/office/drawing/2014/main" id="{5EF4DD30-6F79-4E0B-8F8E-48081FD0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36" y="3291840"/>
            <a:ext cx="2183659" cy="30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5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A6B1E42-C168-4F29-9B20-15C264EE6000}"/>
              </a:ext>
            </a:extLst>
          </p:cNvPr>
          <p:cNvSpPr/>
          <p:nvPr/>
        </p:nvSpPr>
        <p:spPr>
          <a:xfrm>
            <a:off x="980782" y="186643"/>
            <a:ext cx="7994406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Laicul A.C. – care cu propria adeziune contribuie la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existenţa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asociaţiei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– este responsabil împreună cu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ceilalţi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membri de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viaţa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de activitatea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asociaţiei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, la diferite niveluri, începând cu cel de bază. Această responsabilitate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o exercită intervenind în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viaţa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asociaţiei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, contribuind direct la luarea deciziilor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la alegerea responsabililor.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8F794AAA-C573-4256-97E4-F231F8AB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ABB9018E-8C80-4015-B781-99BB4F9B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ine similară">
            <a:extLst>
              <a:ext uri="{FF2B5EF4-FFF2-40B4-BE49-F238E27FC236}">
                <a16:creationId xmlns:a16="http://schemas.microsoft.com/office/drawing/2014/main" id="{C5AAFCF7-BA2C-48CB-B3C5-23786D1B3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8793" y1="60335" x2="95172" y2="80726"/>
                        <a14:foregroundMark x1="90172" y1="53352" x2="90172" y2="53352"/>
                        <a14:foregroundMark x1="59828" y1="10894" x2="59828" y2="10894"/>
                        <a14:foregroundMark x1="33103" y1="3911" x2="33103" y2="3911"/>
                        <a14:foregroundMark x1="9483" y1="12011" x2="9483" y2="12011"/>
                        <a14:foregroundMark x1="11724" y1="18436" x2="11724" y2="18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4" y="4459841"/>
            <a:ext cx="3500657" cy="21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1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5162D2B-279D-4349-A9CA-49C0A29C873D}"/>
              </a:ext>
            </a:extLst>
          </p:cNvPr>
          <p:cNvSpPr/>
          <p:nvPr/>
        </p:nvSpPr>
        <p:spPr>
          <a:xfrm>
            <a:off x="1252025" y="2799471"/>
            <a:ext cx="7891975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Activitatea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asociaţiei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se poate realiza pe mai multe laturi, care sunt asociate grupurilor: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a. latura educativ formativă: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participarea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pregătirea momentelor catehetice;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pregătirea copiilor pentru prima sfântă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Împărtăşanie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sfântul Mir;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16381484-39FC-4A65-AA34-BD656992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48DC7A0A-E017-4051-BAAB-040FB66C5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ini pentru catechesis">
            <a:extLst>
              <a:ext uri="{FF2B5EF4-FFF2-40B4-BE49-F238E27FC236}">
                <a16:creationId xmlns:a16="http://schemas.microsoft.com/office/drawing/2014/main" id="{67DCEDD2-A4B1-4D92-B30B-8BBE1578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1" y="626794"/>
            <a:ext cx="2786063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ini pentru first communion">
            <a:extLst>
              <a:ext uri="{FF2B5EF4-FFF2-40B4-BE49-F238E27FC236}">
                <a16:creationId xmlns:a16="http://schemas.microsoft.com/office/drawing/2014/main" id="{EE61CAF9-5C24-4379-8B15-F0378FD9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81" y="168812"/>
            <a:ext cx="2703860" cy="16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9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AE746D1-65B4-46AB-A0BA-DC848ABB9E16}"/>
              </a:ext>
            </a:extLst>
          </p:cNvPr>
          <p:cNvSpPr/>
          <p:nvPr/>
        </p:nvSpPr>
        <p:spPr>
          <a:xfrm>
            <a:off x="872197" y="2138289"/>
            <a:ext cx="8271803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aprofundarea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cunoştinţelor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religioase prin lectura în comun a Sfintei Scripturi,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conferinţe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studii biblice, dezbateri pe teme de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credinţă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actualizarea trăirii ei în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situaţiile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concrete;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răspândirea în spirit larg, ecumenic, 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cunoştinţelor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despre Dumnezeu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a cuvântului biblic;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editarea, sprijinirea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răspândirea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publicaţiilor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creştine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1919C98B-612F-4D7E-8F77-18555220F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EB60FEA6-E96C-49A0-9F65-1B4C0237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ine similară">
            <a:extLst>
              <a:ext uri="{FF2B5EF4-FFF2-40B4-BE49-F238E27FC236}">
                <a16:creationId xmlns:a16="http://schemas.microsoft.com/office/drawing/2014/main" id="{BC3DDB83-D7FB-4BA6-8A7B-12B85607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2" y="116851"/>
            <a:ext cx="2881704" cy="19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ini pentru selling books">
            <a:extLst>
              <a:ext uri="{FF2B5EF4-FFF2-40B4-BE49-F238E27FC236}">
                <a16:creationId xmlns:a16="http://schemas.microsoft.com/office/drawing/2014/main" id="{8D1FE094-2F96-4EB0-86C5-F73E362A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44" y="17142"/>
            <a:ext cx="1557600" cy="21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3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8C902B2-AD6D-4A93-B9EE-61E87CD9F6BE}"/>
              </a:ext>
            </a:extLst>
          </p:cNvPr>
          <p:cNvSpPr/>
          <p:nvPr/>
        </p:nvSpPr>
        <p:spPr>
          <a:xfrm>
            <a:off x="182881" y="239151"/>
            <a:ext cx="7849772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b. latura caritativă: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ajutorarea celor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nevoiaşi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din spitale, cămine de bătrâni, orfelinate, internate, case de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handicapaţi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a celor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neajutoraţi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din parohie;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întrajutorarea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susţinerea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reciprocă a membrilor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asociaţiei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etc.;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E0B4C56C-D498-41A8-9182-9039C6F48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34E30489-95B3-4AC3-8DD8-0AA7B855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ini pentru helping poor">
            <a:extLst>
              <a:ext uri="{FF2B5EF4-FFF2-40B4-BE49-F238E27FC236}">
                <a16:creationId xmlns:a16="http://schemas.microsoft.com/office/drawing/2014/main" id="{C0C03984-E8D7-44FB-B6E2-3488F485E7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8196" name="Picture 4" descr="Imagini pentru helping poor">
            <a:extLst>
              <a:ext uri="{FF2B5EF4-FFF2-40B4-BE49-F238E27FC236}">
                <a16:creationId xmlns:a16="http://schemas.microsoft.com/office/drawing/2014/main" id="{1C1A0BA2-004D-4F3F-9FDC-CB81ED9E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7" y="3765479"/>
            <a:ext cx="3885736" cy="28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ini pentru helping poor">
            <a:extLst>
              <a:ext uri="{FF2B5EF4-FFF2-40B4-BE49-F238E27FC236}">
                <a16:creationId xmlns:a16="http://schemas.microsoft.com/office/drawing/2014/main" id="{FF74E092-52FA-4756-8B8C-86470785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96" y="3429000"/>
            <a:ext cx="2079992" cy="14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06A6E15C-CD23-490D-B5EF-3A2C9ADC42B0}"/>
              </a:ext>
            </a:extLst>
          </p:cNvPr>
          <p:cNvSpPr/>
          <p:nvPr/>
        </p:nvSpPr>
        <p:spPr>
          <a:xfrm>
            <a:off x="490391" y="323557"/>
            <a:ext cx="6625883" cy="3344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c. latura liturgică: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pregătirea sfintei Liturghii;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participarea la cor;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ore de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adoraţie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rugăciune în comun;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exerciţii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spirituale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zile de reculegere etc.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B3C3D45E-A7FD-4FE7-B9D7-6FB67661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40B76C58-F424-4094-8B32-ED6FA923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ini pentru preparing mass">
            <a:extLst>
              <a:ext uri="{FF2B5EF4-FFF2-40B4-BE49-F238E27FC236}">
                <a16:creationId xmlns:a16="http://schemas.microsoft.com/office/drawing/2014/main" id="{7DBF0D68-3524-472A-9195-9FFD46D59F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4402" y="-1596137"/>
            <a:ext cx="70964" cy="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7172" name="Picture 4" descr="Imagini pentru preparing mass">
            <a:extLst>
              <a:ext uri="{FF2B5EF4-FFF2-40B4-BE49-F238E27FC236}">
                <a16:creationId xmlns:a16="http://schemas.microsoft.com/office/drawing/2014/main" id="{4880AE6B-17C2-40CD-A4C7-A4984615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03" y="154744"/>
            <a:ext cx="2477075" cy="15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ini pentru choir singing">
            <a:extLst>
              <a:ext uri="{FF2B5EF4-FFF2-40B4-BE49-F238E27FC236}">
                <a16:creationId xmlns:a16="http://schemas.microsoft.com/office/drawing/2014/main" id="{738A61BE-7E49-45ED-9CFA-DED14AC7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5977" y1="78385" x2="75977" y2="78385"/>
                        <a14:foregroundMark x1="87956" y1="51302" x2="87956" y2="51302"/>
                        <a14:foregroundMark x1="79036" y1="79774" x2="79036" y2="79774"/>
                        <a14:foregroundMark x1="82552" y1="35503" x2="82552" y2="35503"/>
                        <a14:foregroundMark x1="73958" y1="22743" x2="81966" y2="18490"/>
                        <a14:foregroundMark x1="16732" y1="17882" x2="9049" y2="22743"/>
                        <a14:foregroundMark x1="7357" y1="53299" x2="8073" y2="62326"/>
                        <a14:foregroundMark x1="38737" y1="3472" x2="35482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18" y="2701237"/>
            <a:ext cx="3029243" cy="22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agini pentru adoration">
            <a:extLst>
              <a:ext uri="{FF2B5EF4-FFF2-40B4-BE49-F238E27FC236}">
                <a16:creationId xmlns:a16="http://schemas.microsoft.com/office/drawing/2014/main" id="{6EF61453-2053-42C5-BD6E-4817FFCB4D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7178" name="Picture 10" descr="Imagini pentru adoration">
            <a:extLst>
              <a:ext uri="{FF2B5EF4-FFF2-40B4-BE49-F238E27FC236}">
                <a16:creationId xmlns:a16="http://schemas.microsoft.com/office/drawing/2014/main" id="{8EFC8542-5420-4D08-AB63-90BFFEDD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62" y="4248442"/>
            <a:ext cx="3092807" cy="206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5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A7960FE-6CF0-4F59-B7DD-39A541831242}"/>
              </a:ext>
            </a:extLst>
          </p:cNvPr>
          <p:cNvSpPr/>
          <p:nvPr/>
        </p:nvSpPr>
        <p:spPr>
          <a:xfrm>
            <a:off x="182880" y="376311"/>
            <a:ext cx="7863840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d. latura cultural recreativă: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sensibilizarea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faţă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de valorile autentice ale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ştiinţei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, culturii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artei;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organizarea plăcută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utilă a timpului liber prin pregătirea de cenacluri literar religioase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muzicale;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CF4BFD0C-DECA-4B5D-840D-04F96B17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CB099778-82AA-4246-AC2F-41F349846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ini pentru chemistry">
            <a:extLst>
              <a:ext uri="{FF2B5EF4-FFF2-40B4-BE49-F238E27FC236}">
                <a16:creationId xmlns:a16="http://schemas.microsoft.com/office/drawing/2014/main" id="{EB472700-0106-4673-A9D0-1EFFD71A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07" y="4117533"/>
            <a:ext cx="3917266" cy="22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ini pentru reading">
            <a:extLst>
              <a:ext uri="{FF2B5EF4-FFF2-40B4-BE49-F238E27FC236}">
                <a16:creationId xmlns:a16="http://schemas.microsoft.com/office/drawing/2014/main" id="{7F46BC30-8C04-4A47-9E83-AA7C5288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7756"/>
            <a:ext cx="2691152" cy="2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3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F304AFE-5444-485D-8971-43D6FB5B1A57}"/>
              </a:ext>
            </a:extLst>
          </p:cNvPr>
          <p:cNvSpPr/>
          <p:nvPr/>
        </p:nvSpPr>
        <p:spPr>
          <a:xfrm>
            <a:off x="642424" y="201652"/>
            <a:ext cx="6096000" cy="37805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organizarea de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activităţi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cultural artistice, sportive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turistice;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organizarea de excursii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pelerinaje;</a:t>
            </a:r>
          </a:p>
          <a:p>
            <a:pPr indent="180340" algn="just">
              <a:lnSpc>
                <a:spcPct val="107000"/>
              </a:lnSpc>
            </a:pP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–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discuţii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asupra unor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cărţi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filme care au caracter </a:t>
            </a:r>
            <a:r>
              <a:rPr lang="ro-R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creştin</a:t>
            </a:r>
            <a:r>
              <a:rPr lang="ro-RO" sz="2800" dirty="0">
                <a:solidFill>
                  <a:schemeClr val="bg1"/>
                </a:solidFill>
                <a:latin typeface="Segoe Print" panose="02000600000000000000" pitchFamily="2" charset="0"/>
              </a:rPr>
              <a:t> etc.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3E1ACB83-46A8-4CFB-B998-15AEB7BA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3968CB79-FB3E-4CC7-91FC-8B88E688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ini pentru teen mountain">
            <a:extLst>
              <a:ext uri="{FF2B5EF4-FFF2-40B4-BE49-F238E27FC236}">
                <a16:creationId xmlns:a16="http://schemas.microsoft.com/office/drawing/2014/main" id="{1C2644D7-2F58-4CD6-B9DB-044B73AA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3611880"/>
            <a:ext cx="28527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ini pentru movie discussion">
            <a:extLst>
              <a:ext uri="{FF2B5EF4-FFF2-40B4-BE49-F238E27FC236}">
                <a16:creationId xmlns:a16="http://schemas.microsoft.com/office/drawing/2014/main" id="{10D88626-9E3C-42E8-B7C4-94CDD31D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92160"/>
            <a:ext cx="2540001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4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465</Words>
  <Application>Microsoft Office PowerPoint</Application>
  <PresentationFormat>Ecran lat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Miama Nueva</vt:lpstr>
      <vt:lpstr>Segoe Print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29</cp:revision>
  <dcterms:created xsi:type="dcterms:W3CDTF">2017-11-08T10:21:43Z</dcterms:created>
  <dcterms:modified xsi:type="dcterms:W3CDTF">2017-11-11T18:46:59Z</dcterms:modified>
</cp:coreProperties>
</file>