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AAD0159-F1B1-425B-8B79-43F517226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B6B8DFDF-F10A-4BC3-9AFE-CFBBDAE5F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A3A9CB60-9D9E-40B4-8EA2-C906579D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65DC4EB-56B8-441A-AEE9-331EF570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96BE6D2-28AB-4901-B5E6-83BB01B13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2048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69057DE-A243-459B-A9DE-56F5536A8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FC545059-A09A-42AA-975E-03A626A35E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CAE41C5-C216-4EAF-A915-05BBEB48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BE3776A-0BDF-40D9-B676-EF6CDC2D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DEB8177-B1CD-40F0-895D-E3320544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7068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4A657E87-AE00-4B71-A108-3A9E13F87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1007E5BC-B1AF-4C97-9133-E9791D6E9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015D2C0-F550-4DB9-8EEB-1A207194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EA71F66-6253-490D-8971-1B87EEAB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40FBBB8-915E-4E62-9B9F-59634A308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0275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6D029B2-9D50-4B24-8849-5370C8D4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28B98979-770E-477F-8ADF-BB751E2EB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B513AD2F-B397-447A-8741-9FA0A6335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BB3F165-8D1F-4BC3-B954-2C6E820D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E567C1D-7AE1-4387-9CDD-CEFBDB90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4608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8CAB5CF-7196-4400-8969-801145AD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8836A31-1D95-45D1-8566-A126367FB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2BE2D3FB-08DC-4FFA-BC55-F6CF0422E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FCF79B9-1B3B-4532-B6E0-6ABAADFB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762673CF-D94D-4878-B840-D58C72C8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2485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D16CC19-7F47-4204-9369-546253D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8D2704A7-4D5F-4B31-A9B5-BEE04D1BC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96717ADF-1938-4EA4-9740-7222B1F36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DDA48FB-AF9B-41E0-8FD7-6A02BBF1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41FE82A7-7D9F-4898-92F9-CBA78AEC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572E67D4-46C7-45E1-9150-0794980A7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0483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41CCAB1-9768-44B6-879B-920159837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0F2B7430-7B16-4E6B-BF7C-FD0A36AFA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1BBA13A3-ADB9-4CD5-A6BC-509A18E86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B46BB9B2-5275-4A72-A135-2B30BF3D5E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5D91444B-D4A4-4F68-AD5D-CEC9CDDAF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30E1F0AA-8EDB-496D-8C09-D62844917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71B060F3-547E-4FC6-B21C-94D88B2E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071F6AD2-AFA8-4E67-B3E2-0D92A617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3103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DD32CA2-F7C8-456B-9D53-558559A66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135B6AD1-BEBC-42B0-95D6-AB3FDAD2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D127467A-D276-4FEE-8650-E269344B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C09FF88E-F3FB-4B47-B1EA-D26510C56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8918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1F4E6638-2DCD-4B9C-AFDE-33A66CD0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E3D490C4-CC33-4386-817E-C0F52FEB3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D607ACD6-B45C-4A1B-BE25-1D4ECE70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3670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5CA04E2-67D0-47CA-BECF-3FE3D371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90DCC71-B7E8-40FF-ACC4-E6A4901A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AB7D0B2E-03E3-4518-8B97-72979ADE2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024B2ECD-6B44-4ADC-864D-EEBD3946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6060223A-7654-4779-8D95-FD7F1B7D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59861992-1D03-4CC2-B6DF-355EE45C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273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C5CDF76-1938-4153-9870-A953F10E3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5EA94AD6-0CC0-4E3F-A20A-AB8B02009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16F5EB92-400D-4033-A937-E6B46D6B6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AE4A511D-32A1-403C-A964-97C2F2C4D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ABA408CD-D98A-4C0A-ACC0-4EC8271B0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D0017565-D3F2-4279-BCEC-730603E40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886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2CF706ED-27F5-4038-8F33-F3FBB5C54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8875B4D7-55D0-439A-8A73-A7F8D2839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4FD961F6-FAE0-40AC-A1EB-DA9AC7FC9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FAF89-0FDD-4F92-9533-A44DA45D8E78}" type="datetimeFigureOut">
              <a:rPr lang="ro-RO" smtClean="0"/>
              <a:t>08.11.2017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BA1A344-CBE3-4EFB-8BAF-088FD4073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88AEE638-B046-40AA-8CF9-45D2F62F2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AD2BB-446C-471F-8576-1892CC03409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9750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F8DBF0E4-8338-41CB-A1A8-B8819311B814}"/>
              </a:ext>
            </a:extLst>
          </p:cNvPr>
          <p:cNvSpPr/>
          <p:nvPr/>
        </p:nvSpPr>
        <p:spPr>
          <a:xfrm>
            <a:off x="3578297" y="692928"/>
            <a:ext cx="61221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DESPRE DIAVOL</a:t>
            </a:r>
          </a:p>
        </p:txBody>
      </p:sp>
      <p:pic>
        <p:nvPicPr>
          <p:cNvPr id="1026" name="Picture 2" descr="Imagini pentru devil">
            <a:extLst>
              <a:ext uri="{FF2B5EF4-FFF2-40B4-BE49-F238E27FC236}">
                <a16:creationId xmlns:a16="http://schemas.microsoft.com/office/drawing/2014/main" id="{DD3129A5-74C3-43EA-A3AB-CFE957C5E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3167" y1="7167" x2="8333" y2="99833"/>
                        <a14:foregroundMark x1="20500" y1="28000" x2="31000" y2="48833"/>
                        <a14:foregroundMark x1="18333" y1="55000" x2="23333" y2="85667"/>
                        <a14:foregroundMark x1="7000" y1="29333" x2="333" y2="36000"/>
                        <a14:foregroundMark x1="23333" y1="25333" x2="24167" y2="29833"/>
                        <a14:foregroundMark x1="84667" y1="51333" x2="88000" y2="63000"/>
                        <a14:foregroundMark x1="39833" y1="41167" x2="50333" y2="37500"/>
                        <a14:backgroundMark x1="65667" y1="33833" x2="53333" y2="56000"/>
                        <a14:backgroundMark x1="30000" y1="58667" x2="36167" y2="91167"/>
                        <a14:backgroundMark x1="32833" y1="94333" x2="33167" y2="99833"/>
                        <a14:backgroundMark x1="97167" y1="56500" x2="97167" y2="97667"/>
                        <a14:backgroundMark x1="47167" y1="54167" x2="40833" y2="6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74" y="2911596"/>
            <a:ext cx="3500641" cy="350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agini pentru devil">
            <a:extLst>
              <a:ext uri="{FF2B5EF4-FFF2-40B4-BE49-F238E27FC236}">
                <a16:creationId xmlns:a16="http://schemas.microsoft.com/office/drawing/2014/main" id="{C58AD72A-D9CC-4F0A-B4D6-4404190917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33954" y="425270"/>
            <a:ext cx="134112" cy="1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32" name="Picture 8" descr="Imagine similară">
            <a:extLst>
              <a:ext uri="{FF2B5EF4-FFF2-40B4-BE49-F238E27FC236}">
                <a16:creationId xmlns:a16="http://schemas.microsoft.com/office/drawing/2014/main" id="{BCBCE18F-0E3E-4CF5-A5E1-9D1C0D96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ini pentru lucifer angel">
            <a:extLst>
              <a:ext uri="{FF2B5EF4-FFF2-40B4-BE49-F238E27FC236}">
                <a16:creationId xmlns:a16="http://schemas.microsoft.com/office/drawing/2014/main" id="{51545735-4E5A-4F5C-A091-FE57165D4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66" y="3017520"/>
            <a:ext cx="3120114" cy="34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11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6FFF131-A528-40C8-B267-E2B9BC918091}"/>
              </a:ext>
            </a:extLst>
          </p:cNvPr>
          <p:cNvSpPr/>
          <p:nvPr/>
        </p:nvSpPr>
        <p:spPr>
          <a:xfrm>
            <a:off x="882728" y="1508760"/>
            <a:ext cx="74594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încearcă să-i seducă pe discipolii lui Cristos. Strategia pe care o urmează pentru 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obţine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acest rezultat este să-l convingă pe om că o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viaţă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trăită în neascultare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faţă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voinţa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divină este mai bună decât aceea trăită în ascultare. Îi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înşală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pe oameni convingându-i că nu au nevoie de Dumnezeu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că sunt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autosuficienţi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fără a avea nevoie de har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mântuire. Ba chiar îi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înşală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pe oameni diminuând, mai mult, făcând să dispară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simţul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păcatului.</a:t>
            </a:r>
          </a:p>
        </p:txBody>
      </p:sp>
      <p:pic>
        <p:nvPicPr>
          <p:cNvPr id="5" name="Picture 8" descr="Imagine similară">
            <a:extLst>
              <a:ext uri="{FF2B5EF4-FFF2-40B4-BE49-F238E27FC236}">
                <a16:creationId xmlns:a16="http://schemas.microsoft.com/office/drawing/2014/main" id="{18357B52-0ACE-43C0-9130-5F61BFA6A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ine similară">
            <a:extLst>
              <a:ext uri="{FF2B5EF4-FFF2-40B4-BE49-F238E27FC236}">
                <a16:creationId xmlns:a16="http://schemas.microsoft.com/office/drawing/2014/main" id="{468C2DA9-9878-428E-BCDC-B79B6DDCB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137" y="21725"/>
            <a:ext cx="3892319" cy="39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Imagine similară">
            <a:extLst>
              <a:ext uri="{FF2B5EF4-FFF2-40B4-BE49-F238E27FC236}">
                <a16:creationId xmlns:a16="http://schemas.microsoft.com/office/drawing/2014/main" id="{4E7CA7D4-C40D-4379-A6D2-2BD72BD3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244" y="3236449"/>
            <a:ext cx="22479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0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673912C-0332-4D2C-A66E-D4EAB7A38B85}"/>
              </a:ext>
            </a:extLst>
          </p:cNvPr>
          <p:cNvSpPr/>
          <p:nvPr/>
        </p:nvSpPr>
        <p:spPr>
          <a:xfrm>
            <a:off x="937847" y="158635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"Puterea Satanei nu este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totuşi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infinită. El nu e decât o creatură, puternică prin faptul că este spirit pur, dar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totuşi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o creatură: nu poate împiedica edificarea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împărăţiei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lui Dumnezeu" (CBC, 395).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37A19C87-1F76-4917-8C06-F67A343D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Imagini pentru banish lucifer">
            <a:extLst>
              <a:ext uri="{FF2B5EF4-FFF2-40B4-BE49-F238E27FC236}">
                <a16:creationId xmlns:a16="http://schemas.microsoft.com/office/drawing/2014/main" id="{CB62FC01-2EFD-41C2-A321-6ADA91218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708" y="4448681"/>
            <a:ext cx="3525014" cy="21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ini pentru banish lucifer">
            <a:extLst>
              <a:ext uri="{FF2B5EF4-FFF2-40B4-BE49-F238E27FC236}">
                <a16:creationId xmlns:a16="http://schemas.microsoft.com/office/drawing/2014/main" id="{AF9BC218-EBB9-403A-AD7D-303DCF76B6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26630" name="Picture 6" descr="https://orig00.deviantart.net/10ef/f/2012/319/f/3/michael_banish_lucifer_by_veuliahzg-d5l2maq.jpg">
            <a:extLst>
              <a:ext uri="{FF2B5EF4-FFF2-40B4-BE49-F238E27FC236}">
                <a16:creationId xmlns:a16="http://schemas.microsoft.com/office/drawing/2014/main" id="{1717DBBD-9AE7-4239-B804-23A1B07C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392" y="478301"/>
            <a:ext cx="3143846" cy="45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21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78BAA10C-ADA0-477E-A017-E8DDEDC96E61}"/>
              </a:ext>
            </a:extLst>
          </p:cNvPr>
          <p:cNvSpPr/>
          <p:nvPr/>
        </p:nvSpPr>
        <p:spPr>
          <a:xfrm>
            <a:off x="951914" y="150876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Acţiunea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sa, în afară de faptul că este limitată, "este îngăduită de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Providenţa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divină care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cârmuieşte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istoria omului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a lumii cu putere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blândeţe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. Faptul că Dumnezeu îngăduie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acţiunea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diavolului este un mare mister, însă «noi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ştim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că Dumnezeu toate le lucrează spre binele celor care îl iubesc» (Rom 8,28)" (CBC, 395).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8E518255-0024-44A1-B6F5-A181C4FD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Imagini pentru Satan before god">
            <a:extLst>
              <a:ext uri="{FF2B5EF4-FFF2-40B4-BE49-F238E27FC236}">
                <a16:creationId xmlns:a16="http://schemas.microsoft.com/office/drawing/2014/main" id="{65C6E9C6-6337-4B60-94F1-EFDCCBA0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972" y="3169774"/>
            <a:ext cx="38481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095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772DFDE8-2FCA-49B4-A3AA-5BE513869432}"/>
              </a:ext>
            </a:extLst>
          </p:cNvPr>
          <p:cNvSpPr/>
          <p:nvPr/>
        </p:nvSpPr>
        <p:spPr>
          <a:xfrm>
            <a:off x="2357758" y="361712"/>
            <a:ext cx="105330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Pentru ce Dumnezeu "permite" Satanei să-l "chinuiască" pe om?</a:t>
            </a:r>
          </a:p>
        </p:txBody>
      </p:sp>
      <p:pic>
        <p:nvPicPr>
          <p:cNvPr id="5" name="Picture 8" descr="Imagine similară">
            <a:extLst>
              <a:ext uri="{FF2B5EF4-FFF2-40B4-BE49-F238E27FC236}">
                <a16:creationId xmlns:a16="http://schemas.microsoft.com/office/drawing/2014/main" id="{EBA072A6-CA99-41D3-8119-2A558B07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blogs.ancientfaith.com/glory2godforallthings/wp-content/uploads/sites/15/2014/03/hell_joyce.png">
            <a:extLst>
              <a:ext uri="{FF2B5EF4-FFF2-40B4-BE49-F238E27FC236}">
                <a16:creationId xmlns:a16="http://schemas.microsoft.com/office/drawing/2014/main" id="{F90557AA-D5E9-462A-9921-0326EA43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13" y="3553063"/>
            <a:ext cx="53911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agine similară">
            <a:extLst>
              <a:ext uri="{FF2B5EF4-FFF2-40B4-BE49-F238E27FC236}">
                <a16:creationId xmlns:a16="http://schemas.microsoft.com/office/drawing/2014/main" id="{96A3B424-79D3-4017-94CB-CAE4F534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07" y="1808262"/>
            <a:ext cx="4083061" cy="301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6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0A05D69-7F77-4632-930B-EB7349D9046F}"/>
              </a:ext>
            </a:extLst>
          </p:cNvPr>
          <p:cNvSpPr/>
          <p:nvPr/>
        </p:nvSpPr>
        <p:spPr>
          <a:xfrm>
            <a:off x="937846" y="150876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Viaţa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pământească este un timp de probă, în timpul căreia Dumnezeu permite diavolului să-l ispitească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"să-l iscodească" pe om, însă niciodată mai presus de puterile lui.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Ştim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totuşi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prin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credinţă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că din acest rău Dumnezeu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ştie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să scoată un bine mai mare deoarece, cu harul său, inima iese purificată din încercare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credinţa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devine mai tare.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5606C57C-388E-4E49-AFF4-FE2EF832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Imagine similară">
            <a:extLst>
              <a:ext uri="{FF2B5EF4-FFF2-40B4-BE49-F238E27FC236}">
                <a16:creationId xmlns:a16="http://schemas.microsoft.com/office/drawing/2014/main" id="{35B5470E-E26F-4EBC-92D7-31F9F3DB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886" l="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448" y="1237958"/>
            <a:ext cx="4511552" cy="474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3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5B5DFAC7-7381-4DBC-8427-581EB23F9638}"/>
              </a:ext>
            </a:extLst>
          </p:cNvPr>
          <p:cNvSpPr/>
          <p:nvPr/>
        </p:nvSpPr>
        <p:spPr>
          <a:xfrm>
            <a:off x="2996233" y="421339"/>
            <a:ext cx="76113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În</a:t>
            </a:r>
            <a:r>
              <a:rPr lang="fr-F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ce </a:t>
            </a:r>
            <a:r>
              <a:rPr lang="fr-FR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mod</a:t>
            </a:r>
            <a:r>
              <a:rPr lang="fr-F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se </a:t>
            </a:r>
            <a:r>
              <a:rPr lang="fr-FR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comportă</a:t>
            </a:r>
            <a:r>
              <a:rPr lang="fr-F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</a:t>
            </a:r>
            <a:endParaRPr lang="ro-RO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iama Nueva" panose="02000603000000000000" pitchFamily="50" charset="-52"/>
            </a:endParaRPr>
          </a:p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			</a:t>
            </a:r>
            <a:r>
              <a:rPr lang="fr-FR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Isus</a:t>
            </a:r>
            <a:r>
              <a:rPr lang="fr-F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</a:t>
            </a:r>
            <a:r>
              <a:rPr lang="fr-FR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cu</a:t>
            </a:r>
            <a:r>
              <a:rPr lang="fr-F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</a:t>
            </a:r>
            <a:r>
              <a:rPr lang="fr-FR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diavolii</a:t>
            </a:r>
            <a:r>
              <a:rPr lang="fr-F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?</a:t>
            </a:r>
            <a:endParaRPr lang="ro-RO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iama Nueva" panose="02000603000000000000" pitchFamily="50" charset="-52"/>
            </a:endParaRP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9354CF51-3832-48FB-AE6E-A560BA909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Imagini pentru jesus Casting Out Devils">
            <a:extLst>
              <a:ext uri="{FF2B5EF4-FFF2-40B4-BE49-F238E27FC236}">
                <a16:creationId xmlns:a16="http://schemas.microsoft.com/office/drawing/2014/main" id="{D6A44BF2-3FF5-455D-AF13-58FA631B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" y="1867889"/>
            <a:ext cx="54673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agine similară">
            <a:extLst>
              <a:ext uri="{FF2B5EF4-FFF2-40B4-BE49-F238E27FC236}">
                <a16:creationId xmlns:a16="http://schemas.microsoft.com/office/drawing/2014/main" id="{F2106638-FAF8-4582-BE44-F328B6CE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648" y="3826412"/>
            <a:ext cx="3891189" cy="234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21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A8D7D55-F607-4F84-8DF0-B326B9BBB7CD}"/>
              </a:ext>
            </a:extLst>
          </p:cNvPr>
          <p:cNvSpPr/>
          <p:nvPr/>
        </p:nvSpPr>
        <p:spPr>
          <a:xfrm>
            <a:off x="1008185" y="160952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Înainte de toate el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vorbeşte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frecvent despre diavol (cf. de exemplu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Mt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4,10; Mc 4,15;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Lc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10,18; In 8,44). În afară de asta, el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acţionează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împotriva diavolului: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03121A55-0A3D-4ABB-A48B-7AB5B2DB9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Imagini pentru jesus Casting Out Devils">
            <a:extLst>
              <a:ext uri="{FF2B5EF4-FFF2-40B4-BE49-F238E27FC236}">
                <a16:creationId xmlns:a16="http://schemas.microsoft.com/office/drawing/2014/main" id="{28EBECAD-D56E-45E7-B5B3-C15D03C78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64" y="355208"/>
            <a:ext cx="3282022" cy="37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ini pentru jesus Casting Out Devils">
            <a:extLst>
              <a:ext uri="{FF2B5EF4-FFF2-40B4-BE49-F238E27FC236}">
                <a16:creationId xmlns:a16="http://schemas.microsoft.com/office/drawing/2014/main" id="{0FB59DA8-7CCF-47DA-8F7B-BC080CA6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686" y="3429000"/>
            <a:ext cx="2251107" cy="27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85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0B1D55E-22E0-40BE-B956-7EF22CDA18AA}"/>
              </a:ext>
            </a:extLst>
          </p:cNvPr>
          <p:cNvSpPr/>
          <p:nvPr/>
        </p:nvSpPr>
        <p:spPr>
          <a:xfrm>
            <a:off x="1008185" y="150876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un exemplu este ispitirea lui Isus din pustiu, împotriva căreia el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reacţionează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cu putere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Lc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4,1-13); - "Ispitirea din pustiu îl arată pe Isus Mesia smerit care îl biruie pe Satana prin totala sa adeziune la planul de mântuire voit de Tatăl" (CBC, 566);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BBB2EA9A-4D08-43A2-999B-EB41C28A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magini pentru jesus in the desert">
            <a:extLst>
              <a:ext uri="{FF2B5EF4-FFF2-40B4-BE49-F238E27FC236}">
                <a16:creationId xmlns:a16="http://schemas.microsoft.com/office/drawing/2014/main" id="{6C78FAC4-1809-4471-A6C9-1959E9FE8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219" y="4968010"/>
            <a:ext cx="2813172" cy="16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ine similară">
            <a:extLst>
              <a:ext uri="{FF2B5EF4-FFF2-40B4-BE49-F238E27FC236}">
                <a16:creationId xmlns:a16="http://schemas.microsoft.com/office/drawing/2014/main" id="{7F631D77-69BB-43FA-A2E1-94C9659F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96" y="296228"/>
            <a:ext cx="3260407" cy="46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32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70D026CE-6385-4F3A-AC87-86EC05624BA7}"/>
              </a:ext>
            </a:extLst>
          </p:cNvPr>
          <p:cNvSpPr/>
          <p:nvPr/>
        </p:nvSpPr>
        <p:spPr>
          <a:xfrm>
            <a:off x="965982" y="153215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în Evanghelia după sfântul Luca citim că Isus le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porunceşte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diavolilor, care-l recunosc ca Fiul lui Dumnezeu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Lc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4,4,1; 8,28...);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BC693B60-6E6B-4A42-B8E6-6F48FB04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Imagine similară">
            <a:extLst>
              <a:ext uri="{FF2B5EF4-FFF2-40B4-BE49-F238E27FC236}">
                <a16:creationId xmlns:a16="http://schemas.microsoft.com/office/drawing/2014/main" id="{6A0421A5-D7E2-4773-B791-45350C514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017" l="0" r="96785">
                        <a14:backgroundMark x1="27010" y1="5707" x2="11736" y2="51881"/>
                        <a14:backgroundMark x1="3698" y1="4280" x2="84566" y2="3632"/>
                        <a14:backgroundMark x1="82797" y1="7393" x2="91318" y2="57069"/>
                        <a14:backgroundMark x1="93087" y1="59014" x2="92605" y2="65499"/>
                        <a14:backgroundMark x1="8199" y1="54734" x2="2412" y2="69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56" y="737852"/>
            <a:ext cx="4833367" cy="599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ini pentru banish lucifer">
            <a:extLst>
              <a:ext uri="{FF2B5EF4-FFF2-40B4-BE49-F238E27FC236}">
                <a16:creationId xmlns:a16="http://schemas.microsoft.com/office/drawing/2014/main" id="{898E5498-9ABE-4CE6-BCA5-97D2DE844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45" y="3456525"/>
            <a:ext cx="20955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5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7204AA70-A32E-464F-8EC3-C3E60577433F}"/>
              </a:ext>
            </a:extLst>
          </p:cNvPr>
          <p:cNvSpPr/>
          <p:nvPr/>
        </p:nvSpPr>
        <p:spPr>
          <a:xfrm>
            <a:off x="1008185" y="150876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printre minunile pe care le face Isus există eliberări de posedările diabolice (cf. Mc 1,25-26; 5,2-20); realizând aceste vindecări, el "a luat asupra lui slăbiciunile noastre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a purtat bolile noastre" (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Mt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8,17);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849EE4C0-E7D4-49D1-AD87-9CF51A04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ini pentru jesus Casting Out Devils">
            <a:extLst>
              <a:ext uri="{FF2B5EF4-FFF2-40B4-BE49-F238E27FC236}">
                <a16:creationId xmlns:a16="http://schemas.microsoft.com/office/drawing/2014/main" id="{7E45EDBD-F7AB-43D0-8F77-B68E57B1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2527202"/>
            <a:ext cx="4572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2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4819415-E71B-47CC-9B5C-5D21B3F77F4B}"/>
              </a:ext>
            </a:extLst>
          </p:cNvPr>
          <p:cNvSpPr/>
          <p:nvPr/>
        </p:nvSpPr>
        <p:spPr>
          <a:xfrm>
            <a:off x="3133837" y="606065"/>
            <a:ext cx="56140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Cine este diavolul?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291A65CA-B5BF-4A98-B5C3-05C631ACE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Imagini pentru devil question">
            <a:extLst>
              <a:ext uri="{FF2B5EF4-FFF2-40B4-BE49-F238E27FC236}">
                <a16:creationId xmlns:a16="http://schemas.microsoft.com/office/drawing/2014/main" id="{CB0D38AF-4543-40C9-8F2A-D7AB9F841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7441" y1="5692" x2="81934" y2="9487"/>
                        <a14:foregroundMark x1="38477" y1="36719" x2="59473" y2="9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7" y="1674055"/>
            <a:ext cx="4638184" cy="40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4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02452F3-0A7E-4998-98DE-AA87C3491E9F}"/>
              </a:ext>
            </a:extLst>
          </p:cNvPr>
          <p:cNvSpPr/>
          <p:nvPr/>
        </p:nvSpPr>
        <p:spPr>
          <a:xfrm>
            <a:off x="937845" y="1508760"/>
            <a:ext cx="111040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de mai multe ori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evangheliştii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ne relatează că Isus practică diferite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exorcisme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prin care eliberează unele persoane de chinuirea diavolilor, anticipând astfel marea victorie pe care el o va realiza asupra principelui acestei lumi (cf. Mc 1,25-26), cu moartea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învierea sa;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061975C1-1BD1-41B6-9AC1-0049DA18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magine similară">
            <a:extLst>
              <a:ext uri="{FF2B5EF4-FFF2-40B4-BE49-F238E27FC236}">
                <a16:creationId xmlns:a16="http://schemas.microsoft.com/office/drawing/2014/main" id="{889E3298-059E-4F05-BAD5-B5A5225D6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32" y="3817084"/>
            <a:ext cx="4554548" cy="284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8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2A01919-9BB3-4E2A-92D8-176A5C3F7F36}"/>
              </a:ext>
            </a:extLst>
          </p:cNvPr>
          <p:cNvSpPr/>
          <p:nvPr/>
        </p:nvSpPr>
        <p:spPr>
          <a:xfrm>
            <a:off x="965981" y="150876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Isus predică venirea împărăției lui Dumnezeu, care constituie înfrângerea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împărăţiei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Satanei: "Dacă eu scot diavolii cu Duhul lui Dumnezeu, împărăția lui Dumnezeu a ajuns cu adevărat la voi" (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Mt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12,28);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4ACD40DA-42F8-4CEB-B830-3B10F70F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ini pentru jesus Casting Out Devils">
            <a:extLst>
              <a:ext uri="{FF2B5EF4-FFF2-40B4-BE49-F238E27FC236}">
                <a16:creationId xmlns:a16="http://schemas.microsoft.com/office/drawing/2014/main" id="{10C760CA-74E4-4FE0-A934-B6A44FBAF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73" y="1386374"/>
            <a:ext cx="4073476" cy="49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81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34604C1-AC41-42DD-BDB5-5E6B97ACAB65}"/>
              </a:ext>
            </a:extLst>
          </p:cNvPr>
          <p:cNvSpPr/>
          <p:nvPr/>
        </p:nvSpPr>
        <p:spPr>
          <a:xfrm>
            <a:off x="965982" y="150876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</a:t>
            </a:r>
            <a:r>
              <a:rPr lang="it-IT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încredințează</a:t>
            </a:r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it-IT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it-IT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apostolilor</a:t>
            </a:r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it-IT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săi</a:t>
            </a:r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it-IT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puterea</a:t>
            </a:r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a-i </a:t>
            </a:r>
            <a:r>
              <a:rPr lang="it-IT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alunga</a:t>
            </a:r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pe diavoli (</a:t>
            </a:r>
            <a:r>
              <a:rPr lang="it-IT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cf</a:t>
            </a:r>
            <a:r>
              <a:rPr lang="it-IT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. Mc 3,15; 6,7.13; 16,17);</a:t>
            </a:r>
            <a:endParaRPr lang="ro-RO" sz="3600" dirty="0">
              <a:ln>
                <a:solidFill>
                  <a:schemeClr val="tx1">
                    <a:alpha val="40000"/>
                  </a:schemeClr>
                </a:solidFill>
              </a:ln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68BCC458-1DAC-4966-B16E-0E4F6FC0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ini pentru jesus Casting Out Devils">
            <a:extLst>
              <a:ext uri="{FF2B5EF4-FFF2-40B4-BE49-F238E27FC236}">
                <a16:creationId xmlns:a16="http://schemas.microsoft.com/office/drawing/2014/main" id="{C02486CB-DEAA-4561-A35A-A0F7BE881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821" y="1645918"/>
            <a:ext cx="3673908" cy="463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ini pentru devil png">
            <a:extLst>
              <a:ext uri="{FF2B5EF4-FFF2-40B4-BE49-F238E27FC236}">
                <a16:creationId xmlns:a16="http://schemas.microsoft.com/office/drawing/2014/main" id="{8FF61B6B-6E99-4EB1-894F-D31EF999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69" y="2642095"/>
            <a:ext cx="3070225" cy="34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8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30CACDD-9AFE-410F-9741-3F96A8D25C59}"/>
              </a:ext>
            </a:extLst>
          </p:cNvPr>
          <p:cNvSpPr/>
          <p:nvPr/>
        </p:nvSpPr>
        <p:spPr>
          <a:xfrm>
            <a:off x="965981" y="157832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învinge toată lumea răului cu moartea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învierea sa. Isus Cristos l-a învins pe Satana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a frânt definitiv dominarea duhului rău (cf. Col 2,15;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Ef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1,21; Ap 12,7-12), el este "cel mai puternic" care l-a învins pe "cel puternic"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Lc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11,22). "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Aveţi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încredere - spune Domnul - eu am învins lumea!" (In 16,33);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04CD3309-05C3-42FB-B2E2-6D476B2D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ini pentru jesus raised from dead">
            <a:extLst>
              <a:ext uri="{FF2B5EF4-FFF2-40B4-BE49-F238E27FC236}">
                <a16:creationId xmlns:a16="http://schemas.microsoft.com/office/drawing/2014/main" id="{3F1CAEF5-4119-41E6-8809-955633D69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87" y="3247483"/>
            <a:ext cx="4323688" cy="28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C395832-7771-4F87-A6E0-E4C93DC299FB}"/>
              </a:ext>
            </a:extLst>
          </p:cNvPr>
          <p:cNvSpPr/>
          <p:nvPr/>
        </p:nvSpPr>
        <p:spPr>
          <a:xfrm>
            <a:off x="980740" y="150876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atunci când, după moartea sa, coboară în iad, Isus reduce "la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neputinţă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prin moarte, pe cel care avea puterea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morţii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adică pe diavol" (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Evr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2,14).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F5F6C70A-4A6A-4517-88DF-2A935269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ini pentru jesus in hell">
            <a:extLst>
              <a:ext uri="{FF2B5EF4-FFF2-40B4-BE49-F238E27FC236}">
                <a16:creationId xmlns:a16="http://schemas.microsoft.com/office/drawing/2014/main" id="{221BB765-1AE5-415F-869C-86B89BC1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70" y="3429000"/>
            <a:ext cx="6096001" cy="32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212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5D186E9-7CF8-4CDB-ADA9-BC48187469B9}"/>
              </a:ext>
            </a:extLst>
          </p:cNvPr>
          <p:cNvSpPr/>
          <p:nvPr/>
        </p:nvSpPr>
        <p:spPr>
          <a:xfrm>
            <a:off x="2602037" y="591075"/>
            <a:ext cx="72779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Cum se învinge diavolul?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C7F40CB0-76B0-4D0B-9207-108D4B64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ini pentru defeat devil">
            <a:extLst>
              <a:ext uri="{FF2B5EF4-FFF2-40B4-BE49-F238E27FC236}">
                <a16:creationId xmlns:a16="http://schemas.microsoft.com/office/drawing/2014/main" id="{172D1DD1-3DB9-403D-BD54-F17063AE5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48" y="1722999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ini pentru defeat devil">
            <a:extLst>
              <a:ext uri="{FF2B5EF4-FFF2-40B4-BE49-F238E27FC236}">
                <a16:creationId xmlns:a16="http://schemas.microsoft.com/office/drawing/2014/main" id="{FC73B229-8E81-4377-8ED8-DFAA903A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116" y="1360516"/>
            <a:ext cx="3333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ine similară">
            <a:extLst>
              <a:ext uri="{FF2B5EF4-FFF2-40B4-BE49-F238E27FC236}">
                <a16:creationId xmlns:a16="http://schemas.microsoft.com/office/drawing/2014/main" id="{B6074180-F8A7-4FB1-87A6-513890F2A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52" y="2378754"/>
            <a:ext cx="3136509" cy="44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409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CCC4855-D5E2-4CBB-A3F0-519483D7FCD9}"/>
              </a:ext>
            </a:extLst>
          </p:cNvPr>
          <p:cNvSpPr/>
          <p:nvPr/>
        </p:nvSpPr>
        <p:spPr>
          <a:xfrm>
            <a:off x="2249849" y="567157"/>
            <a:ext cx="96696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În diferite moduri, complementare</a:t>
            </a:r>
            <a:r>
              <a:rPr lang="ro-RO" dirty="0"/>
              <a:t>:</a:t>
            </a: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7A3B08C7-8403-4CAE-8061-61A873939069}"/>
              </a:ext>
            </a:extLst>
          </p:cNvPr>
          <p:cNvSpPr/>
          <p:nvPr/>
        </p:nvSpPr>
        <p:spPr>
          <a:xfrm>
            <a:off x="988666" y="159951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înainte de toate cu o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viaţă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genuină de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credinţă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caracterizată de o abandonare încrezătoare în iubirea paternă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grijulie a lui Dumnezeu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Lc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12,22-31),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ascultare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faţă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voinţa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sa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Mt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6,10), imitându-l pe Cristos Domnul. Acesta este scutul cel mai sigur. </a:t>
            </a:r>
          </a:p>
        </p:txBody>
      </p:sp>
      <p:pic>
        <p:nvPicPr>
          <p:cNvPr id="5" name="Picture 8" descr="Imagine similară">
            <a:extLst>
              <a:ext uri="{FF2B5EF4-FFF2-40B4-BE49-F238E27FC236}">
                <a16:creationId xmlns:a16="http://schemas.microsoft.com/office/drawing/2014/main" id="{CC16D07D-5229-47B2-831B-13AEECBB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Imagini pentru praying">
            <a:extLst>
              <a:ext uri="{FF2B5EF4-FFF2-40B4-BE49-F238E27FC236}">
                <a16:creationId xmlns:a16="http://schemas.microsoft.com/office/drawing/2014/main" id="{6EC9A93E-8DDF-4DF7-92B0-975801DD77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1268" name="Picture 4" descr="Imagine similară">
            <a:extLst>
              <a:ext uri="{FF2B5EF4-FFF2-40B4-BE49-F238E27FC236}">
                <a16:creationId xmlns:a16="http://schemas.microsoft.com/office/drawing/2014/main" id="{E71D885B-A50C-4166-85EE-5766F14E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742" y="1430789"/>
            <a:ext cx="3998742" cy="26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ini pentru praying">
            <a:extLst>
              <a:ext uri="{FF2B5EF4-FFF2-40B4-BE49-F238E27FC236}">
                <a16:creationId xmlns:a16="http://schemas.microsoft.com/office/drawing/2014/main" id="{82044F95-482C-4842-96D9-028FC14A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73" y="4346917"/>
            <a:ext cx="1548718" cy="173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7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ED90981-2199-48DA-8557-CC0347B7677C}"/>
              </a:ext>
            </a:extLst>
          </p:cNvPr>
          <p:cNvSpPr/>
          <p:nvPr/>
        </p:nvSpPr>
        <p:spPr>
          <a:xfrm>
            <a:off x="923778" y="150876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cu o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vigilenţă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permanentă: "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Vegheaţi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!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Duşmanul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vostru, diavolul, ca un leu care rage, dă târcoale căutând pe cine să înghită" (1Pt 5,8);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FD89B36C-240D-48F9-BDFB-2E485941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ini pentru lion attack man">
            <a:extLst>
              <a:ext uri="{FF2B5EF4-FFF2-40B4-BE49-F238E27FC236}">
                <a16:creationId xmlns:a16="http://schemas.microsoft.com/office/drawing/2014/main" id="{A1D039D1-533B-44C0-97A5-D17B3472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2471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ine similară">
            <a:extLst>
              <a:ext uri="{FF2B5EF4-FFF2-40B4-BE49-F238E27FC236}">
                <a16:creationId xmlns:a16="http://schemas.microsoft.com/office/drawing/2014/main" id="{11EF5429-0574-4455-9721-D84109740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763" y="478913"/>
            <a:ext cx="2970657" cy="436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45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98DEB4B-A5DA-463A-8E34-34AE03C98D39}"/>
              </a:ext>
            </a:extLst>
          </p:cNvPr>
          <p:cNvSpPr/>
          <p:nvPr/>
        </p:nvSpPr>
        <p:spPr>
          <a:xfrm>
            <a:off x="867507" y="150876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primind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mărturisind, tot mai mult, prin cuvânt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prin fapte, evanghelia. Pentru aceasta este nevoie de o vestire integrală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curajoasă a evangheliei: nu trebuie să ne fie frică să vorbim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despre diavol,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mai ales despre victoria pe care Cristos a repurtat-o deja asupra lui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continuă să o repurteze în persoana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credincioşilor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săi;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90CA172D-9E59-4C51-8868-EB00BB48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ini pentru confession">
            <a:extLst>
              <a:ext uri="{FF2B5EF4-FFF2-40B4-BE49-F238E27FC236}">
                <a16:creationId xmlns:a16="http://schemas.microsoft.com/office/drawing/2014/main" id="{ECC7A50F-DFAE-4670-BFDF-EF40AB451D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24424" y="2052710"/>
            <a:ext cx="347089" cy="34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9220" name="Picture 4" descr="Imagine similară">
            <a:extLst>
              <a:ext uri="{FF2B5EF4-FFF2-40B4-BE49-F238E27FC236}">
                <a16:creationId xmlns:a16="http://schemas.microsoft.com/office/drawing/2014/main" id="{7CECE6B5-1947-43DF-93CC-3F7A1A21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663" y="300111"/>
            <a:ext cx="3828830" cy="433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55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6789094-2F9C-476C-9F30-65B2FE5862D6}"/>
              </a:ext>
            </a:extLst>
          </p:cNvPr>
          <p:cNvSpPr/>
          <p:nvPr/>
        </p:nvSpPr>
        <p:spPr>
          <a:xfrm>
            <a:off x="923779" y="1508760"/>
            <a:ext cx="99083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luptând împotriva seducerilor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ispitelor sale. "Întreaga istorie a oamenilor este străbătută de o bătălie aprigă împotriva puterilor întunericului; aceasta a început de la origini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va dura, după cum spune Domnul, până în ziua de apoi. Prins în această înfruntare, omul trebuie să se lupte necontenit pentru a adera la bine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nu-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poate dobândi unitatea lăuntrică decât cu mari eforturi, cu ajutorul harului lui Dumnezeu" (Conciliul al II-lea din Vatican,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Gaudium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et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spes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nr. 37, 2);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67F57CBF-3F03-4FBF-ABF9-13101F2AA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e similară">
            <a:extLst>
              <a:ext uri="{FF2B5EF4-FFF2-40B4-BE49-F238E27FC236}">
                <a16:creationId xmlns:a16="http://schemas.microsoft.com/office/drawing/2014/main" id="{2813C972-8D3B-461A-BADA-1870FE48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770" y="21725"/>
            <a:ext cx="2601686" cy="26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49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78D0275-2346-4302-B4EA-F265454C200D}"/>
              </a:ext>
            </a:extLst>
          </p:cNvPr>
          <p:cNvSpPr/>
          <p:nvPr/>
        </p:nvSpPr>
        <p:spPr>
          <a:xfrm>
            <a:off x="961370" y="1508760"/>
            <a:ext cx="7211960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Biserica învață că la început diavolii erau îngeri buni, creați de Dumnezeu, dar care apoi de la ei înșiși, prin alegerea lor liberă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irevocabilă, s-au transformat în răi, răzvrătindu-se, refuzându-l pe Dumnezeu. Evanghelia după sfântul Ioan îl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numeşte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pe diavol-Satana "principele acestei lumi" (In 12,31). "Diavolul este păcătos încă de la început" (1In 3,8)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se opune personal lui Dumnezeu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planului său de mântuire.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497DAA1C-65CF-4268-B716-4091C328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Imagine similară">
            <a:extLst>
              <a:ext uri="{FF2B5EF4-FFF2-40B4-BE49-F238E27FC236}">
                <a16:creationId xmlns:a16="http://schemas.microsoft.com/office/drawing/2014/main" id="{DCF7EA7B-26DB-4065-A9DF-69483EBA4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21725"/>
            <a:ext cx="4015007" cy="402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ini pentru banish fallen angel">
            <a:extLst>
              <a:ext uri="{FF2B5EF4-FFF2-40B4-BE49-F238E27FC236}">
                <a16:creationId xmlns:a16="http://schemas.microsoft.com/office/drawing/2014/main" id="{561A1560-BA06-4F0D-B74F-D7D59F03E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105" y="3291839"/>
            <a:ext cx="2518516" cy="315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4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A11C861-5E34-43D8-BA3F-62A05EC377EC}"/>
              </a:ext>
            </a:extLst>
          </p:cNvPr>
          <p:cNvSpPr/>
          <p:nvPr/>
        </p:nvSpPr>
        <p:spPr>
          <a:xfrm>
            <a:off x="923778" y="150876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fugind de păcat, evitând păcatul, care "este o jignire adusă lui Dumnezeu: «Împotriva ta, doar împotriva ta am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greşit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ceea ce este rău în ochii tăi am făcut» (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Ps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51,6). Păcatul se ridică împotriva iubirii lui Dumnezeu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faţă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noi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ne îndepărtează inimile de ea.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9ACCC713-0F34-4507-AC7B-A5F4D42C5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ini pentru confession">
            <a:extLst>
              <a:ext uri="{FF2B5EF4-FFF2-40B4-BE49-F238E27FC236}">
                <a16:creationId xmlns:a16="http://schemas.microsoft.com/office/drawing/2014/main" id="{A5268C07-1835-4679-B66C-2CC2F863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07" y="478013"/>
            <a:ext cx="4566687" cy="564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D7C7F30-5CEB-4C34-9BBF-9582801E14B4}"/>
              </a:ext>
            </a:extLst>
          </p:cNvPr>
          <p:cNvSpPr/>
          <p:nvPr/>
        </p:nvSpPr>
        <p:spPr>
          <a:xfrm>
            <a:off x="965981" y="163525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păcatul originar, el este o neascultare, o revoltă împotriva lui Dumnezeu, prin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voinţa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a deveni «ca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nişte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dumnezei», cunoscând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determinând binele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răul (Gen 3,5). Păcatul este astfel iubire de sine până la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dispreţul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faţă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Dumnezeu" (CBC, 1850);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29438210-409C-4ED1-A270-EEF4D3BA4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ini pentru listening god">
            <a:extLst>
              <a:ext uri="{FF2B5EF4-FFF2-40B4-BE49-F238E27FC236}">
                <a16:creationId xmlns:a16="http://schemas.microsoft.com/office/drawing/2014/main" id="{56465F58-4F9C-4D40-9ED0-C5367869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125" y1="6275" x2="96500" y2="98235"/>
                        <a14:foregroundMark x1="78875" y1="4902" x2="97625" y2="13529"/>
                        <a14:foregroundMark x1="83500" y1="69216" x2="84125" y2="86078"/>
                        <a14:foregroundMark x1="81875" y1="90392" x2="82750" y2="99020"/>
                        <a14:foregroundMark x1="81750" y1="86863" x2="82250" y2="84314"/>
                        <a14:foregroundMark x1="80625" y1="96667" x2="84125" y2="96078"/>
                        <a14:backgroundMark x1="50000" y1="9020" x2="25625" y2="80784"/>
                        <a14:backgroundMark x1="37375" y1="9608" x2="5250" y2="50588"/>
                        <a14:backgroundMark x1="66125" y1="4118" x2="51375" y2="30588"/>
                        <a14:backgroundMark x1="80000" y1="93725" x2="78000" y2="9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62" y="1142889"/>
            <a:ext cx="7000293" cy="446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88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7C148EA1-984A-4B0C-A7F6-F7784E083030}"/>
              </a:ext>
            </a:extLst>
          </p:cNvPr>
          <p:cNvSpPr/>
          <p:nvPr/>
        </p:nvSpPr>
        <p:spPr>
          <a:xfrm>
            <a:off x="944764" y="1508760"/>
            <a:ext cx="8030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folosind discernământul. "Duhul Sfânt ne face să discernem între încercare, necesară pentru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creşterea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omului lăuntric spre o «virtute încercată»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ispită, care duce la păcat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la moarte. Trebuie să discernem între «a fi ispitit»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«a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consimţi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» la ispită. În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sfârşit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discernământul demască minciuna ispitei: în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aparenţă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obiectul ei este «bun, plăcut la vedere, vrednic de dorit» (Gen 3,6), pe când în realitate rodul ei este moartea" (CBC, 2847);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891E9FD5-9109-4654-94B1-409BF9B3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e similară">
            <a:extLst>
              <a:ext uri="{FF2B5EF4-FFF2-40B4-BE49-F238E27FC236}">
                <a16:creationId xmlns:a16="http://schemas.microsoft.com/office/drawing/2014/main" id="{F7125E16-50DA-485F-9EB0-0C892A613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397" y="21726"/>
            <a:ext cx="3818059" cy="382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ini pentru holy spirit png">
            <a:extLst>
              <a:ext uri="{FF2B5EF4-FFF2-40B4-BE49-F238E27FC236}">
                <a16:creationId xmlns:a16="http://schemas.microsoft.com/office/drawing/2014/main" id="{2E10C122-9317-49BB-A3F7-9625B2A9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75188" y="4047916"/>
            <a:ext cx="2726303" cy="280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4C6213DF-46B8-4B6A-993F-89C8DD3F4973}"/>
              </a:ext>
            </a:extLst>
          </p:cNvPr>
          <p:cNvSpPr/>
          <p:nvPr/>
        </p:nvSpPr>
        <p:spPr>
          <a:xfrm>
            <a:off x="980050" y="1508760"/>
            <a:ext cx="674311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rugându-ne: "Dacă Dumnezeu este cu noi, cine va fi împotriva noastră" (Rom 8,31).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Acelaşi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Domn, în rugăciunea Tatăl nostru, ne-a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învăţat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să-i cerem lui Dumnezeu Tatăl: "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Mântuieşte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-ne de Cel Rău". "Cerând să fim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eliberaţi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Cel Rău, ne rugăm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să fim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eliberaţi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toate relele prezente, trecute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viitoare, al căror autor sau instigator este el (diavolul). 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40AD5A69-A71B-4A1D-8B1E-F1E0B21A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ini pentru banish lucifer">
            <a:extLst>
              <a:ext uri="{FF2B5EF4-FFF2-40B4-BE49-F238E27FC236}">
                <a16:creationId xmlns:a16="http://schemas.microsoft.com/office/drawing/2014/main" id="{88B8F5FE-A887-47D1-987E-C85D17B0F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47" y="4081314"/>
            <a:ext cx="1856936" cy="237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ini pentru god protect">
            <a:extLst>
              <a:ext uri="{FF2B5EF4-FFF2-40B4-BE49-F238E27FC236}">
                <a16:creationId xmlns:a16="http://schemas.microsoft.com/office/drawing/2014/main" id="{568C570C-C422-40E3-8875-9E34D72B6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234" y="401074"/>
            <a:ext cx="2244961" cy="33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624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04D46738-11B6-4EEE-9364-1C2020905C92}"/>
              </a:ext>
            </a:extLst>
          </p:cNvPr>
          <p:cNvSpPr/>
          <p:nvPr/>
        </p:nvSpPr>
        <p:spPr>
          <a:xfrm>
            <a:off x="962369" y="1668753"/>
            <a:ext cx="4921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recurgând uneori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la exorcism.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2C88FBA1-31FF-4318-9AD0-94CCB7A0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ini pentru exorcism">
            <a:extLst>
              <a:ext uri="{FF2B5EF4-FFF2-40B4-BE49-F238E27FC236}">
                <a16:creationId xmlns:a16="http://schemas.microsoft.com/office/drawing/2014/main" id="{39CAB769-5C56-40E7-BBA4-235DE4D20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57" y="398865"/>
            <a:ext cx="4636367" cy="276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ine similară">
            <a:extLst>
              <a:ext uri="{FF2B5EF4-FFF2-40B4-BE49-F238E27FC236}">
                <a16:creationId xmlns:a16="http://schemas.microsoft.com/office/drawing/2014/main" id="{CEBB749B-E5B8-4F09-B07C-CA7224B0F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20" y="2957004"/>
            <a:ext cx="428625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1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2F8EDE2-4144-49B6-A723-9DA4DB9CB6B5}"/>
              </a:ext>
            </a:extLst>
          </p:cNvPr>
          <p:cNvSpPr/>
          <p:nvPr/>
        </p:nvSpPr>
        <p:spPr>
          <a:xfrm>
            <a:off x="5115310" y="1314333"/>
            <a:ext cx="26340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Va urma</a:t>
            </a: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1DF0E688-9A75-4A6B-A97A-9C106548C1AB}"/>
              </a:ext>
            </a:extLst>
          </p:cNvPr>
          <p:cNvSpPr/>
          <p:nvPr/>
        </p:nvSpPr>
        <p:spPr>
          <a:xfrm>
            <a:off x="9087483" y="4845561"/>
            <a:ext cx="26997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Probabil</a:t>
            </a:r>
          </a:p>
        </p:txBody>
      </p:sp>
      <p:pic>
        <p:nvPicPr>
          <p:cNvPr id="4" name="Picture 4" descr="Imagini pentru devil">
            <a:extLst>
              <a:ext uri="{FF2B5EF4-FFF2-40B4-BE49-F238E27FC236}">
                <a16:creationId xmlns:a16="http://schemas.microsoft.com/office/drawing/2014/main" id="{14690F3E-4BB4-4528-AA79-6B56CDCB3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240" y="1"/>
            <a:ext cx="2081898" cy="19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ine similară">
            <a:extLst>
              <a:ext uri="{FF2B5EF4-FFF2-40B4-BE49-F238E27FC236}">
                <a16:creationId xmlns:a16="http://schemas.microsoft.com/office/drawing/2014/main" id="{0D00A531-8160-4E2E-98AE-29C724A1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47" y="2374904"/>
            <a:ext cx="7032369" cy="395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fg-a.com/smileys/devil-smiley-face.jpg">
            <a:extLst>
              <a:ext uri="{FF2B5EF4-FFF2-40B4-BE49-F238E27FC236}">
                <a16:creationId xmlns:a16="http://schemas.microsoft.com/office/drawing/2014/main" id="{FD11CDA2-3C72-4B05-912D-3CBBD539F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67" y1="12885" x2="13000" y2="28571"/>
                        <a14:foregroundMark x1="60333" y1="7843" x2="57667" y2="20448"/>
                        <a14:foregroundMark x1="50000" y1="43978" x2="56667" y2="43978"/>
                        <a14:foregroundMark x1="24333" y1="45938" x2="30000" y2="45938"/>
                        <a14:foregroundMark x1="32667" y1="54342" x2="56667" y2="54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61" y="1314333"/>
            <a:ext cx="28575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75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501FE5D8-8146-4B83-889A-86B1B1441D12}"/>
              </a:ext>
            </a:extLst>
          </p:cNvPr>
          <p:cNvSpPr/>
          <p:nvPr/>
        </p:nvSpPr>
        <p:spPr>
          <a:xfrm>
            <a:off x="3122289" y="0"/>
            <a:ext cx="676659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Ce </a:t>
            </a:r>
            <a:r>
              <a:rPr lang="it-IT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putere</a:t>
            </a:r>
            <a:r>
              <a:rPr lang="it-IT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are </a:t>
            </a:r>
            <a:r>
              <a:rPr lang="it-IT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diavolul</a:t>
            </a:r>
            <a:r>
              <a:rPr lang="it-IT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</a:t>
            </a:r>
            <a:endParaRPr lang="ro-RO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iama Nueva" panose="02000603000000000000" pitchFamily="50" charset="-52"/>
            </a:endParaRPr>
          </a:p>
          <a:p>
            <a:pPr algn="ctr">
              <a:lnSpc>
                <a:spcPct val="150000"/>
              </a:lnSpc>
            </a:pPr>
            <a:r>
              <a:rPr lang="it-IT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asupra</a:t>
            </a:r>
            <a:r>
              <a:rPr lang="it-IT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 </a:t>
            </a:r>
            <a:r>
              <a:rPr lang="it-IT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noastră</a:t>
            </a:r>
            <a:r>
              <a:rPr lang="it-IT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?</a:t>
            </a:r>
            <a:endParaRPr lang="ro-RO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Miama Nueva" panose="02000603000000000000" pitchFamily="50" charset="-52"/>
            </a:endParaRP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D3A4E734-9F0C-4B68-BFE9-4E1A1B87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Imagini pentru temptation">
            <a:extLst>
              <a:ext uri="{FF2B5EF4-FFF2-40B4-BE49-F238E27FC236}">
                <a16:creationId xmlns:a16="http://schemas.microsoft.com/office/drawing/2014/main" id="{D4332BCF-C78C-4293-8788-CFEC6DCA5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89" y="1980027"/>
            <a:ext cx="2381251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ini pentru temptation">
            <a:extLst>
              <a:ext uri="{FF2B5EF4-FFF2-40B4-BE49-F238E27FC236}">
                <a16:creationId xmlns:a16="http://schemas.microsoft.com/office/drawing/2014/main" id="{811E259A-8701-4FB5-B78F-DBB29D4BF8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6" name="AutoShape 6" descr="Imagini pentru temptation">
            <a:extLst>
              <a:ext uri="{FF2B5EF4-FFF2-40B4-BE49-F238E27FC236}">
                <a16:creationId xmlns:a16="http://schemas.microsoft.com/office/drawing/2014/main" id="{F0B80241-9E4F-474B-BD4A-700198F92E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7" name="AutoShape 8" descr="Imagini pentru temptation">
            <a:extLst>
              <a:ext uri="{FF2B5EF4-FFF2-40B4-BE49-F238E27FC236}">
                <a16:creationId xmlns:a16="http://schemas.microsoft.com/office/drawing/2014/main" id="{E9C3F381-CB48-4736-BCD1-F8C1D6DC5B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4311E10E-C997-44E2-A1D9-77459DF45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463" y="1980027"/>
            <a:ext cx="2381251" cy="1767834"/>
          </a:xfrm>
          <a:prstGeom prst="rect">
            <a:avLst/>
          </a:prstGeom>
        </p:spPr>
      </p:pic>
      <p:pic>
        <p:nvPicPr>
          <p:cNvPr id="33802" name="Picture 10" descr="https://cdn6-thechristianpost.netdna-ssl.com/full/59271/img.jpg">
            <a:extLst>
              <a:ext uri="{FF2B5EF4-FFF2-40B4-BE49-F238E27FC236}">
                <a16:creationId xmlns:a16="http://schemas.microsoft.com/office/drawing/2014/main" id="{FF981C79-1BA7-4D3C-A61A-437A58D7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14" y="4197899"/>
            <a:ext cx="3368626" cy="220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Imagini pentru temptation">
            <a:extLst>
              <a:ext uri="{FF2B5EF4-FFF2-40B4-BE49-F238E27FC236}">
                <a16:creationId xmlns:a16="http://schemas.microsoft.com/office/drawing/2014/main" id="{87282F53-2FF8-4D33-AD9B-EB3D8C5A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68" y="4226851"/>
            <a:ext cx="3475013" cy="217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28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32D48782-9863-4E8B-8D2E-AAC37DD4E89E}"/>
              </a:ext>
            </a:extLst>
          </p:cNvPr>
          <p:cNvSpPr/>
          <p:nvPr/>
        </p:nvSpPr>
        <p:spPr>
          <a:xfrm>
            <a:off x="969672" y="1593167"/>
            <a:ext cx="110300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 prima scrisoare 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aceluiaşi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Ioan se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citeşte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: "Lumea întreagă zace sub puterea Celui Rău" (1In 5,19). Sfântul Paul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vorbeşte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despre bătălia noastră împotriva puterilor spirituale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Ef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6,10-17). Este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din cauza lui că păcatul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consecinţele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sale (bolile,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suferinţele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cataclismele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mai ales moartea) au intrat în lume.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0DE69E76-9807-4AD7-B643-00C98F38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Imagine similară">
            <a:extLst>
              <a:ext uri="{FF2B5EF4-FFF2-40B4-BE49-F238E27FC236}">
                <a16:creationId xmlns:a16="http://schemas.microsoft.com/office/drawing/2014/main" id="{F3752C37-C49F-4CB4-9648-C803AB97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35" y="4114375"/>
            <a:ext cx="4484694" cy="25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2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83CB4DDE-FFE8-4557-A6EB-7E693A330138}"/>
              </a:ext>
            </a:extLst>
          </p:cNvPr>
          <p:cNvSpPr/>
          <p:nvPr/>
        </p:nvSpPr>
        <p:spPr>
          <a:xfrm>
            <a:off x="905789" y="1508760"/>
            <a:ext cx="65500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Diavolul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acţionează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în general prin ispită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înşelăciune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; este mincinos, "tată al minciunii" (In 8,44). Poate să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înşele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să inducă la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greşeală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, să amăgească. După cum Isus este adevărul (cf. In 14,6), tot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aşa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diavolul este mincinosul prin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excelenţă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. Scriitorul francez Charles Baudelaire spunea că viclenia cea mai perfectă a Satanei constă în a ne convinge că el nu există.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3FB9C596-7642-4E4F-B8A1-B6934613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4EEAD398-7778-4951-96C2-2756275B6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262" y="206090"/>
            <a:ext cx="3383391" cy="3067608"/>
          </a:xfrm>
          <a:prstGeom prst="rect">
            <a:avLst/>
          </a:prstGeom>
        </p:spPr>
      </p:pic>
      <p:pic>
        <p:nvPicPr>
          <p:cNvPr id="31746" name="Picture 2" descr="Imagine similară">
            <a:extLst>
              <a:ext uri="{FF2B5EF4-FFF2-40B4-BE49-F238E27FC236}">
                <a16:creationId xmlns:a16="http://schemas.microsoft.com/office/drawing/2014/main" id="{2ADBAB36-5549-4922-B640-9108849FC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87" y="3845980"/>
            <a:ext cx="2734566" cy="274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2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9B75351-4DDE-41B9-8FEA-90DECDCADBDF}"/>
              </a:ext>
            </a:extLst>
          </p:cNvPr>
          <p:cNvSpPr/>
          <p:nvPr/>
        </p:nvSpPr>
        <p:spPr>
          <a:xfrm>
            <a:off x="1238790" y="1892623"/>
            <a:ext cx="73276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Diavolul are o imensă </a:t>
            </a:r>
          </a:p>
          <a:p>
            <a:r>
              <a:rPr lang="ro-RO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Miama Nueva" panose="02000603000000000000" pitchFamily="50" charset="-52"/>
              </a:rPr>
              <a:t>		putere de seducere:</a:t>
            </a:r>
          </a:p>
        </p:txBody>
      </p:sp>
      <p:pic>
        <p:nvPicPr>
          <p:cNvPr id="6" name="Picture 8" descr="Imagine similară">
            <a:extLst>
              <a:ext uri="{FF2B5EF4-FFF2-40B4-BE49-F238E27FC236}">
                <a16:creationId xmlns:a16="http://schemas.microsoft.com/office/drawing/2014/main" id="{8157720E-13EC-448D-AC73-9DEDEC0F9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Imagine similară">
            <a:extLst>
              <a:ext uri="{FF2B5EF4-FFF2-40B4-BE49-F238E27FC236}">
                <a16:creationId xmlns:a16="http://schemas.microsoft.com/office/drawing/2014/main" id="{B9C0916C-A84A-4888-8E76-BB761C680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160" y="3429000"/>
            <a:ext cx="3868863" cy="320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0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F700244-2D27-46ED-9283-0C4FC6682374}"/>
              </a:ext>
            </a:extLst>
          </p:cNvPr>
          <p:cNvSpPr/>
          <p:nvPr/>
        </p:nvSpPr>
        <p:spPr>
          <a:xfrm>
            <a:off x="1022252" y="150876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i-a sedus pe Adam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Eva: dintre toate faptele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săvârşite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de diavol "cel mai grav în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consecinţele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sale a fost seducerea mincinoasă care l-a făcut pe om să nu asculte de Dumnezeu" (CBC, 394);</a:t>
            </a:r>
          </a:p>
        </p:txBody>
      </p:sp>
      <p:pic>
        <p:nvPicPr>
          <p:cNvPr id="5" name="Picture 8" descr="Imagine similară">
            <a:extLst>
              <a:ext uri="{FF2B5EF4-FFF2-40B4-BE49-F238E27FC236}">
                <a16:creationId xmlns:a16="http://schemas.microsoft.com/office/drawing/2014/main" id="{4A33304C-E44D-4D4F-8E46-00C68555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Imagini pentru adam and eve">
            <a:extLst>
              <a:ext uri="{FF2B5EF4-FFF2-40B4-BE49-F238E27FC236}">
                <a16:creationId xmlns:a16="http://schemas.microsoft.com/office/drawing/2014/main" id="{D21B950B-CA54-4E1B-84FF-4736FE22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4072258"/>
            <a:ext cx="3263998" cy="22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ini pentru adam and eve">
            <a:extLst>
              <a:ext uri="{FF2B5EF4-FFF2-40B4-BE49-F238E27FC236}">
                <a16:creationId xmlns:a16="http://schemas.microsoft.com/office/drawing/2014/main" id="{FA6E0ACD-9DC4-406B-9D09-8F0E5164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869" y="101537"/>
            <a:ext cx="2891308" cy="364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47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9267D92-5A73-43B0-8B57-DDD7AA5EE3E3}"/>
              </a:ext>
            </a:extLst>
          </p:cNvPr>
          <p:cNvSpPr/>
          <p:nvPr/>
        </p:nvSpPr>
        <p:spPr>
          <a:xfrm>
            <a:off x="937847" y="150876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- a încercat să-l seducă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şi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pe Cristos în mod direct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Lc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4,1-13) sau folosindu-se de Petru (cf. </a:t>
            </a:r>
            <a:r>
              <a:rPr lang="ro-RO" sz="3600" dirty="0" err="1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Mt</a:t>
            </a:r>
            <a:r>
              <a:rPr lang="ro-RO" sz="3600" dirty="0">
                <a:ln>
                  <a:solidFill>
                    <a:schemeClr val="tx1">
                      <a:alpha val="40000"/>
                    </a:schemeClr>
                  </a:solidFill>
                </a:ln>
                <a:solidFill>
                  <a:schemeClr val="bg1"/>
                </a:solidFill>
                <a:latin typeface="Gabriola" panose="04040605051002020D02" pitchFamily="82" charset="0"/>
              </a:rPr>
              <a:t> 16,23);</a:t>
            </a:r>
          </a:p>
        </p:txBody>
      </p:sp>
      <p:pic>
        <p:nvPicPr>
          <p:cNvPr id="4" name="Picture 8" descr="Imagine similară">
            <a:extLst>
              <a:ext uri="{FF2B5EF4-FFF2-40B4-BE49-F238E27FC236}">
                <a16:creationId xmlns:a16="http://schemas.microsoft.com/office/drawing/2014/main" id="{F0CD813C-1FA7-4A85-A87D-FEAF9F22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775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Imagini pentru christ devil">
            <a:extLst>
              <a:ext uri="{FF2B5EF4-FFF2-40B4-BE49-F238E27FC236}">
                <a16:creationId xmlns:a16="http://schemas.microsoft.com/office/drawing/2014/main" id="{E4F23CC5-41D3-4BD4-A2EF-C6D2B4BE5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18" y="3594915"/>
            <a:ext cx="3684563" cy="27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ini pentru christ devil">
            <a:extLst>
              <a:ext uri="{FF2B5EF4-FFF2-40B4-BE49-F238E27FC236}">
                <a16:creationId xmlns:a16="http://schemas.microsoft.com/office/drawing/2014/main" id="{84F917ED-57D2-4230-B3C3-A2C6A7361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662" y="235633"/>
            <a:ext cx="23502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3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1507</Words>
  <Application>Microsoft Office PowerPoint</Application>
  <PresentationFormat>Ecran lat</PresentationFormat>
  <Paragraphs>40</Paragraphs>
  <Slides>35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Gabriola</vt:lpstr>
      <vt:lpstr>Miama Nueva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iacob andrei</dc:creator>
  <cp:lastModifiedBy>iacob andrei</cp:lastModifiedBy>
  <cp:revision>53</cp:revision>
  <dcterms:created xsi:type="dcterms:W3CDTF">2017-11-07T17:16:14Z</dcterms:created>
  <dcterms:modified xsi:type="dcterms:W3CDTF">2017-11-08T09:49:40Z</dcterms:modified>
</cp:coreProperties>
</file>