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53969" y="170179"/>
            <a:ext cx="40106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4900" y="777747"/>
            <a:ext cx="436880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6808" y="1631937"/>
            <a:ext cx="7364983" cy="4413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32629" y="-20906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06700" y="1663700"/>
            <a:ext cx="58674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419" marR="5080" indent="-935355" algn="ctr">
              <a:lnSpc>
                <a:spcPct val="100000"/>
              </a:lnSpc>
            </a:pP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Printul</a:t>
            </a:r>
            <a:r>
              <a:rPr sz="4400" spc="-7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10" dirty="0" err="1">
                <a:solidFill>
                  <a:srgbClr val="FFFF00"/>
                </a:solidFill>
                <a:latin typeface="Comic Sans MS"/>
                <a:cs typeface="Comic Sans MS"/>
              </a:rPr>
              <a:t>devine</a:t>
            </a:r>
            <a:r>
              <a:rPr lang="ro-RO"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</a:p>
          <a:p>
            <a:pPr marL="947419" marR="5080" indent="-935355" algn="ctr">
              <a:lnSpc>
                <a:spcPct val="100000"/>
              </a:lnSpc>
            </a:pP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Pastor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202" y="168147"/>
            <a:ext cx="538670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11605" algn="l"/>
                <a:tab pos="2380615" algn="l"/>
              </a:tabLst>
            </a:pPr>
            <a:r>
              <a:rPr spc="-5" dirty="0">
                <a:solidFill>
                  <a:srgbClr val="000000"/>
                </a:solidFill>
              </a:rPr>
              <a:t>Intr-o </a:t>
            </a:r>
            <a:r>
              <a:rPr dirty="0">
                <a:solidFill>
                  <a:srgbClr val="000000"/>
                </a:solidFill>
              </a:rPr>
              <a:t>zi a observat un </a:t>
            </a:r>
            <a:r>
              <a:rPr spc="-5" dirty="0">
                <a:solidFill>
                  <a:srgbClr val="000000"/>
                </a:solidFill>
              </a:rPr>
              <a:t>tufis in  flacari.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Numai ca focul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nu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ardea 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deloc  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tufisul.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Moise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s-a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decis 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 sa afle </a:t>
            </a:r>
            <a:r>
              <a:rPr spc="-5" dirty="0">
                <a:solidFill>
                  <a:srgbClr val="000000"/>
                </a:solidFill>
              </a:rPr>
              <a:t>despre </a:t>
            </a:r>
            <a:r>
              <a:rPr dirty="0">
                <a:solidFill>
                  <a:srgbClr val="000000"/>
                </a:solidFill>
              </a:rPr>
              <a:t>ce era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vorba.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202" y="168147"/>
            <a:ext cx="8637905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985010" algn="l"/>
                <a:tab pos="2112010" algn="l"/>
                <a:tab pos="4277995" algn="l"/>
                <a:tab pos="5831205" algn="l"/>
              </a:tabLst>
            </a:pPr>
            <a:r>
              <a:rPr dirty="0">
                <a:solidFill>
                  <a:srgbClr val="000000"/>
                </a:solidFill>
              </a:rPr>
              <a:t>Pe masura ce Moise </a:t>
            </a:r>
            <a:r>
              <a:rPr spc="-5" dirty="0">
                <a:solidFill>
                  <a:srgbClr val="000000"/>
                </a:solidFill>
              </a:rPr>
              <a:t>s-a </a:t>
            </a:r>
            <a:r>
              <a:rPr dirty="0">
                <a:solidFill>
                  <a:srgbClr val="000000"/>
                </a:solidFill>
              </a:rPr>
              <a:t>apropiat </a:t>
            </a:r>
            <a:r>
              <a:rPr spc="-5" dirty="0">
                <a:solidFill>
                  <a:srgbClr val="000000"/>
                </a:solidFill>
              </a:rPr>
              <a:t>de </a:t>
            </a:r>
            <a:r>
              <a:rPr spc="-135" dirty="0">
                <a:solidFill>
                  <a:srgbClr val="000000"/>
                </a:solidFill>
              </a:rPr>
              <a:t>tufis˛ </a:t>
            </a:r>
            <a:r>
              <a:rPr dirty="0">
                <a:solidFill>
                  <a:srgbClr val="000000"/>
                </a:solidFill>
              </a:rPr>
              <a:t>Dumnezeu  l-a  strigat  </a:t>
            </a:r>
            <a:r>
              <a:rPr spc="-5" dirty="0">
                <a:solidFill>
                  <a:srgbClr val="000000"/>
                </a:solidFill>
              </a:rPr>
              <a:t>din</a:t>
            </a:r>
            <a:r>
              <a:rPr spc="-3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acel</a:t>
            </a:r>
            <a:r>
              <a:rPr spc="434" dirty="0">
                <a:solidFill>
                  <a:srgbClr val="000000"/>
                </a:solidFill>
              </a:rPr>
              <a:t> </a:t>
            </a:r>
            <a:r>
              <a:rPr spc="-5" dirty="0" err="1">
                <a:solidFill>
                  <a:srgbClr val="000000"/>
                </a:solidFill>
              </a:rPr>
              <a:t>tufis</a:t>
            </a:r>
            <a:r>
              <a:rPr spc="-5" dirty="0">
                <a:solidFill>
                  <a:srgbClr val="000000"/>
                </a:solidFill>
              </a:rPr>
              <a:t>.</a:t>
            </a:r>
            <a:r>
              <a:rPr lang="ro-RO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</a:rPr>
              <a:t>„Moise!"</a:t>
            </a:r>
            <a:r>
              <a:rPr spc="-1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„Aici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sunt!"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spus</a:t>
            </a:r>
            <a:r>
              <a:rPr spc="680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Moise</a:t>
            </a:r>
            <a:r>
              <a:rPr dirty="0">
                <a:solidFill>
                  <a:srgbClr val="000000"/>
                </a:solidFill>
              </a:rPr>
              <a:t>.</a:t>
            </a:r>
            <a:r>
              <a:rPr lang="ro-RO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„Nu </a:t>
            </a:r>
            <a:r>
              <a:rPr spc="-5" dirty="0">
                <a:solidFill>
                  <a:srgbClr val="000000"/>
                </a:solidFill>
              </a:rPr>
              <a:t>venii </a:t>
            </a:r>
            <a:r>
              <a:rPr dirty="0">
                <a:solidFill>
                  <a:srgbClr val="000000"/>
                </a:solidFill>
              </a:rPr>
              <a:t>prea </a:t>
            </a:r>
            <a:r>
              <a:rPr spc="-100" dirty="0">
                <a:solidFill>
                  <a:srgbClr val="000000"/>
                </a:solidFill>
              </a:rPr>
              <a:t>aproape˛"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spus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Dumnezeu.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„Da-ti sandalele </a:t>
            </a:r>
            <a:r>
              <a:rPr spc="-5" dirty="0">
                <a:solidFill>
                  <a:srgbClr val="000000"/>
                </a:solidFill>
              </a:rPr>
              <a:t>jos din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picioare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pentru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ca pamantul pe care calci e pamant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sfant."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740664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6366510" algn="l"/>
              </a:tabLst>
            </a:pPr>
            <a:r>
              <a:rPr sz="2800" spc="-5" dirty="0">
                <a:latin typeface="Comic Sans MS"/>
                <a:cs typeface="Comic Sans MS"/>
              </a:rPr>
              <a:t>„Te voi </a:t>
            </a:r>
            <a:r>
              <a:rPr sz="2800" dirty="0">
                <a:latin typeface="Comic Sans MS"/>
                <a:cs typeface="Comic Sans MS"/>
              </a:rPr>
              <a:t>trimite la Faraon </a:t>
            </a:r>
            <a:r>
              <a:rPr sz="2800" spc="-5" dirty="0">
                <a:latin typeface="Comic Sans MS"/>
                <a:cs typeface="Comic Sans MS"/>
              </a:rPr>
              <a:t>sa </a:t>
            </a:r>
            <a:r>
              <a:rPr sz="2800" dirty="0">
                <a:latin typeface="Comic Sans MS"/>
                <a:cs typeface="Comic Sans MS"/>
              </a:rPr>
              <a:t>imi </a:t>
            </a:r>
            <a:r>
              <a:rPr sz="2800" spc="-5" dirty="0">
                <a:latin typeface="Comic Sans MS"/>
                <a:cs typeface="Comic Sans MS"/>
              </a:rPr>
              <a:t>eliberezi  </a:t>
            </a:r>
            <a:r>
              <a:rPr sz="2800" dirty="0">
                <a:latin typeface="Comic Sans MS"/>
                <a:cs typeface="Comic Sans MS"/>
              </a:rPr>
              <a:t>poporul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sclavie"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spus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Numai</a:t>
            </a:r>
          </a:p>
          <a:p>
            <a:pPr marL="213995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ca lui Moise </a:t>
            </a:r>
            <a:r>
              <a:rPr sz="2800" spc="-5" dirty="0">
                <a:latin typeface="Comic Sans MS"/>
                <a:cs typeface="Comic Sans MS"/>
              </a:rPr>
              <a:t>ii </a:t>
            </a:r>
            <a:r>
              <a:rPr sz="2800" dirty="0">
                <a:latin typeface="Comic Sans MS"/>
                <a:cs typeface="Comic Sans MS"/>
              </a:rPr>
              <a:t>era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frica.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6626859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257425" algn="l"/>
              </a:tabLst>
            </a:pPr>
            <a:r>
              <a:rPr sz="2800" spc="-5" dirty="0">
                <a:latin typeface="Comic Sans MS"/>
                <a:cs typeface="Comic Sans MS"/>
              </a:rPr>
              <a:t>Apoi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>
                <a:latin typeface="Comic Sans MS"/>
                <a:cs typeface="Comic Sans MS"/>
              </a:rPr>
              <a:t>aratat lui Moise cata  putere  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avea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dirty="0" err="1">
                <a:latin typeface="Comic Sans MS"/>
                <a:cs typeface="Comic Sans MS"/>
              </a:rPr>
              <a:t>transformat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toiagul</a:t>
            </a:r>
            <a:endParaRPr sz="2800" dirty="0">
              <a:latin typeface="Comic Sans MS"/>
              <a:cs typeface="Comic Sans MS"/>
            </a:endParaRPr>
          </a:p>
          <a:p>
            <a:pPr marL="2245995" marR="1986914" indent="-31940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lui Moise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intr-un  </a:t>
            </a:r>
            <a:r>
              <a:rPr sz="2800" dirty="0">
                <a:latin typeface="Comic Sans MS"/>
                <a:cs typeface="Comic Sans MS"/>
              </a:rPr>
              <a:t>sarpe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urias.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789876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Cand Moise a ridicat sarpele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coada 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devenit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9202" y="594855"/>
            <a:ext cx="204766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o-RO" sz="2800" spc="-5" dirty="0">
                <a:latin typeface="Comic Sans MS"/>
                <a:cs typeface="Comic Sans MS"/>
              </a:rPr>
              <a:t>toiag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loc.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266862" y="594855"/>
            <a:ext cx="541663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0" marR="5080" indent="-39941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Acesta </a:t>
            </a:r>
            <a:r>
              <a:rPr sz="2800" dirty="0">
                <a:latin typeface="Comic Sans MS"/>
                <a:cs typeface="Comic Sans MS"/>
              </a:rPr>
              <a:t>era semnul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dirty="0">
                <a:latin typeface="Comic Sans MS"/>
                <a:cs typeface="Comic Sans MS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8597900" y="6289802"/>
            <a:ext cx="520700" cy="5427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605853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„Pune-ti mana pe </a:t>
            </a:r>
            <a:r>
              <a:rPr sz="2800" spc="-15" dirty="0">
                <a:latin typeface="Comic Sans MS"/>
                <a:cs typeface="Comic Sans MS"/>
              </a:rPr>
              <a:t>piept" </a:t>
            </a:r>
            <a:r>
              <a:rPr sz="2800" dirty="0">
                <a:latin typeface="Comic Sans MS"/>
                <a:cs typeface="Comic Sans MS"/>
              </a:rPr>
              <a:t>a ordonat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65349" y="168147"/>
            <a:ext cx="160655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Moise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s-a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202" y="594855"/>
            <a:ext cx="102235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supus.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61269" y="594855"/>
            <a:ext cx="81851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Cand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28607" y="594855"/>
            <a:ext cx="5944870" cy="1724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9680" marR="5080" indent="-123761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Mana </a:t>
            </a:r>
            <a:r>
              <a:rPr sz="2800" spc="-5" dirty="0">
                <a:latin typeface="Comic Sans MS"/>
                <a:cs typeface="Comic Sans MS"/>
              </a:rPr>
              <a:t>i-a devenit </a:t>
            </a:r>
            <a:r>
              <a:rPr sz="2800" dirty="0">
                <a:latin typeface="Comic Sans MS"/>
                <a:cs typeface="Comic Sans MS"/>
              </a:rPr>
              <a:t>alba plina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lepra.  si-a atins </a:t>
            </a:r>
            <a:r>
              <a:rPr sz="2800" spc="-5" dirty="0">
                <a:latin typeface="Comic Sans MS"/>
                <a:cs typeface="Comic Sans MS"/>
              </a:rPr>
              <a:t>pieptul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doua</a:t>
            </a:r>
            <a:endParaRPr sz="2800" dirty="0">
              <a:latin typeface="Comic Sans MS"/>
              <a:cs typeface="Comic Sans MS"/>
            </a:endParaRPr>
          </a:p>
          <a:p>
            <a:pPr marL="2419350" marR="1468755" indent="-42545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oara mana 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  vindecat.</a:t>
            </a:r>
          </a:p>
        </p:txBody>
      </p:sp>
      <p:sp>
        <p:nvSpPr>
          <p:cNvPr id="9" name="object 9"/>
          <p:cNvSpPr/>
          <p:nvPr/>
        </p:nvSpPr>
        <p:spPr>
          <a:xfrm>
            <a:off x="8597900" y="6289802"/>
            <a:ext cx="520700" cy="5427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5900" y="114553"/>
            <a:ext cx="804735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Insa </a:t>
            </a:r>
            <a:r>
              <a:rPr dirty="0">
                <a:solidFill>
                  <a:srgbClr val="000000"/>
                </a:solidFill>
              </a:rPr>
              <a:t>Moise </a:t>
            </a:r>
            <a:r>
              <a:rPr spc="-5" dirty="0">
                <a:solidFill>
                  <a:srgbClr val="000000"/>
                </a:solidFill>
              </a:rPr>
              <a:t>s-a </a:t>
            </a:r>
            <a:r>
              <a:rPr dirty="0">
                <a:solidFill>
                  <a:srgbClr val="000000"/>
                </a:solidFill>
              </a:rPr>
              <a:t>opus. „Nu </a:t>
            </a:r>
            <a:r>
              <a:rPr spc="-5" dirty="0">
                <a:solidFill>
                  <a:srgbClr val="000000"/>
                </a:solidFill>
              </a:rPr>
              <a:t>cred </a:t>
            </a:r>
            <a:r>
              <a:rPr dirty="0">
                <a:solidFill>
                  <a:srgbClr val="000000"/>
                </a:solidFill>
              </a:rPr>
              <a:t>ca m-ai </a:t>
            </a:r>
            <a:r>
              <a:rPr spc="-15" dirty="0">
                <a:solidFill>
                  <a:srgbClr val="000000"/>
                </a:solidFill>
              </a:rPr>
              <a:t>inteles" </a:t>
            </a:r>
            <a:r>
              <a:rPr dirty="0">
                <a:solidFill>
                  <a:srgbClr val="000000"/>
                </a:solidFill>
              </a:rPr>
              <a:t>a  spus Dumnezeu. </a:t>
            </a:r>
            <a:r>
              <a:rPr spc="-5" dirty="0">
                <a:solidFill>
                  <a:srgbClr val="000000"/>
                </a:solidFill>
              </a:rPr>
              <a:t>Acesta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spc="-5" dirty="0">
                <a:solidFill>
                  <a:srgbClr val="000000"/>
                </a:solidFill>
              </a:rPr>
              <a:t>devenit </a:t>
            </a:r>
            <a:r>
              <a:rPr dirty="0">
                <a:solidFill>
                  <a:srgbClr val="000000"/>
                </a:solidFill>
              </a:rPr>
              <a:t>furios. „Il </a:t>
            </a:r>
            <a:r>
              <a:rPr spc="-5" dirty="0">
                <a:solidFill>
                  <a:srgbClr val="000000"/>
                </a:solidFill>
              </a:rPr>
              <a:t>voi  folosi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spc="-5" dirty="0">
                <a:solidFill>
                  <a:srgbClr val="000000"/>
                </a:solidFill>
              </a:rPr>
              <a:t>fratele tau </a:t>
            </a:r>
            <a:r>
              <a:rPr spc="-135" dirty="0">
                <a:solidFill>
                  <a:srgbClr val="000000"/>
                </a:solidFill>
              </a:rPr>
              <a:t>Aaron˛ </a:t>
            </a:r>
            <a:r>
              <a:rPr dirty="0">
                <a:solidFill>
                  <a:srgbClr val="000000"/>
                </a:solidFill>
              </a:rPr>
              <a:t>sa </a:t>
            </a:r>
            <a:r>
              <a:rPr spc="-5" dirty="0">
                <a:solidFill>
                  <a:srgbClr val="000000"/>
                </a:solidFill>
              </a:rPr>
              <a:t>vorbeasca in </a:t>
            </a:r>
            <a:r>
              <a:rPr dirty="0">
                <a:solidFill>
                  <a:srgbClr val="000000"/>
                </a:solidFill>
              </a:rPr>
              <a:t>locul  </a:t>
            </a:r>
            <a:r>
              <a:rPr spc="-25" dirty="0">
                <a:solidFill>
                  <a:srgbClr val="000000"/>
                </a:solidFill>
              </a:rPr>
              <a:t>tau" </a:t>
            </a:r>
            <a:r>
              <a:rPr dirty="0">
                <a:solidFill>
                  <a:srgbClr val="000000"/>
                </a:solidFill>
              </a:rPr>
              <a:t>a spus</a:t>
            </a:r>
            <a:r>
              <a:rPr spc="-7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El.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851090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Moise </a:t>
            </a:r>
            <a:r>
              <a:rPr sz="2800" spc="-5" dirty="0">
                <a:latin typeface="Comic Sans MS"/>
                <a:cs typeface="Comic Sans MS"/>
              </a:rPr>
              <a:t>s-a intors </a:t>
            </a:r>
            <a:r>
              <a:rPr sz="2800" dirty="0">
                <a:latin typeface="Comic Sans MS"/>
                <a:cs typeface="Comic Sans MS"/>
              </a:rPr>
              <a:t>la </a:t>
            </a:r>
            <a:r>
              <a:rPr lang="ro-RO" sz="2800" spc="-5" dirty="0">
                <a:latin typeface="Comic Sans MS"/>
                <a:cs typeface="Comic Sans MS"/>
              </a:rPr>
              <a:t>J</a:t>
            </a:r>
            <a:r>
              <a:rPr sz="2800" spc="-5" dirty="0" err="1">
                <a:latin typeface="Comic Sans MS"/>
                <a:cs typeface="Comic Sans MS"/>
              </a:rPr>
              <a:t>ethro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si-a </a:t>
            </a:r>
            <a:r>
              <a:rPr sz="2800" spc="-5" dirty="0">
                <a:latin typeface="Comic Sans MS"/>
                <a:cs typeface="Comic Sans MS"/>
              </a:rPr>
              <a:t>impachetat</a:t>
            </a:r>
            <a:r>
              <a:rPr sz="2800" dirty="0">
                <a:latin typeface="Comic Sans MS"/>
                <a:cs typeface="Comic Sans MS"/>
              </a:rPr>
              <a:t> lucrurile</a:t>
            </a:r>
          </a:p>
          <a:p>
            <a:pPr marL="299021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si a plecat spre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Egipt.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4614545" cy="5139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101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 l-a calauzit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spc="-5" dirty="0">
                <a:latin typeface="Comic Sans MS"/>
                <a:cs typeface="Comic Sans MS"/>
              </a:rPr>
              <a:t>fratele lui </a:t>
            </a:r>
            <a:r>
              <a:rPr sz="2800" spc="-130" dirty="0">
                <a:latin typeface="Comic Sans MS"/>
                <a:cs typeface="Comic Sans MS"/>
              </a:rPr>
              <a:t>Moise˛ </a:t>
            </a:r>
            <a:r>
              <a:rPr sz="2800" spc="-5" dirty="0">
                <a:latin typeface="Comic Sans MS"/>
                <a:cs typeface="Comic Sans MS"/>
              </a:rPr>
              <a:t>Aaron  intre </a:t>
            </a:r>
            <a:r>
              <a:rPr sz="2800" dirty="0">
                <a:latin typeface="Comic Sans MS"/>
                <a:cs typeface="Comic Sans MS"/>
              </a:rPr>
              <a:t>munti unde acestia  s-au </a:t>
            </a:r>
            <a:r>
              <a:rPr sz="2800" spc="-5" dirty="0">
                <a:latin typeface="Comic Sans MS"/>
                <a:cs typeface="Comic Sans MS"/>
              </a:rPr>
              <a:t>intalnit.  </a:t>
            </a:r>
            <a:r>
              <a:rPr sz="2800" dirty="0">
                <a:latin typeface="Comic Sans MS"/>
                <a:cs typeface="Comic Sans MS"/>
              </a:rPr>
              <a:t>Moise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spus lui Aaron </a:t>
            </a:r>
            <a:r>
              <a:rPr sz="2800" spc="-5" dirty="0">
                <a:latin typeface="Comic Sans MS"/>
                <a:cs typeface="Comic Sans MS"/>
              </a:rPr>
              <a:t>despre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planul  lui Dumnezeu </a:t>
            </a:r>
            <a:r>
              <a:rPr sz="2800" spc="-5" dirty="0">
                <a:latin typeface="Comic Sans MS"/>
                <a:cs typeface="Comic Sans MS"/>
              </a:rPr>
              <a:t>sa </a:t>
            </a:r>
            <a:r>
              <a:rPr sz="2800" dirty="0">
                <a:latin typeface="Comic Sans MS"/>
                <a:cs typeface="Comic Sans MS"/>
              </a:rPr>
              <a:t>elibereze  poporul </a:t>
            </a:r>
            <a:r>
              <a:rPr sz="2800" spc="-5" dirty="0">
                <a:latin typeface="Comic Sans MS"/>
                <a:cs typeface="Comic Sans MS"/>
              </a:rPr>
              <a:t>evreu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L="12700" marR="1609725">
              <a:lnSpc>
                <a:spcPct val="100000"/>
              </a:lnSpc>
              <a:spcBef>
                <a:spcPts val="5"/>
              </a:spcBef>
              <a:tabLst>
                <a:tab pos="1417320" algn="l"/>
              </a:tabLst>
            </a:pPr>
            <a:r>
              <a:rPr sz="2800" dirty="0">
                <a:latin typeface="Comic Sans MS"/>
                <a:cs typeface="Comic Sans MS"/>
              </a:rPr>
              <a:t>sclavie.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Impreuna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dus </a:t>
            </a:r>
            <a:r>
              <a:rPr sz="2800" dirty="0">
                <a:latin typeface="Comic Sans MS"/>
                <a:cs typeface="Comic Sans MS"/>
              </a:rPr>
              <a:t>aceste  </a:t>
            </a:r>
            <a:r>
              <a:rPr sz="2800" spc="-5" dirty="0">
                <a:latin typeface="Comic Sans MS"/>
                <a:cs typeface="Comic Sans MS"/>
              </a:rPr>
              <a:t>vesti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minunate</a:t>
            </a:r>
            <a:endParaRPr sz="2800" dirty="0">
              <a:latin typeface="Comic Sans MS"/>
              <a:cs typeface="Comic Sans MS"/>
            </a:endParaRPr>
          </a:p>
          <a:p>
            <a:pPr marL="12700" marR="216471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conducatorii  evrei.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4359910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Cand Moise a aratat  liderilor evrei semnele </a:t>
            </a:r>
            <a:r>
              <a:rPr sz="2800" spc="-5" dirty="0">
                <a:latin typeface="Comic Sans MS"/>
                <a:cs typeface="Comic Sans MS"/>
              </a:rPr>
              <a:t>lui  </a:t>
            </a:r>
            <a:r>
              <a:rPr sz="2800" dirty="0">
                <a:latin typeface="Comic Sans MS"/>
                <a:cs typeface="Comic Sans MS"/>
              </a:rPr>
              <a:t>Dumnezeu acestia au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stiut  ca Dumnezeu </a:t>
            </a:r>
            <a:r>
              <a:rPr sz="2800" spc="-5" dirty="0">
                <a:latin typeface="Comic Sans MS"/>
                <a:cs typeface="Comic Sans MS"/>
              </a:rPr>
              <a:t>ii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endParaRPr sz="2800" dirty="0">
              <a:latin typeface="Comic Sans MS"/>
              <a:cs typeface="Comic Sans MS"/>
            </a:endParaRPr>
          </a:p>
          <a:p>
            <a:pPr marL="12700" marR="31686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ajuta sa </a:t>
            </a:r>
            <a:r>
              <a:rPr sz="2800" dirty="0">
                <a:latin typeface="Comic Sans MS"/>
                <a:cs typeface="Comic Sans MS"/>
              </a:rPr>
              <a:t>elibereze </a:t>
            </a:r>
            <a:r>
              <a:rPr sz="2800" spc="-5" dirty="0">
                <a:latin typeface="Comic Sans MS"/>
                <a:cs typeface="Comic Sans MS"/>
              </a:rPr>
              <a:t>evreii  din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sclavie.</a:t>
            </a:r>
          </a:p>
          <a:p>
            <a:pPr marL="12700" marR="196342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Impreuna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s-au  inchinat in  </a:t>
            </a:r>
            <a:r>
              <a:rPr sz="2800" dirty="0">
                <a:latin typeface="Comic Sans MS"/>
                <a:cs typeface="Comic Sans MS"/>
              </a:rPr>
              <a:t>onoarea lui  Dumnezeu.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95802" y="168147"/>
            <a:ext cx="502221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Intr-o zi Moise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vazut </a:t>
            </a:r>
            <a:r>
              <a:rPr sz="2800" dirty="0">
                <a:latin typeface="Comic Sans MS"/>
                <a:cs typeface="Comic Sans MS"/>
              </a:rPr>
              <a:t>un  Egiptean </a:t>
            </a:r>
            <a:r>
              <a:rPr sz="2800" spc="-5" dirty="0">
                <a:latin typeface="Comic Sans MS"/>
                <a:cs typeface="Comic Sans MS"/>
              </a:rPr>
              <a:t>lovind un </a:t>
            </a:r>
            <a:r>
              <a:rPr sz="2800" dirty="0">
                <a:latin typeface="Comic Sans MS"/>
                <a:cs typeface="Comic Sans MS"/>
              </a:rPr>
              <a:t>sclav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evreu.</a:t>
            </a:r>
            <a:endParaRPr sz="2800" dirty="0">
              <a:latin typeface="Comic Sans MS"/>
              <a:cs typeface="Comic Sans MS"/>
            </a:endParaRPr>
          </a:p>
          <a:p>
            <a:pPr marL="12700" marR="199263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Desi Moise fusese  </a:t>
            </a:r>
            <a:r>
              <a:rPr sz="2800" dirty="0">
                <a:latin typeface="Comic Sans MS"/>
                <a:cs typeface="Comic Sans MS"/>
              </a:rPr>
              <a:t>crescut </a:t>
            </a:r>
            <a:r>
              <a:rPr sz="2800" spc="-5" dirty="0">
                <a:latin typeface="Comic Sans MS"/>
                <a:cs typeface="Comic Sans MS"/>
              </a:rPr>
              <a:t>si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educat</a:t>
            </a:r>
            <a:endParaRPr sz="2800" dirty="0">
              <a:latin typeface="Comic Sans MS"/>
              <a:cs typeface="Comic Sans MS"/>
            </a:endParaRPr>
          </a:p>
          <a:p>
            <a:pPr marL="226060" marR="1635760" indent="-21336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ca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dirty="0">
                <a:latin typeface="Comic Sans MS"/>
                <a:cs typeface="Comic Sans MS"/>
              </a:rPr>
              <a:t>print </a:t>
            </a:r>
            <a:r>
              <a:rPr sz="2800" spc="-5" dirty="0">
                <a:latin typeface="Comic Sans MS"/>
                <a:cs typeface="Comic Sans MS"/>
              </a:rPr>
              <a:t>in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palatul  </a:t>
            </a:r>
            <a:r>
              <a:rPr sz="2800" spc="-75" dirty="0">
                <a:latin typeface="Comic Sans MS"/>
                <a:cs typeface="Comic Sans MS"/>
              </a:rPr>
              <a:t>Faraonului˛ </a:t>
            </a:r>
            <a:r>
              <a:rPr sz="2800" spc="-5" dirty="0">
                <a:latin typeface="Comic Sans MS"/>
                <a:cs typeface="Comic Sans MS"/>
              </a:rPr>
              <a:t>si el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endParaRPr sz="2800" dirty="0">
              <a:latin typeface="Comic Sans MS"/>
              <a:cs typeface="Comic Sans MS"/>
            </a:endParaRPr>
          </a:p>
          <a:p>
            <a:pPr marL="438150" marR="2404110" algn="ct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randul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era  </a:t>
            </a:r>
            <a:r>
              <a:rPr sz="2800" dirty="0">
                <a:latin typeface="Comic Sans MS"/>
                <a:cs typeface="Comic Sans MS"/>
              </a:rPr>
              <a:t>evreu.</a:t>
            </a:r>
          </a:p>
          <a:p>
            <a:pPr marL="1076960" marR="2177415" indent="-127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Trebuia sa  </a:t>
            </a:r>
            <a:r>
              <a:rPr sz="2800" dirty="0">
                <a:latin typeface="Comic Sans MS"/>
                <a:cs typeface="Comic Sans MS"/>
              </a:rPr>
              <a:t>opreasca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34345" y="5841936"/>
            <a:ext cx="291020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asemenea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tiranie.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202" y="168147"/>
            <a:ext cx="628205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4121150" algn="l"/>
              </a:tabLst>
            </a:pPr>
            <a:r>
              <a:rPr dirty="0">
                <a:solidFill>
                  <a:srgbClr val="000000"/>
                </a:solidFill>
              </a:rPr>
              <a:t>Plini </a:t>
            </a:r>
            <a:r>
              <a:rPr spc="-5" dirty="0">
                <a:solidFill>
                  <a:srgbClr val="000000"/>
                </a:solidFill>
              </a:rPr>
              <a:t>de </a:t>
            </a:r>
            <a:r>
              <a:rPr spc="-130" dirty="0">
                <a:solidFill>
                  <a:srgbClr val="000000"/>
                </a:solidFill>
              </a:rPr>
              <a:t>curaj˛ </a:t>
            </a:r>
            <a:r>
              <a:rPr dirty="0">
                <a:solidFill>
                  <a:srgbClr val="000000"/>
                </a:solidFill>
              </a:rPr>
              <a:t>Moise </a:t>
            </a:r>
            <a:r>
              <a:rPr spc="-5" dirty="0">
                <a:solidFill>
                  <a:srgbClr val="000000"/>
                </a:solidFill>
              </a:rPr>
              <a:t>si </a:t>
            </a:r>
            <a:r>
              <a:rPr dirty="0">
                <a:solidFill>
                  <a:srgbClr val="000000"/>
                </a:solidFill>
              </a:rPr>
              <a:t>Aaron s-au  indreptat 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catre 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Faraon</a:t>
            </a:r>
            <a:r>
              <a:rPr dirty="0">
                <a:solidFill>
                  <a:srgbClr val="000000"/>
                </a:solidFill>
              </a:rPr>
              <a:t>.</a:t>
            </a:r>
            <a:r>
              <a:rPr lang="ro-RO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„Dumnezeu  </a:t>
            </a:r>
            <a:r>
              <a:rPr spc="-130" dirty="0">
                <a:solidFill>
                  <a:srgbClr val="000000"/>
                </a:solidFill>
              </a:rPr>
              <a:t>spune˛ </a:t>
            </a:r>
            <a:r>
              <a:rPr spc="-5" dirty="0">
                <a:solidFill>
                  <a:srgbClr val="000000"/>
                </a:solidFill>
              </a:rPr>
              <a:t>’Lasa-mi </a:t>
            </a:r>
            <a:r>
              <a:rPr dirty="0">
                <a:solidFill>
                  <a:srgbClr val="000000"/>
                </a:solidFill>
              </a:rPr>
              <a:t>poporul </a:t>
            </a:r>
            <a:r>
              <a:rPr spc="-185" dirty="0">
                <a:solidFill>
                  <a:srgbClr val="000000"/>
                </a:solidFill>
              </a:rPr>
              <a:t>liber'˛" </a:t>
            </a:r>
            <a:r>
              <a:rPr spc="-5" dirty="0">
                <a:solidFill>
                  <a:srgbClr val="000000"/>
                </a:solidFill>
              </a:rPr>
              <a:t>au </a:t>
            </a:r>
            <a:r>
              <a:rPr dirty="0">
                <a:solidFill>
                  <a:srgbClr val="000000"/>
                </a:solidFill>
              </a:rPr>
              <a:t>spus  acestia.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618617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721485" algn="l"/>
                <a:tab pos="2473325" algn="l"/>
              </a:tabLst>
            </a:pPr>
            <a:r>
              <a:rPr sz="2800" spc="-5" dirty="0">
                <a:latin typeface="Comic Sans MS"/>
                <a:cs typeface="Comic Sans MS"/>
              </a:rPr>
              <a:t>„Nu voi elibera </a:t>
            </a:r>
            <a:r>
              <a:rPr sz="2800" spc="-15" dirty="0">
                <a:latin typeface="Comic Sans MS"/>
                <a:cs typeface="Comic Sans MS"/>
              </a:rPr>
              <a:t>Israelul"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spus  </a:t>
            </a:r>
            <a:r>
              <a:rPr sz="2800" dirty="0">
                <a:latin typeface="Comic Sans MS"/>
                <a:cs typeface="Comic Sans MS"/>
              </a:rPr>
              <a:t>Faraonul.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Nu avea sa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asculte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porunca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lui  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Dumnezeu.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Dumnezeu avea sa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46718" y="1449044"/>
            <a:ext cx="1766570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foloseasca</a:t>
            </a:r>
            <a:endParaRPr sz="2800" dirty="0">
              <a:latin typeface="Comic Sans MS"/>
              <a:cs typeface="Comic Sans MS"/>
            </a:endParaRPr>
          </a:p>
          <a:p>
            <a:pPr marL="969644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14887" y="1449044"/>
            <a:ext cx="2118360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forta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 razgandi</a:t>
            </a:r>
          </a:p>
          <a:p>
            <a:pPr marL="927735" marR="54610" indent="32004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pe  Faraon</a:t>
            </a:r>
          </a:p>
          <a:p>
            <a:pPr marL="1247775" marR="613410" indent="-1066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sa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0507" y="6146736"/>
            <a:ext cx="268859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asculte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porunca.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68142" y="25765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202" y="168147"/>
            <a:ext cx="820610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03985" algn="l"/>
                <a:tab pos="1748155" algn="l"/>
              </a:tabLst>
            </a:pPr>
            <a:r>
              <a:rPr dirty="0">
                <a:solidFill>
                  <a:srgbClr val="000000"/>
                </a:solidFill>
              </a:rPr>
              <a:t>Uitandu-se atent </a:t>
            </a:r>
            <a:r>
              <a:rPr spc="-5" dirty="0">
                <a:solidFill>
                  <a:srgbClr val="000000"/>
                </a:solidFill>
              </a:rPr>
              <a:t>in jur sa fie </a:t>
            </a:r>
            <a:r>
              <a:rPr dirty="0">
                <a:solidFill>
                  <a:srgbClr val="000000"/>
                </a:solidFill>
              </a:rPr>
              <a:t>sigur ca </a:t>
            </a:r>
            <a:r>
              <a:rPr spc="-5" dirty="0">
                <a:solidFill>
                  <a:srgbClr val="000000"/>
                </a:solidFill>
              </a:rPr>
              <a:t>nimeni nu il  </a:t>
            </a:r>
            <a:r>
              <a:rPr dirty="0">
                <a:solidFill>
                  <a:srgbClr val="000000"/>
                </a:solidFill>
              </a:rPr>
              <a:t>vede Moise </a:t>
            </a:r>
            <a:r>
              <a:rPr spc="-5" dirty="0">
                <a:solidFill>
                  <a:srgbClr val="000000"/>
                </a:solidFill>
              </a:rPr>
              <a:t>l-a </a:t>
            </a:r>
            <a:r>
              <a:rPr dirty="0">
                <a:solidFill>
                  <a:srgbClr val="000000"/>
                </a:solidFill>
              </a:rPr>
              <a:t>atacat pe crudul stapan care lovea  sclavul.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pc="-5" dirty="0">
                <a:solidFill>
                  <a:srgbClr val="000000"/>
                </a:solidFill>
              </a:rPr>
              <a:t>In lupta </a:t>
            </a:r>
            <a:r>
              <a:rPr dirty="0">
                <a:solidFill>
                  <a:srgbClr val="000000"/>
                </a:solidFill>
              </a:rPr>
              <a:t>care a </a:t>
            </a:r>
            <a:r>
              <a:rPr spc="-5" dirty="0">
                <a:solidFill>
                  <a:srgbClr val="000000"/>
                </a:solidFill>
              </a:rPr>
              <a:t>urma </a:t>
            </a:r>
            <a:r>
              <a:rPr dirty="0">
                <a:solidFill>
                  <a:srgbClr val="000000"/>
                </a:solidFill>
              </a:rPr>
              <a:t>Moise </a:t>
            </a:r>
            <a:r>
              <a:rPr spc="-5" dirty="0">
                <a:solidFill>
                  <a:srgbClr val="000000"/>
                </a:solidFill>
              </a:rPr>
              <a:t>l-a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ucis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Egiptean.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dirty="0">
                <a:solidFill>
                  <a:srgbClr val="000000"/>
                </a:solidFill>
              </a:rPr>
              <a:t>Apoi repede a ingropat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cadavrul.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8705215" cy="45166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0515">
              <a:lnSpc>
                <a:spcPct val="100000"/>
              </a:lnSpc>
              <a:tabLst>
                <a:tab pos="1984375" algn="l"/>
                <a:tab pos="4386580" algn="l"/>
                <a:tab pos="5650865" algn="l"/>
              </a:tabLst>
            </a:pPr>
            <a:r>
              <a:rPr sz="2800" dirty="0">
                <a:latin typeface="Comic Sans MS"/>
                <a:cs typeface="Comic Sans MS"/>
              </a:rPr>
              <a:t>Urmatoarea </a:t>
            </a:r>
            <a:r>
              <a:rPr sz="2800" spc="-260" dirty="0">
                <a:latin typeface="Comic Sans MS"/>
                <a:cs typeface="Comic Sans MS"/>
              </a:rPr>
              <a:t>zi˛ </a:t>
            </a:r>
            <a:r>
              <a:rPr sz="2800" dirty="0">
                <a:latin typeface="Comic Sans MS"/>
                <a:cs typeface="Comic Sans MS"/>
              </a:rPr>
              <a:t>Moise a vazut alti evrei lovindu-se.  A  </a:t>
            </a:r>
            <a:r>
              <a:rPr sz="2800" spc="-5" dirty="0">
                <a:latin typeface="Comic Sans MS"/>
                <a:cs typeface="Comic Sans MS"/>
              </a:rPr>
              <a:t>incercat  </a:t>
            </a:r>
            <a:r>
              <a:rPr sz="2800" dirty="0">
                <a:latin typeface="Comic Sans MS"/>
                <a:cs typeface="Comic Sans MS"/>
              </a:rPr>
              <a:t>sa</a:t>
            </a:r>
            <a:r>
              <a:rPr sz="2800" spc="-3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ii</a:t>
            </a:r>
            <a:r>
              <a:rPr sz="2800" spc="434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opreasca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Unul</a:t>
            </a:r>
            <a:r>
              <a:rPr sz="2800" dirty="0">
                <a:latin typeface="Comic Sans MS"/>
                <a:cs typeface="Comic Sans MS"/>
              </a:rPr>
              <a:t> a </a:t>
            </a:r>
            <a:r>
              <a:rPr sz="2800" spc="-160" dirty="0">
                <a:latin typeface="Comic Sans MS"/>
                <a:cs typeface="Comic Sans MS"/>
              </a:rPr>
              <a:t>spus˛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„Ma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vei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omora </a:t>
            </a:r>
            <a:r>
              <a:rPr sz="2800" spc="-5" dirty="0">
                <a:latin typeface="Comic Sans MS"/>
                <a:cs typeface="Comic Sans MS"/>
              </a:rPr>
              <a:t>si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mine </a:t>
            </a:r>
            <a:r>
              <a:rPr sz="2800" dirty="0">
                <a:latin typeface="Comic Sans MS"/>
                <a:cs typeface="Comic Sans MS"/>
              </a:rPr>
              <a:t>asa </a:t>
            </a:r>
            <a:r>
              <a:rPr sz="2800" spc="-5" dirty="0">
                <a:latin typeface="Comic Sans MS"/>
                <a:cs typeface="Comic Sans MS"/>
              </a:rPr>
              <a:t>cum </a:t>
            </a:r>
            <a:r>
              <a:rPr sz="2800" dirty="0">
                <a:latin typeface="Comic Sans MS"/>
                <a:cs typeface="Comic Sans MS"/>
              </a:rPr>
              <a:t>l-ai omorat </a:t>
            </a:r>
            <a:r>
              <a:rPr sz="2800" spc="-5" dirty="0">
                <a:latin typeface="Comic Sans MS"/>
                <a:cs typeface="Comic Sans MS"/>
              </a:rPr>
              <a:t>ieri </a:t>
            </a:r>
            <a:r>
              <a:rPr sz="2800" dirty="0">
                <a:latin typeface="Comic Sans MS"/>
                <a:cs typeface="Comic Sans MS"/>
              </a:rPr>
              <a:t>pe  </a:t>
            </a:r>
            <a:r>
              <a:rPr sz="2800" spc="-10" dirty="0">
                <a:latin typeface="Comic Sans MS"/>
                <a:cs typeface="Comic Sans MS"/>
              </a:rPr>
              <a:t>Egiptean?"</a:t>
            </a:r>
            <a:r>
              <a:rPr sz="2800" spc="-1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Moise 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era </a:t>
            </a:r>
            <a:r>
              <a:rPr sz="2800" spc="7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infricosat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Toata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lumea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stia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despre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cele </a:t>
            </a:r>
            <a:r>
              <a:rPr sz="2800" spc="-5" dirty="0">
                <a:latin typeface="Comic Sans MS"/>
                <a:cs typeface="Comic Sans MS"/>
              </a:rPr>
              <a:t>intamplate </a:t>
            </a:r>
            <a:r>
              <a:rPr sz="2800" dirty="0">
                <a:latin typeface="Comic Sans MS"/>
                <a:cs typeface="Comic Sans MS"/>
              </a:rPr>
              <a:t>cu o </a:t>
            </a:r>
            <a:r>
              <a:rPr sz="2800" spc="-5" dirty="0" err="1">
                <a:latin typeface="Comic Sans MS"/>
                <a:cs typeface="Comic Sans MS"/>
              </a:rPr>
              <a:t>zi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</a:t>
            </a:r>
            <a:r>
              <a:rPr sz="2800" spc="26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urma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Faraonul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stia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asemenea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Moise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trebuia </a:t>
            </a:r>
            <a:r>
              <a:rPr sz="2800" dirty="0" err="1">
                <a:latin typeface="Comic Sans MS"/>
                <a:cs typeface="Comic Sans MS"/>
              </a:rPr>
              <a:t>sa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    </a:t>
            </a:r>
            <a:r>
              <a:rPr sz="2800" spc="-5" dirty="0" err="1">
                <a:solidFill>
                  <a:schemeClr val="bg1"/>
                </a:solidFill>
                <a:latin typeface="Comic Sans MS"/>
                <a:cs typeface="Comic Sans MS"/>
              </a:rPr>
              <a:t>fuga</a:t>
            </a:r>
            <a:r>
              <a:rPr sz="2800" spc="-5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acel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tinut.</a:t>
            </a:r>
            <a:endParaRPr sz="28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41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fugit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intr-o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tara 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nume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Midian.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202" y="168147"/>
            <a:ext cx="852297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In timp </a:t>
            </a:r>
            <a:r>
              <a:rPr dirty="0">
                <a:solidFill>
                  <a:srgbClr val="000000"/>
                </a:solidFill>
              </a:rPr>
              <a:t>ce Moise </a:t>
            </a:r>
            <a:r>
              <a:rPr spc="-5" dirty="0">
                <a:solidFill>
                  <a:srgbClr val="000000"/>
                </a:solidFill>
              </a:rPr>
              <a:t>se </a:t>
            </a:r>
            <a:r>
              <a:rPr dirty="0">
                <a:solidFill>
                  <a:srgbClr val="000000"/>
                </a:solidFill>
              </a:rPr>
              <a:t>odihnea pe marginea </a:t>
            </a:r>
            <a:r>
              <a:rPr spc="-5" dirty="0">
                <a:solidFill>
                  <a:srgbClr val="000000"/>
                </a:solidFill>
              </a:rPr>
              <a:t>unui </a:t>
            </a:r>
            <a:r>
              <a:rPr spc="-135" dirty="0">
                <a:solidFill>
                  <a:srgbClr val="000000"/>
                </a:solidFill>
              </a:rPr>
              <a:t>izvor˛  </a:t>
            </a:r>
            <a:r>
              <a:rPr dirty="0">
                <a:solidFill>
                  <a:srgbClr val="000000"/>
                </a:solidFill>
              </a:rPr>
              <a:t>cele sapte </a:t>
            </a:r>
            <a:r>
              <a:rPr spc="-5" dirty="0">
                <a:solidFill>
                  <a:srgbClr val="000000"/>
                </a:solidFill>
              </a:rPr>
              <a:t>fete </a:t>
            </a:r>
            <a:r>
              <a:rPr dirty="0">
                <a:solidFill>
                  <a:srgbClr val="000000"/>
                </a:solidFill>
              </a:rPr>
              <a:t>ale preotului </a:t>
            </a:r>
            <a:r>
              <a:rPr spc="-5" dirty="0">
                <a:solidFill>
                  <a:srgbClr val="000000"/>
                </a:solidFill>
              </a:rPr>
              <a:t>din </a:t>
            </a:r>
            <a:r>
              <a:rPr dirty="0">
                <a:solidFill>
                  <a:srgbClr val="000000"/>
                </a:solidFill>
              </a:rPr>
              <a:t>Midian au venit </a:t>
            </a:r>
            <a:r>
              <a:rPr spc="-5" dirty="0">
                <a:solidFill>
                  <a:srgbClr val="000000"/>
                </a:solidFill>
              </a:rPr>
              <a:t>sa  </a:t>
            </a:r>
            <a:r>
              <a:rPr dirty="0">
                <a:solidFill>
                  <a:srgbClr val="000000"/>
                </a:solidFill>
              </a:rPr>
              <a:t>ia apa </a:t>
            </a:r>
            <a:r>
              <a:rPr spc="-5" dirty="0">
                <a:solidFill>
                  <a:srgbClr val="000000"/>
                </a:solidFill>
              </a:rPr>
              <a:t>sa adape </a:t>
            </a:r>
            <a:r>
              <a:rPr dirty="0">
                <a:solidFill>
                  <a:srgbClr val="000000"/>
                </a:solidFill>
              </a:rPr>
              <a:t>turmele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preotului.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9202" y="168147"/>
            <a:ext cx="7853680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Alti </a:t>
            </a:r>
            <a:r>
              <a:rPr dirty="0">
                <a:solidFill>
                  <a:srgbClr val="000000"/>
                </a:solidFill>
              </a:rPr>
              <a:t>pastori au </a:t>
            </a:r>
            <a:r>
              <a:rPr spc="-5" dirty="0">
                <a:solidFill>
                  <a:srgbClr val="000000"/>
                </a:solidFill>
              </a:rPr>
              <a:t>incercat </a:t>
            </a:r>
            <a:r>
              <a:rPr dirty="0">
                <a:solidFill>
                  <a:srgbClr val="000000"/>
                </a:solidFill>
              </a:rPr>
              <a:t>sa le </a:t>
            </a:r>
            <a:r>
              <a:rPr spc="-5" dirty="0">
                <a:solidFill>
                  <a:srgbClr val="000000"/>
                </a:solidFill>
              </a:rPr>
              <a:t>impinga </a:t>
            </a:r>
            <a:r>
              <a:rPr dirty="0">
                <a:solidFill>
                  <a:srgbClr val="000000"/>
                </a:solidFill>
              </a:rPr>
              <a:t>la o parte.  Insa Moise le-a aparat pe</a:t>
            </a:r>
            <a:r>
              <a:rPr spc="-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fete.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81401" y="168147"/>
            <a:ext cx="5638165" cy="556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463042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„Ati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ajuns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acasa</a:t>
            </a:r>
            <a:r>
              <a:rPr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devreme!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"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2800" spc="-150" dirty="0">
                <a:solidFill>
                  <a:srgbClr val="FFFFFF"/>
                </a:solidFill>
                <a:latin typeface="Comic Sans MS"/>
                <a:cs typeface="Comic Sans MS"/>
              </a:rPr>
              <a:t>euel˛ </a:t>
            </a:r>
            <a:r>
              <a:rPr sz="28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tatal fetelor a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exclamat.</a:t>
            </a:r>
            <a:endParaRPr sz="2800" dirty="0">
              <a:latin typeface="Comic Sans MS"/>
              <a:cs typeface="Comic Sans MS"/>
            </a:endParaRPr>
          </a:p>
          <a:p>
            <a:pPr marL="1501140" marR="654050" indent="-1169035">
              <a:lnSpc>
                <a:spcPct val="100000"/>
              </a:lnSpc>
              <a:spcBef>
                <a:spcPts val="5"/>
              </a:spcBef>
              <a:tabLst>
                <a:tab pos="2967990" algn="l"/>
                <a:tab pos="307848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Cand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fetele i-au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explicat ce  s-a 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intamplat˛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acesta  a spus „Aduce-ti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acel  om</a:t>
            </a:r>
            <a:r>
              <a:rPr sz="2800" spc="8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5" dirty="0" err="1">
                <a:solidFill>
                  <a:srgbClr val="FFFFFF"/>
                </a:solidFill>
                <a:latin typeface="Comic Sans MS"/>
                <a:cs typeface="Comic Sans MS"/>
              </a:rPr>
              <a:t>aici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."</a:t>
            </a:r>
            <a:r>
              <a:rPr lang="ro-RO"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Moise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locuit cu Reuel pe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chema si  Jethro.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tarziu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Moise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casatorit  cu cea mai mare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dintre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fiicele lui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Reuel.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4178300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14780" algn="l"/>
                <a:tab pos="1980564" algn="l"/>
              </a:tabLst>
            </a:pPr>
            <a:r>
              <a:rPr sz="2800" spc="-5" dirty="0">
                <a:latin typeface="Comic Sans MS"/>
                <a:cs typeface="Comic Sans MS"/>
              </a:rPr>
              <a:t>Insa in </a:t>
            </a:r>
            <a:r>
              <a:rPr sz="2800" spc="-130" dirty="0">
                <a:latin typeface="Comic Sans MS"/>
                <a:cs typeface="Comic Sans MS"/>
              </a:rPr>
              <a:t>Egipt˛ </a:t>
            </a:r>
            <a:r>
              <a:rPr sz="2800" dirty="0">
                <a:latin typeface="Comic Sans MS"/>
                <a:cs typeface="Comic Sans MS"/>
              </a:rPr>
              <a:t>Faraonul  murise.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Oamenii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lui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omic Sans MS"/>
                <a:cs typeface="Comic Sans MS"/>
              </a:rPr>
              <a:t>Dumnezeu˛ </a:t>
            </a:r>
            <a:r>
              <a:rPr sz="2800" dirty="0">
                <a:latin typeface="Comic Sans MS"/>
                <a:cs typeface="Comic Sans MS"/>
              </a:rPr>
              <a:t>evreii erau  </a:t>
            </a:r>
            <a:r>
              <a:rPr sz="2800" spc="-5" dirty="0">
                <a:latin typeface="Comic Sans MS"/>
                <a:cs typeface="Comic Sans MS"/>
              </a:rPr>
              <a:t>inca 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sclavi.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sufereau</a:t>
            </a:r>
          </a:p>
          <a:p>
            <a:pPr marL="54483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in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tacere!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202" y="4865090"/>
            <a:ext cx="2868295" cy="1724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 s-au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rugat</a:t>
            </a:r>
            <a:endParaRPr sz="2800" dirty="0">
              <a:latin typeface="Comic Sans MS"/>
              <a:cs typeface="Comic Sans MS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Dumnezeu sa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ajute! Dumnezeu  le-a auzit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ruga.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9202" y="168147"/>
            <a:ext cx="5489575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Moise </a:t>
            </a:r>
            <a:r>
              <a:rPr sz="2800" spc="-5" dirty="0">
                <a:latin typeface="Comic Sans MS"/>
                <a:cs typeface="Comic Sans MS"/>
              </a:rPr>
              <a:t>nu stia </a:t>
            </a:r>
            <a:r>
              <a:rPr sz="2800" dirty="0">
                <a:latin typeface="Comic Sans MS"/>
                <a:cs typeface="Comic Sans MS"/>
              </a:rPr>
              <a:t>dar Dumnezeu avea  planuit </a:t>
            </a:r>
            <a:r>
              <a:rPr sz="2800" spc="-5" dirty="0">
                <a:latin typeface="Comic Sans MS"/>
                <a:cs typeface="Comic Sans MS"/>
              </a:rPr>
              <a:t>sa il foloseasca </a:t>
            </a:r>
            <a:r>
              <a:rPr sz="2800" dirty="0">
                <a:latin typeface="Comic Sans MS"/>
                <a:cs typeface="Comic Sans MS"/>
              </a:rPr>
              <a:t>pe el sa </a:t>
            </a:r>
            <a:r>
              <a:rPr sz="2800" spc="-5" dirty="0">
                <a:latin typeface="Comic Sans MS"/>
                <a:cs typeface="Comic Sans MS"/>
              </a:rPr>
              <a:t>ii  </a:t>
            </a:r>
            <a:r>
              <a:rPr sz="2800" dirty="0">
                <a:latin typeface="Comic Sans MS"/>
                <a:cs typeface="Comic Sans MS"/>
              </a:rPr>
              <a:t>elibereze pe evrei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sclavie.</a:t>
            </a:r>
          </a:p>
          <a:p>
            <a:pPr marL="12700" marR="76644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Trecusera 40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ani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cand  Moise plecase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Egipt.</a:t>
            </a:r>
          </a:p>
          <a:p>
            <a:pPr marL="12700" marR="139382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Pazea turma lui </a:t>
            </a:r>
            <a:r>
              <a:rPr sz="2800" spc="-5" dirty="0">
                <a:latin typeface="Comic Sans MS"/>
                <a:cs typeface="Comic Sans MS"/>
              </a:rPr>
              <a:t>Reuel.  </a:t>
            </a: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ii </a:t>
            </a:r>
            <a:r>
              <a:rPr sz="2800" dirty="0">
                <a:latin typeface="Comic Sans MS"/>
                <a:cs typeface="Comic Sans MS"/>
              </a:rPr>
              <a:t>era dor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poporul  sau </a:t>
            </a:r>
            <a:r>
              <a:rPr sz="2800" spc="-5" dirty="0">
                <a:latin typeface="Comic Sans MS"/>
                <a:cs typeface="Comic Sans MS"/>
              </a:rPr>
              <a:t>in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504</Words>
  <Application>Microsoft Office PowerPoint</Application>
  <PresentationFormat>Particularizare</PresentationFormat>
  <Paragraphs>58</Paragraphs>
  <Slides>22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22</vt:i4>
      </vt:variant>
    </vt:vector>
  </HeadingPairs>
  <TitlesOfParts>
    <vt:vector size="26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Uitandu-se atent in jur sa fie sigur ca nimeni nu il  vede Moise l-a atacat pe crudul stapan care lovea  sclavul. In lupta care a urma Moise l-a ucis pe  Egiptean. Apoi repede a ingropat cadavrul.</vt:lpstr>
      <vt:lpstr>Prezentare PowerPoint</vt:lpstr>
      <vt:lpstr>In timp ce Moise se odihnea pe marginea unui izvor˛  cele sapte fete ale preotului din Midian au venit sa  ia apa sa adape turmele preotului.</vt:lpstr>
      <vt:lpstr>Alti pastori au incercat sa le impinga la o parte.  Insa Moise le-a aparat pe fete.</vt:lpstr>
      <vt:lpstr>Prezentare PowerPoint</vt:lpstr>
      <vt:lpstr>Prezentare PowerPoint</vt:lpstr>
      <vt:lpstr>Prezentare PowerPoint</vt:lpstr>
      <vt:lpstr>Intr-o zi a observat un tufis in  flacari. Numai ca focul nu ardea  deloc   tufisul. Moise s-a decis   sa afle despre ce era vorba.</vt:lpstr>
      <vt:lpstr>Pe masura ce Moise s-a apropiat de tufis˛ Dumnezeu  l-a  strigat  din acel tufis. „Moise!" „Aici sunt!" a  spus Moise. „Nu venii prea aproape˛" a spus  Dumnezeu. „Da-ti sandalele jos din picioare pentru  ca pamantul pe care calci e pamant sfant."</vt:lpstr>
      <vt:lpstr>Prezentare PowerPoint</vt:lpstr>
      <vt:lpstr>Prezentare PowerPoint</vt:lpstr>
      <vt:lpstr>Prezentare PowerPoint</vt:lpstr>
      <vt:lpstr>Prezentare PowerPoint</vt:lpstr>
      <vt:lpstr>Insa Moise s-a opus. „Nu cred ca m-ai inteles" a  spus Dumnezeu. Acesta a devenit furios. „Il voi  folosi pe fratele tau Aaron˛ sa vorbeasca in locul  tau" a spus El.</vt:lpstr>
      <vt:lpstr>Prezentare PowerPoint</vt:lpstr>
      <vt:lpstr>Prezentare PowerPoint</vt:lpstr>
      <vt:lpstr>Prezentare PowerPoint</vt:lpstr>
      <vt:lpstr>Plini de curaj˛ Moise si Aaron s-au  indreptat  catre  Faraon. „Dumnezeu  spune˛ ’Lasa-mi poporul liber'˛" au spus  acestia.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cp:lastModifiedBy>iacob andrei</cp:lastModifiedBy>
  <cp:revision>4</cp:revision>
  <dcterms:created xsi:type="dcterms:W3CDTF">2016-01-17T13:36:32Z</dcterms:created>
  <dcterms:modified xsi:type="dcterms:W3CDTF">2017-12-12T17:06:42Z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