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0EBBEC-1064-4695-9F48-30EC896DF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0C3F568-485D-4EEC-ADF6-F8D87EC1D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843669C-55A2-47BF-8550-6DB5FF6C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3B595E9-2B34-49C4-9373-D8E28725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0FEAA13-6C01-454B-B79C-121974AC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008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028365B-EBDC-4AB0-8792-DE8FBFD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54FF467-85F7-490E-81F1-D95092EC3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20AC6D3-1EC7-40F3-83A6-5CA75AF7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435F09A-C6EA-4191-863C-868BF940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9A6F2B0-F2FE-4651-BD5A-F9AE5FF8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4100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4360130-D513-4127-92E6-1A253DEF6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CD0BC34-5001-40DA-AEEE-F7C1876A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7D5AC6F-9FBA-45ED-8712-3FB114B1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06883D3-666D-4FD7-AAF1-ACDA8C2E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CADC1E9-B794-4058-AC80-5B759490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146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55E6DF9-A010-453F-8901-865E5EFE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D6AAD49-89B6-4378-A780-206A9C767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3820EE1-7EB1-49A9-A07B-B916512E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CAB2611-3605-4859-B763-1F79F771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21CA43A-AC2D-4E6C-8A83-B78C8BB4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046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88A131C-4817-4B08-B494-3A1DF601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02EA5EC-9521-4B37-BB20-2920AC7FC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0B1F19C-42A2-4155-9856-850E6FD9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7401DCF-5260-40A9-9D7D-92A44358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6F469A3-FDCD-4B51-89D7-179C08F1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3901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7AC6D75-3D7C-45C7-A9D2-0733DFC0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FAD1D09-21C0-473C-897B-14FF97F6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CC2A24-D8A7-4AE4-823B-E921A34D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AFD9B2F-8CB8-4F93-A317-40DD7824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827BD68-D343-4449-95C1-D7E4B243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083C424-7892-472F-97A0-C60FD352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6812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CC2B39-B11E-4FF1-A764-606C4344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FBD7580-B9AC-48E6-ADAE-C478B0D55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55D17C3-428E-49E4-B7B6-4C043218F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426C4E4-E6F5-4345-BB9D-5B8035163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886888D-89B7-40AE-9E9A-8D0575C36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0E45152-7469-4271-8A48-266B7E11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86E365F-3B4E-41FF-9228-D45D7469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DFEAA4FC-8148-4363-A8F2-F49246F6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059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9983BB-55E3-4CB1-BE0C-F861700C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329C3759-34A2-47D6-B004-87022F4A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F9A37F5-7D74-4770-AC56-8927EFBF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A30A705-AFAB-450B-B243-8F071A9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6278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9DC3798-38C9-40B1-9D34-506BC2D2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BCC5F66-36FD-448B-B11B-AEE990CB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CA50911-C14B-47D2-9700-F9357C89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806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967145-323D-47B8-B632-C2EE044B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1AD03DD-1E4B-41D0-9258-3698A62C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5BFE454-59A3-4700-BA04-58F4C274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31EB3F1-033E-472A-9D94-05912122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E880AEF-5CA9-4C3E-AC57-646AB443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2CFC585-F422-4A5C-8634-509003E8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3477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67B0EE-DCC8-481A-B668-AD12DA6A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AFB682F-1FFF-4FE8-995A-70FC0A4CA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32E595-F1E6-4957-B776-40637E617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8B1C6AC-5766-4AC7-B0BD-F007C708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6390266-1D96-4ADC-96E9-D899C1A5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01EC99A-7108-4075-BA3A-69BFF50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5599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263197D-A3F6-410D-9D43-26E182BB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909FD4D-782D-4D01-89D1-B26390D8E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ED6A75D-1BFB-4638-98AE-A7CC712FC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87D1F-DD18-4CF8-8375-AA4BA6EFE675}" type="datetimeFigureOut">
              <a:rPr lang="ro-RO" smtClean="0"/>
              <a:t>07.12.2017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E52EC57-79AB-4C92-A025-0928A4967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877A8A4-FFC2-48BA-87E3-CEE5CC6E3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03AF-7228-4D38-BEDF-107405C4DC9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31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4A7F42B2-249A-4E9B-B633-7E34A82DECEA}"/>
              </a:ext>
            </a:extLst>
          </p:cNvPr>
          <p:cNvSpPr/>
          <p:nvPr/>
        </p:nvSpPr>
        <p:spPr>
          <a:xfrm>
            <a:off x="3237876" y="1352982"/>
            <a:ext cx="875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4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Sfânta Tereza de Acvila</a:t>
            </a:r>
            <a:endParaRPr lang="ro-R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50" charset="-52"/>
              <a:ea typeface="Calibri" panose="020F0502020204030204" pitchFamily="34" charset="0"/>
            </a:endParaRPr>
          </a:p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  <a:ea typeface="Calibri" panose="020F0502020204030204" pitchFamily="34" charset="0"/>
              </a:rPr>
              <a:t>(1515-1582)</a:t>
            </a:r>
            <a:endParaRPr lang="ro-R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5" name="Picture 2" descr="Imagini pentru angel png">
            <a:extLst>
              <a:ext uri="{FF2B5EF4-FFF2-40B4-BE49-F238E27FC236}">
                <a16:creationId xmlns:a16="http://schemas.microsoft.com/office/drawing/2014/main" id="{AF27E15F-AF15-4163-84B1-F81F64CB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6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EE0BD6E-4836-4ECA-8FDD-1B16269E6C7A}"/>
              </a:ext>
            </a:extLst>
          </p:cNvPr>
          <p:cNvSpPr/>
          <p:nvPr/>
        </p:nvSpPr>
        <p:spPr>
          <a:xfrm>
            <a:off x="3273082" y="151179"/>
            <a:ext cx="87266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Apoi ea vorbește despre "marile sale păcate": citirea cu pasiune a romanelor de aventuri cavalerești, dorința de a plăcea și a face impresie prin ținută, coafură, parfumuri, plăcerea de a întreține conversații amuzante; în chip deosebit se consideră vinovată pentru prietenia cu o tânără, a cărei conversație "a produs în mine cea mai tristă schimbare... Învățând din experiența mea, aș vrea ca părinții să fie extrem de atenți cu privire la acest lucru".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E3584C5B-4EB2-4E95-A9B0-693D73F0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i pentru friendship girl">
            <a:extLst>
              <a:ext uri="{FF2B5EF4-FFF2-40B4-BE49-F238E27FC236}">
                <a16:creationId xmlns:a16="http://schemas.microsoft.com/office/drawing/2014/main" id="{F5DC864C-A8D9-411A-B413-DFCA4F9F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" y="2567225"/>
            <a:ext cx="2598397" cy="21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23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C00A3CE-FDFF-4F68-80B7-5301261A4357}"/>
              </a:ext>
            </a:extLst>
          </p:cNvPr>
          <p:cNvSpPr/>
          <p:nvPr/>
        </p:nvSpPr>
        <p:spPr>
          <a:xfrm>
            <a:off x="3638843" y="0"/>
            <a:ext cx="7910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Pentru formarea intelectuală și morală a fiicei sale, Alfons de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Cepeda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 încredințat-o pensionului ținut de surorile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augustine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Aici s-a întâlnit cu o călugăriță sfântă, Maria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Briceno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care i-a redeșteptat în suflet gândul și dorința frumuseților nepieritoare.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B3229D62-9335-425D-9BA3-52E8F971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i pentru Teresa de Jesús">
            <a:extLst>
              <a:ext uri="{FF2B5EF4-FFF2-40B4-BE49-F238E27FC236}">
                <a16:creationId xmlns:a16="http://schemas.microsoft.com/office/drawing/2014/main" id="{B10E3965-D8F2-42CE-91C4-85435A00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" y="3108543"/>
            <a:ext cx="5529565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5838D48-0862-4192-A172-355FD2894AE8}"/>
              </a:ext>
            </a:extLst>
          </p:cNvPr>
          <p:cNvSpPr/>
          <p:nvPr/>
        </p:nvSpPr>
        <p:spPr>
          <a:xfrm>
            <a:off x="2363372" y="193206"/>
            <a:ext cx="953789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Simțea totuși că i-ar veni foarte greu să se despartă de bucuriile preferate și ea însăși mărturisește că dorea mult "ca Bunul Dumnezeu să nu o cheme la viața de mănăstire". Cu toate acestea, în urma convorbirilor cu un alt suflet ales, "m-am hotărât să mă înving pe mine însămi"; a cerut permisiunea tatălui său și a intrat în mănăstirea călugărițelor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carmelitane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din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Ávila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2B0974A4-DC05-461E-A875-290D1A24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ini pentru carmelite monastery avila">
            <a:extLst>
              <a:ext uri="{FF2B5EF4-FFF2-40B4-BE49-F238E27FC236}">
                <a16:creationId xmlns:a16="http://schemas.microsoft.com/office/drawing/2014/main" id="{3BD70612-832A-4B91-BB75-C95F3EE7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" y="3959694"/>
            <a:ext cx="4286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6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5EAB231-A228-4021-920C-AC96E1554396}"/>
              </a:ext>
            </a:extLst>
          </p:cNvPr>
          <p:cNvSpPr/>
          <p:nvPr/>
        </p:nvSpPr>
        <p:spPr>
          <a:xfrm>
            <a:off x="3216812" y="151179"/>
            <a:ext cx="8656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"Când am îmbrăcat haina călugărească, Domnul m-a făcut să înțeleg cât de darnic este față de cei care se înving pe ei înșiși pentru a-i sluji lui. În aceeași clipă am simțit în sufletul meu o mulțumire atât de mare pentru starea pe care am ales-o, încât nimic nu a putut să o micșoreze până în ziua de astăzi... Nu aveam încă, mi se pare, iubirea de Dumnezeu... Dar o lumină puternică m-a făcut să înțeleg că tot ce este trecător valorează foarte puțin".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46B00ED9-07F8-4A14-88EA-ACFF59B4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Teresa de Jesús">
            <a:extLst>
              <a:ext uri="{FF2B5EF4-FFF2-40B4-BE49-F238E27FC236}">
                <a16:creationId xmlns:a16="http://schemas.microsoft.com/office/drawing/2014/main" id="{C3BB9255-5A49-4F0A-9DCE-4CA84B6F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" y="2025747"/>
            <a:ext cx="3135141" cy="39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18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A210855-DB72-4872-9868-1E3C28D3B29F}"/>
              </a:ext>
            </a:extLst>
          </p:cNvPr>
          <p:cNvSpPr/>
          <p:nvPr/>
        </p:nvSpPr>
        <p:spPr>
          <a:xfrm>
            <a:off x="3554436" y="162508"/>
            <a:ext cx="8403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Timp de douăzeci de ani a trăit în mănăstire, încercând să împace dorința desăvârșirii spirituale cu satisfacerea dorinței de comoditate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afecțiuni umane. Dar într-o zi, icoana cu "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Ecce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Homo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" aflată în capelă s-a însuflețit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 început să sângereze în prezența Terezei; atunci Tereza a îngenunchiat în fața lui Cristos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L-a rugat să-i dea "odată pentru totdeauna puterea de a nu-l mai ofensa".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DF43371E-BE36-4844-AEA2-AB28FF5B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i pentru Ecce Homo">
            <a:extLst>
              <a:ext uri="{FF2B5EF4-FFF2-40B4-BE49-F238E27FC236}">
                <a16:creationId xmlns:a16="http://schemas.microsoft.com/office/drawing/2014/main" id="{FD3DAC1C-1E79-4617-9D7C-DC72501E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4" y="2411094"/>
            <a:ext cx="2907323" cy="38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15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FA6B458-560E-41B7-A45A-6C12731887CE}"/>
              </a:ext>
            </a:extLst>
          </p:cNvPr>
          <p:cNvSpPr/>
          <p:nvPr/>
        </p:nvSpPr>
        <p:spPr>
          <a:xfrm>
            <a:off x="3540368" y="166012"/>
            <a:ext cx="8417169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Întărită de harul divin, a rupt în inima ei legăturile unor afecțiuni prea omenești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 dăruit-o lui Dumnezeu, începând o viață nouă, plină de suferințe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bucurii suprafirești, pe care le-a descris cu măiestrie în cărțile sale: "Drumul perfecțiunii", "Gânduri despre iubirea de Dumnezeu", "Castelul interior".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F22FD485-1B83-4AA4-B2D7-23E83220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i pentru Castelul interior">
            <a:extLst>
              <a:ext uri="{FF2B5EF4-FFF2-40B4-BE49-F238E27FC236}">
                <a16:creationId xmlns:a16="http://schemas.microsoft.com/office/drawing/2014/main" id="{542F6A06-D268-44F3-A0AE-11EEA5F0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0" y="1708257"/>
            <a:ext cx="2742782" cy="37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ini pentru Drumul perfecțiunii">
            <a:extLst>
              <a:ext uri="{FF2B5EF4-FFF2-40B4-BE49-F238E27FC236}">
                <a16:creationId xmlns:a16="http://schemas.microsoft.com/office/drawing/2014/main" id="{8B86C40C-437A-4DE1-8BF7-0A616A1C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79" y="3429000"/>
            <a:ext cx="2394832" cy="31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1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852C803-7EAF-4D93-AE13-FEFDECF2266C}"/>
              </a:ext>
            </a:extLst>
          </p:cNvPr>
          <p:cNvSpPr/>
          <p:nvPr/>
        </p:nvSpPr>
        <p:spPr>
          <a:xfrm>
            <a:off x="3441895" y="120304"/>
            <a:ext cx="85719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Deoarece în mănăstiri pătrunsese luxul, comoditatea, delăsarea, Tereza a simțit chemarea de a se consacra operei de reformare a vieții călugărești. După ce s-a sfătuit cu mai mulți oameni renumiți prin sfințenia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înțelepciunea lor, a obținut de la Papa Pius al IV-lea aprobarea de a proceda la întemeierea unor mănăstiri în care să se respecte cu strictețe rânduielile primitive, foarte aspre, ale ordinului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Carmelitan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6EE15680-37A3-4B43-AFB5-2FADD3EC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ini pentru Pius IV">
            <a:extLst>
              <a:ext uri="{FF2B5EF4-FFF2-40B4-BE49-F238E27FC236}">
                <a16:creationId xmlns:a16="http://schemas.microsoft.com/office/drawing/2014/main" id="{134EEFD0-D627-4352-8101-FD2C93C5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2" y="2320906"/>
            <a:ext cx="3303388" cy="40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23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9B19729-6792-405F-9E8E-03AF18F87614}"/>
              </a:ext>
            </a:extLst>
          </p:cNvPr>
          <p:cNvSpPr/>
          <p:nvPr/>
        </p:nvSpPr>
        <p:spPr>
          <a:xfrm>
            <a:off x="3737316" y="228490"/>
            <a:ext cx="82202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Astfel, la 27 august 1562 a luat ființă lângă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Ávila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prima mănăstire a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Carmelitanelor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Desculțe, dedicată Sfântului Iosif. Cu această ocazie s-a sfințit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prima biserică în cinstea Sfântului Iosif. La moartea Sfintei Tereza existau în Spania 32 mănăstiri reformate, 17 pentru femei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15 pentru bărbați. </a:t>
            </a:r>
          </a:p>
        </p:txBody>
      </p:sp>
      <p:pic>
        <p:nvPicPr>
          <p:cNvPr id="22530" name="Picture 2" descr="Imagini pentru Teresa de Jesús">
            <a:extLst>
              <a:ext uri="{FF2B5EF4-FFF2-40B4-BE49-F238E27FC236}">
                <a16:creationId xmlns:a16="http://schemas.microsoft.com/office/drawing/2014/main" id="{5F3BC914-B080-4C18-A883-1414DACD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6" y="1736042"/>
            <a:ext cx="3074156" cy="47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47AB7BD9-EB64-4B70-8922-5676B5EA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6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7BFC03F-B75D-4BAD-A5FF-16177C0C1592}"/>
              </a:ext>
            </a:extLst>
          </p:cNvPr>
          <p:cNvSpPr/>
          <p:nvPr/>
        </p:nvSpPr>
        <p:spPr>
          <a:xfrm>
            <a:off x="3540368" y="0"/>
            <a:ext cx="8262425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Această operă imensă a cerut din partea Sfintei Tereza multă energie, tenacitate, inteligență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îndeosebi o încredere fără margini în Providența divină. "Tereza fără harul lui Dumnezeu este o femeie sărmană; cu harul lui Dumnezeu, este o forță; cu harul lui Dumnezeu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cu mulți bani, este o putere".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03A8D0EF-8658-4727-9C2E-67CF798B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ini pentru Teresa de Jesús">
            <a:extLst>
              <a:ext uri="{FF2B5EF4-FFF2-40B4-BE49-F238E27FC236}">
                <a16:creationId xmlns:a16="http://schemas.microsoft.com/office/drawing/2014/main" id="{5A6C12F4-F832-439C-ACA6-4CB63DD9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4714875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53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BF37678-5158-4F37-A56B-23C9052E7F2B}"/>
              </a:ext>
            </a:extLst>
          </p:cNvPr>
          <p:cNvSpPr/>
          <p:nvPr/>
        </p:nvSpPr>
        <p:spPr>
          <a:xfrm>
            <a:off x="3709180" y="221342"/>
            <a:ext cx="8276493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Cunoscătoare adâncă a vieții sufletești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înțeleaptă conducătoare de conștiințe, Tereza a rămas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femeia practică ce se ocupa de cele mai mărunte lucruri din casă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de problemele economice ale vieții; la orice reîntâlnire cu surorile ei de mănăstire, căuta să vină cu mici atenții pentru fiecare dintre ele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dorea ca severitatea mănăstirească să fie însoțită de o sinceră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neîncetată voie bună.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6D50101D-291E-4676-95DE-664B0CB5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ine similară">
            <a:extLst>
              <a:ext uri="{FF2B5EF4-FFF2-40B4-BE49-F238E27FC236}">
                <a16:creationId xmlns:a16="http://schemas.microsoft.com/office/drawing/2014/main" id="{11EE6C39-A87E-4EA5-92B0-A75EB807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7" y="1950280"/>
            <a:ext cx="34861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2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360542D-AF81-43A8-B614-7DA018F1D79C}"/>
              </a:ext>
            </a:extLst>
          </p:cNvPr>
          <p:cNvSpPr/>
          <p:nvPr/>
        </p:nvSpPr>
        <p:spPr>
          <a:xfrm>
            <a:off x="5816106" y="32045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În noaptea de 4 spre 15 octombrie se stingea din viață una dintre femeile extraordinare ale Evului Mediu și ale tuturor timpurilor: Sfânta Tereza din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Ávila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</a:rPr>
              <a:t>, numită și Tereza cea Mare. </a:t>
            </a:r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D0C35759-1F68-44C0-AFD0-39532869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Teresa of Ávila">
            <a:extLst>
              <a:ext uri="{FF2B5EF4-FFF2-40B4-BE49-F238E27FC236}">
                <a16:creationId xmlns:a16="http://schemas.microsoft.com/office/drawing/2014/main" id="{568BACA6-A49D-41AA-BC49-945C6479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10" y="1438275"/>
            <a:ext cx="1514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76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1951832-118D-460E-B788-F50CD2FA50A9}"/>
              </a:ext>
            </a:extLst>
          </p:cNvPr>
          <p:cNvSpPr/>
          <p:nvPr/>
        </p:nvSpPr>
        <p:spPr>
          <a:xfrm>
            <a:off x="1776349" y="258803"/>
            <a:ext cx="10209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La 4 octombrie 1582 se afla în mănăstirea din Alba (Spania), epuizată de eforturile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călătoriile întreprinse; simțind că se apropie sfârșitul, a cerut să i se aducă Sfânta Împărtășanie; când a văzut Preasfântul Sacrament, a exclamat: "Domnul meu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Mirele meu! A venit în sfârșit clipa după care am suspinat cu atâta dor".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F491105B-76C7-43E6-A7E3-68326A1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ine similară">
            <a:extLst>
              <a:ext uri="{FF2B5EF4-FFF2-40B4-BE49-F238E27FC236}">
                <a16:creationId xmlns:a16="http://schemas.microsoft.com/office/drawing/2014/main" id="{A21DF3A3-CE47-4BF2-A61F-3F94EFF4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65" y="3079482"/>
            <a:ext cx="3859774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20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C21FB34-E2FB-484D-A39D-84189D4D744D}"/>
              </a:ext>
            </a:extLst>
          </p:cNvPr>
          <p:cNvSpPr/>
          <p:nvPr/>
        </p:nvSpPr>
        <p:spPr>
          <a:xfrm>
            <a:off x="3470030" y="0"/>
            <a:ext cx="848750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Spre orele 9 seara a închis ochii, cu capul rezemat de brațul sorei Ana a Sfântului Bartolomeu, după un extaz ce a durat 14 ore. Papa Grigore al XV-lea a ridicat-o la cinstea sfintelor altare în ziua de 12 martie 1622, confirmând sentimentele de adâncă venerație cu care a fost înconjurată chiar înainte de sfârșitul vieți pământești.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AC11087A-AEF8-4E38-BEC5-4B675E9C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ini pentru Grigore XV">
            <a:extLst>
              <a:ext uri="{FF2B5EF4-FFF2-40B4-BE49-F238E27FC236}">
                <a16:creationId xmlns:a16="http://schemas.microsoft.com/office/drawing/2014/main" id="{B0050895-2D2F-42E2-9BE9-D9934569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9" y="2178368"/>
            <a:ext cx="3024471" cy="41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6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B96A974-88D4-40AC-AD07-21789B401EFA}"/>
              </a:ext>
            </a:extLst>
          </p:cNvPr>
          <p:cNvSpPr/>
          <p:nvPr/>
        </p:nvSpPr>
        <p:spPr>
          <a:xfrm>
            <a:off x="4185176" y="1511309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150000"/>
              </a:lnSpc>
            </a:pPr>
            <a:r>
              <a:rPr lang="ro-RO" sz="6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50" charset="-52"/>
              </a:rPr>
              <a:t>Sfârșit</a:t>
            </a:r>
          </a:p>
        </p:txBody>
      </p:sp>
      <p:pic>
        <p:nvPicPr>
          <p:cNvPr id="1026" name="Picture 2" descr="Imagini pentru angel png">
            <a:extLst>
              <a:ext uri="{FF2B5EF4-FFF2-40B4-BE49-F238E27FC236}">
                <a16:creationId xmlns:a16="http://schemas.microsoft.com/office/drawing/2014/main" id="{7275AB07-BB66-4842-A120-2AB4C215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81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F379605-4B60-4885-969B-C523579FB755}"/>
              </a:ext>
            </a:extLst>
          </p:cNvPr>
          <p:cNvSpPr/>
          <p:nvPr/>
        </p:nvSpPr>
        <p:spPr>
          <a:xfrm>
            <a:off x="3526300" y="155668"/>
            <a:ext cx="8346831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Ea și-a dobândit un loc deosebit în rândul sfinților prin activitatea de reformare a mănăstirilor de călugărițe și călugări din ordinul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Carmelitan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prin viața ei țesută din suferințe, extaze și minuni, și prin scrierile pline de farmec și înțelepciune suprafirească, scrieri ce i-au adus titlul de "Doctor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Ecclesiae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", "Învățător al Bisericii", acordat de Papa Paul al VI-lea la 27 septembrie 1970.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3C2614B8-2CA6-4F8B-AEA3-8AA3C17B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Papa Paul al VI-lea">
            <a:extLst>
              <a:ext uri="{FF2B5EF4-FFF2-40B4-BE49-F238E27FC236}">
                <a16:creationId xmlns:a16="http://schemas.microsoft.com/office/drawing/2014/main" id="{BF52927C-A9E1-44F8-94F2-95AD26C1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9" y="2504462"/>
            <a:ext cx="3065725" cy="37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01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2473AB8-ED11-4082-84F6-E11086D72EFC}"/>
              </a:ext>
            </a:extLst>
          </p:cNvPr>
          <p:cNvSpPr/>
          <p:nvPr/>
        </p:nvSpPr>
        <p:spPr>
          <a:xfrm>
            <a:off x="3948333" y="216600"/>
            <a:ext cx="789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În cartea de familie a soților Alfons de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Cépeda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Beatrice de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Ahumada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din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oraşul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Ávila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(Spania) se notează: "Miercuri, a douăzeci </a:t>
            </a:r>
            <a:r>
              <a:rPr lang="ro-RO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şi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opta zi din luna martie a anului 1515, s-a născut fiica mea Tereza, la orele 5 dimineața, poate cu o jumătate de oră mai târziu sau mai degrabă, la răsăritul soarelui din acea zi".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D57D32C3-619D-4E2A-9FE5-BE9CA3C7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Teresa of Ávila">
            <a:extLst>
              <a:ext uri="{FF2B5EF4-FFF2-40B4-BE49-F238E27FC236}">
                <a16:creationId xmlns:a16="http://schemas.microsoft.com/office/drawing/2014/main" id="{992588D8-197F-4955-9D24-3BF83FD9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62" y="3688650"/>
            <a:ext cx="590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66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86DA2DD-6582-49DB-9989-B54A48BEBD1E}"/>
              </a:ext>
            </a:extLst>
          </p:cNvPr>
          <p:cNvSpPr/>
          <p:nvPr/>
        </p:nvSpPr>
        <p:spPr>
          <a:xfrm>
            <a:off x="3526302" y="174397"/>
            <a:ext cx="83468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Tereza a avut nouă frați și două surori. Dintre ei îl prefera pe Rodriguez, fratele mai mare cu câțiva ani; citeau împreună viețile sfinților și făceau planuri de expediții eroice. Într-o zi au plecat înainte de răsăritul soarelui pe drumul spre Salamanca, hotărâți să ajungă în Africa, unde sperau că maurii le vor tăia capetele și-i vor face martiri.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91657EF5-C7AE-48BA-8B2E-53E59892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Teresa of Ávila">
            <a:extLst>
              <a:ext uri="{FF2B5EF4-FFF2-40B4-BE49-F238E27FC236}">
                <a16:creationId xmlns:a16="http://schemas.microsoft.com/office/drawing/2014/main" id="{247FF20D-F75C-4E57-AD93-475183E7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7" y="3609910"/>
            <a:ext cx="3865826" cy="30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07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F61CACD-44E0-4368-9E20-ACE320270506}"/>
              </a:ext>
            </a:extLst>
          </p:cNvPr>
          <p:cNvSpPr/>
          <p:nvPr/>
        </p:nvSpPr>
        <p:spPr>
          <a:xfrm>
            <a:off x="5847470" y="15398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 unchi de al lor i-a întâlnit în afara orașului și aflând de scopul călătoriei i-a readus acasă. La dojana aspră a părinților, Rodriguez a răspuns: "Micuța m-a luat cu ea". Tereza avea atunci șapte ani.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6E25C698-04A7-46E1-B188-8E338464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ini pentru Teresa of Ávila">
            <a:extLst>
              <a:ext uri="{FF2B5EF4-FFF2-40B4-BE49-F238E27FC236}">
                <a16:creationId xmlns:a16="http://schemas.microsoft.com/office/drawing/2014/main" id="{D5A3C8A9-042C-4275-A596-C873E3B6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126893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ini pentru Teresa de Jesús">
            <a:extLst>
              <a:ext uri="{FF2B5EF4-FFF2-40B4-BE49-F238E27FC236}">
                <a16:creationId xmlns:a16="http://schemas.microsoft.com/office/drawing/2014/main" id="{46D41FC8-C6CE-4FBC-A561-5EB59FD1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77" y="1317527"/>
            <a:ext cx="3084030" cy="42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82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F860856-E7DE-4AE0-92CB-64109F876710}"/>
              </a:ext>
            </a:extLst>
          </p:cNvPr>
          <p:cNvSpPr/>
          <p:nvPr/>
        </p:nvSpPr>
        <p:spPr>
          <a:xfrm>
            <a:off x="3742006" y="170042"/>
            <a:ext cx="8004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Departe de a se descuraja, s-au hotărât să ducă o viață de pustnici, construind chilii improvizate în grădina părintească și impunându-și acte de penitență asemănătoare cu ale vechilor călugări din pustiul Tebaidei.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EDC76195-B720-4997-84C7-CE096959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i pentru Teresa de Jesús">
            <a:extLst>
              <a:ext uri="{FF2B5EF4-FFF2-40B4-BE49-F238E27FC236}">
                <a16:creationId xmlns:a16="http://schemas.microsoft.com/office/drawing/2014/main" id="{A463892E-646A-40DD-A83B-C0E1D943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2378026"/>
            <a:ext cx="3083902" cy="36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ini pentru Teresa de Jesús">
            <a:extLst>
              <a:ext uri="{FF2B5EF4-FFF2-40B4-BE49-F238E27FC236}">
                <a16:creationId xmlns:a16="http://schemas.microsoft.com/office/drawing/2014/main" id="{10DCC740-F854-46EB-833A-5DBE9705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67" y="3337738"/>
            <a:ext cx="4930627" cy="24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0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1C0E966-D8F3-4E0F-979D-0FB163919B0F}"/>
              </a:ext>
            </a:extLst>
          </p:cNvPr>
          <p:cNvSpPr/>
          <p:nvPr/>
        </p:nvSpPr>
        <p:spPr>
          <a:xfrm>
            <a:off x="4543865" y="0"/>
            <a:ext cx="711825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Deja din anii copilăriei, Tereza a dovedit o rară capacitate de a trece de la dorințe la fapte și de a atrage pe alții de partea ei. După ce la vârsta de doisprezece ani a pierdut-o pe mama, ea s-a aruncat în genunchi în fața unei icoane a Preacuratei și a implorat-o să-i fie mamă.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B49ADAAC-7A98-4341-8A9C-14FF4A59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i pentru Teresa de Jesús">
            <a:extLst>
              <a:ext uri="{FF2B5EF4-FFF2-40B4-BE49-F238E27FC236}">
                <a16:creationId xmlns:a16="http://schemas.microsoft.com/office/drawing/2014/main" id="{A32D3E84-9844-4B90-A0FB-8D6B672B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4" y="1364567"/>
            <a:ext cx="3354492" cy="49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31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8B04F19-04B7-4D6A-BDAA-56D604B00FC7}"/>
              </a:ext>
            </a:extLst>
          </p:cNvPr>
          <p:cNvSpPr/>
          <p:nvPr/>
        </p:nvSpPr>
        <p:spPr>
          <a:xfrm>
            <a:off x="3399692" y="162508"/>
            <a:ext cx="8693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Odată cu anii copilăriei s-au risipit și multe din elanurile sufletești; Tereza notează în autobiografia ei: "A venit și momentul când ochii mi s-au deschis la frumusețile naturii, cu care, după cum se spunea, Dumnezeu a fost foarte darnic față de mine. Eu ar fi trebuit să-i mulțumesc, dar din nefericire m-am folosit de ele pentru a-L ofensa, după cum se va vedea din această istorisire". 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B6209F04-C7B5-480E-A8F4-4BF4A81A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76349" cy="17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ini pentru Teresa de Jesús">
            <a:extLst>
              <a:ext uri="{FF2B5EF4-FFF2-40B4-BE49-F238E27FC236}">
                <a16:creationId xmlns:a16="http://schemas.microsoft.com/office/drawing/2014/main" id="{8F8ABCC2-AEF9-4112-B590-7261824C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7" y="2736009"/>
            <a:ext cx="2790644" cy="35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79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1258</Words>
  <Application>Microsoft Office PowerPoint</Application>
  <PresentationFormat>Ecran lat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Miama Nueva</vt:lpstr>
      <vt:lpstr>Segoe Print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36</cp:revision>
  <dcterms:created xsi:type="dcterms:W3CDTF">2017-12-07T12:30:30Z</dcterms:created>
  <dcterms:modified xsi:type="dcterms:W3CDTF">2017-12-07T13:01:13Z</dcterms:modified>
</cp:coreProperties>
</file>