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5F05C-E759-4B67-B076-3676D37BC163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AD8FA-EE1E-47B4-9D81-593F75C38F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674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AD8FA-EE1E-47B4-9D81-593F75C38F58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679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72EA61-FE3A-4547-95A0-C120177EF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E6BE82F-B541-4FC1-9C78-8751AA657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CFDBD20-3B85-4188-8ACC-3B9D9BF1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4508343-22A7-4E4D-B1BC-2C1FDD29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96F0143-8BF2-4EBE-A4D9-6FDAE810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220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60FF8A-D553-40F4-9CDB-503A455D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257104F-F526-4972-8F71-3FB73A54D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2327480-06C3-469C-AC28-6396F626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7C6E027-C0A5-4D47-9609-76BD184C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9D8FED2-831B-4ACB-89B5-6CC0778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766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F8DA398-A772-4C71-9F85-9C32C57AB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8E00382-12EA-4BC2-B1E6-DAF59934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E126481-68B4-4D71-BF4B-EEB98CF14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DCA9EAD-8304-465C-99BC-DD522C55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D5BC53D-3342-48DE-A0AA-6B9822B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9317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9B5FC69-B613-40E7-842E-5196C447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36D2CD2-C209-493E-8807-95261F390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B7E265B-E701-478B-8B26-C9B1F594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AB0A3EC-989B-42C2-A25E-FBA77CD0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F1EC8CE-72D2-4576-A55D-48750143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75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10BF3B-4181-4637-9E50-0CB81A99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F19A852-9D6A-46B5-A2CA-15A3CCFD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7A6C8C0-273A-4B8B-9135-DAE095CF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B265576-DEAA-4149-9FA4-8FED3CED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B3DAADC-FF50-48FF-9D96-67482400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316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C31B009-EEBA-429C-A485-F12142BA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BED3DCA-B106-4711-99F6-24073CBA4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E22C5AB-9AF1-4DF0-A540-ECD242FE2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7B7AA71-FD1E-4B2D-A1F8-06C0EEC2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E914266-2159-4986-B0EB-45010140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A80C3CC-13D2-47DA-88EB-9F19E284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539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FDDE45-919E-4334-A206-8DBA8477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107F5C4-46BD-4FA9-A04D-CE82EB54A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865A2A8-1EA2-4FAD-9B16-3DCDD871C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080FB87B-E314-4372-873C-2BA2BE394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A9312E1A-E731-4506-BAA0-B35A66723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75C8EC2E-0421-4B7C-8760-B6D07F4D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53BB314A-8DF1-4C19-BC20-3B205E27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895511-2E9A-4E6A-9CB7-2B520EE2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175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998B26-4BD3-4690-8825-050D90E7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21F16404-EC1D-4016-8CEE-441DAD17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1FFC9CE6-5E25-4CFE-A841-D798ECAD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834155C5-E4AA-4B81-973B-EED6D51D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063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7C6FA820-EE95-45D8-A688-A48E89C2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478E9C68-A0BB-432D-9260-BE1BAE0F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1D4190B-7632-4BD2-A7CE-FDC1F404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25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3AE5ED5-E431-4B1E-932E-704F080B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624E1DE-AFB0-4A8F-B0D2-138EE0D1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AFB2123-3126-4187-A148-7DA4C2F1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E4B3E85-912B-4779-B3D0-68E654A5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9EAA7E0-A7E5-4C9D-8780-C1D37F5F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3C9D315-081D-497E-920F-5EB81811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721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9F6C59-AB35-4177-BB24-FBDA74C2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DBFCFAE-A76C-4A77-9E68-B1BDF5437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EA84DA6-75F2-42EC-88C0-1B41E652E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DE0B7C6-B001-44BA-BA3F-D3CEE970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468B2E6-5B98-4EC5-A0D2-0A19881C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717D088-C8F4-4061-9ED0-379FD86A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2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4067EE35-88BC-4E3E-BDA0-E44AF7B4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B55D5BE-DCA3-4234-9604-3CCC80183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0FD4A44-9340-459A-B6DC-6D411D1BD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DD6F-7669-4216-B057-969F02269F79}" type="datetimeFigureOut">
              <a:rPr lang="ro-RO" smtClean="0"/>
              <a:t>14.12.2017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BE7F4B0-E5A0-4AB9-A50B-E30F9D992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1CBE18F-6D59-4576-A38A-B5216DE60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1646-AF70-41EB-8A8B-08E3B67166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4350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D7DFAD8A-0EA4-4CB7-80FD-EBE90A41A312}"/>
              </a:ext>
            </a:extLst>
          </p:cNvPr>
          <p:cNvSpPr/>
          <p:nvPr/>
        </p:nvSpPr>
        <p:spPr>
          <a:xfrm>
            <a:off x="862818" y="2145840"/>
            <a:ext cx="1024128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  <a:ea typeface="Calibri" panose="020F0502020204030204" pitchFamily="34" charset="0"/>
              </a:rPr>
              <a:t>Sfântul Ioan Paul al II-lea</a:t>
            </a:r>
          </a:p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  <a:ea typeface="Calibri" panose="020F0502020204030204" pitchFamily="34" charset="0"/>
              </a:rPr>
              <a:t>(1920-2005)</a:t>
            </a:r>
          </a:p>
        </p:txBody>
      </p:sp>
      <p:pic>
        <p:nvPicPr>
          <p:cNvPr id="1026" name="Picture 2" descr="Imagini pentru John Paul II png">
            <a:extLst>
              <a:ext uri="{FF2B5EF4-FFF2-40B4-BE49-F238E27FC236}">
                <a16:creationId xmlns:a16="http://schemas.microsoft.com/office/drawing/2014/main" id="{F1FB7C16-BF2F-4F3E-82B6-F3304808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68" y="2982351"/>
            <a:ext cx="2912332" cy="40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C7C9E8D3-2D56-41AA-B816-6D7F1FBF1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028" name="Picture 4" descr="Imagini pentru John Paul II png">
            <a:extLst>
              <a:ext uri="{FF2B5EF4-FFF2-40B4-BE49-F238E27FC236}">
                <a16:creationId xmlns:a16="http://schemas.microsoft.com/office/drawing/2014/main" id="{50ECC41D-3859-484F-B2D2-66F4EC70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8" y="2781957"/>
            <a:ext cx="5328432" cy="38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1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1FF3A64-888A-4097-9E04-2397451FB128}"/>
              </a:ext>
            </a:extLst>
          </p:cNvPr>
          <p:cNvSpPr/>
          <p:nvPr/>
        </p:nvSpPr>
        <p:spPr>
          <a:xfrm>
            <a:off x="347002" y="160329"/>
            <a:ext cx="6208543" cy="649408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Papa Pius al XII-lea (1939–1958) îl numește, la 4 iulie 1958, episcop titular de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Ombi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și auxiliar de Cracovia, iar peste câteva luni, la 28 septembrie, în catedrala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Wawel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din Cracovia, este hirotonit episcop. În această epocă și-a ales ca deviză „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Totus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tuus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” („Al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tau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intru totul”), în semn de devoțiune față de Fecioara Maria. 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FAA0ED85-D04E-47A4-BC42-3D3F8B36B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1266" name="Picture 2" descr="Imagini pentru Pius XII">
            <a:extLst>
              <a:ext uri="{FF2B5EF4-FFF2-40B4-BE49-F238E27FC236}">
                <a16:creationId xmlns:a16="http://schemas.microsoft.com/office/drawing/2014/main" id="{2B0B9B9C-31C0-4954-8562-7C655C3B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68" y="1997612"/>
            <a:ext cx="3218497" cy="461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CD1260B-8C89-4F60-8A28-D4CA5F213BAB}"/>
              </a:ext>
            </a:extLst>
          </p:cNvPr>
          <p:cNvSpPr/>
          <p:nvPr/>
        </p:nvSpPr>
        <p:spPr>
          <a:xfrm>
            <a:off x="375138" y="428178"/>
            <a:ext cx="6096000" cy="600164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Papa Paul al VI-lea (1963–1978) l-a numit, la 13 ianuarie 1964, arhiepiscop de Cracovia, iar la 26 iunie 1967, a fost făcut cardinal. Imediat după decesul Papei Ioan Paul I (aflat în scaunul papal în intervalul august–septembrie 1978), a fost ales papă la 16 octombrie 1978, cel de-al 264-lea urmaș al Sfântului Petru.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1C10A072-61A5-42EB-981D-D452B6E1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0242" name="Picture 2" descr="Imagini">
            <a:extLst>
              <a:ext uri="{FF2B5EF4-FFF2-40B4-BE49-F238E27FC236}">
                <a16:creationId xmlns:a16="http://schemas.microsoft.com/office/drawing/2014/main" id="{F79CD7A7-E3B6-4B51-B041-D79AA2AD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2" y="295421"/>
            <a:ext cx="1998682" cy="24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ine similară">
            <a:extLst>
              <a:ext uri="{FF2B5EF4-FFF2-40B4-BE49-F238E27FC236}">
                <a16:creationId xmlns:a16="http://schemas.microsoft.com/office/drawing/2014/main" id="{7A2E62CB-5D92-4544-B91D-367450FF6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72" y="3676064"/>
            <a:ext cx="28289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8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95AB3BD-201F-4468-829E-42A8D0DC2D50}"/>
              </a:ext>
            </a:extLst>
          </p:cNvPr>
          <p:cNvSpPr/>
          <p:nvPr/>
        </p:nvSpPr>
        <p:spPr>
          <a:xfrm>
            <a:off x="2264899" y="4212848"/>
            <a:ext cx="8848578" cy="16731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A luat numele de Ioan Paul al II-lea și a fost încoronat ca Suveran Pontif la 22 octombrie 1978. 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0A908C70-7792-4417-8587-B59ED8487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9218" name="Picture 2" descr="Imagini pentru John Paul II election">
            <a:extLst>
              <a:ext uri="{FF2B5EF4-FFF2-40B4-BE49-F238E27FC236}">
                <a16:creationId xmlns:a16="http://schemas.microsoft.com/office/drawing/2014/main" id="{DCC86621-E40B-4BDD-8F5C-29B5A45C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280816"/>
            <a:ext cx="5424708" cy="30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8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FF9BF52-5CBE-406B-AC3E-2465AC22C3D7}"/>
              </a:ext>
            </a:extLst>
          </p:cNvPr>
          <p:cNvSpPr/>
          <p:nvPr/>
        </p:nvSpPr>
        <p:spPr>
          <a:xfrm>
            <a:off x="618979" y="2250832"/>
            <a:ext cx="5584873" cy="43078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Acest termen este într-un contrast extrem cu cel al predecesorului său, Ioan Paul I care a avut un pontificat de numai 33 de zile și în memoria căruia și-a luat numele papal.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19A80AEB-40D8-4E3F-A96B-7F0C1F229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8194" name="Picture 2" descr="Pope John Paul I from window (cropped).jpg">
            <a:extLst>
              <a:ext uri="{FF2B5EF4-FFF2-40B4-BE49-F238E27FC236}">
                <a16:creationId xmlns:a16="http://schemas.microsoft.com/office/drawing/2014/main" id="{E8CCC118-43CD-4772-8750-AB6A7E80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92" y="295422"/>
            <a:ext cx="2810275" cy="36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9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2FAF7E2-3C6E-4AD0-A44A-B28B45BF7E37}"/>
              </a:ext>
            </a:extLst>
          </p:cNvPr>
          <p:cNvSpPr/>
          <p:nvPr/>
        </p:nvSpPr>
        <p:spPr>
          <a:xfrm>
            <a:off x="445477" y="296652"/>
            <a:ext cx="6096000" cy="403187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Pe 13 mai 1981, pe când se pregătea să îi salute pe credincioșii adunați în Piața Sfântului Petru, a fost victima unui atentat dus la capăt de Mehmet Ali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Ağca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, care a tras cu pistolul din apropiere. 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E4F41AB-558A-4386-ACD3-079EF36D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7170" name="Picture 2" descr="Imagini pentru Mehmet Ali Ağca">
            <a:extLst>
              <a:ext uri="{FF2B5EF4-FFF2-40B4-BE49-F238E27FC236}">
                <a16:creationId xmlns:a16="http://schemas.microsoft.com/office/drawing/2014/main" id="{6D92C3AE-EF29-4001-8AA4-8C007F51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22" y="3570666"/>
            <a:ext cx="3810001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4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1B1BE8C-A687-46DF-98E1-4D4DCDCF002C}"/>
              </a:ext>
            </a:extLst>
          </p:cNvPr>
          <p:cNvSpPr/>
          <p:nvPr/>
        </p:nvSpPr>
        <p:spPr>
          <a:xfrm>
            <a:off x="234462" y="0"/>
            <a:ext cx="6096000" cy="45243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Acel glonț aproape l-a costat viața pe papă, care avea să afirme despre atentat: „o mână a tras cu glonțul, alta i-a modificat traiectoria”, făcând referire la Fecioara Maria, pe care papa Ioan Paul al II-lea o venera în mod deosebit. 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D8C4A6C7-EBBA-4A46-8191-42DF5516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6146" name="Picture 2" descr="Imagini pentru holy virgin mary from fatima">
            <a:extLst>
              <a:ext uri="{FF2B5EF4-FFF2-40B4-BE49-F238E27FC236}">
                <a16:creationId xmlns:a16="http://schemas.microsoft.com/office/drawing/2014/main" id="{10054928-130A-4DC2-801F-9E364CDC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43" y="1918922"/>
            <a:ext cx="3048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6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954A4E8-8A99-45E8-AC04-19C87A9872DC}"/>
              </a:ext>
            </a:extLst>
          </p:cNvPr>
          <p:cNvSpPr/>
          <p:nvPr/>
        </p:nvSpPr>
        <p:spPr>
          <a:xfrm>
            <a:off x="126609" y="2771335"/>
            <a:ext cx="11802794" cy="37809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În timpul vizitei sale din 1983 papa l-a iertat în mod public pe agresor. În 1984, înainte de vizita sa în Venezuela, poliția politică din acea țară a descoperit și contracarat un complot de asasinare a papei, pus la cale de o grupare extremistă. Pe 6 ianuarie 1995 poliția filipineză a reușit să oprească „Operația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Bojinka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”, care urmărea același scop.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2C381DC5-CAB8-4568-85CE-A45099153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sp>
        <p:nvSpPr>
          <p:cNvPr id="4" name="AutoShape 2" descr="Imagini pentru bojinka operation">
            <a:extLst>
              <a:ext uri="{FF2B5EF4-FFF2-40B4-BE49-F238E27FC236}">
                <a16:creationId xmlns:a16="http://schemas.microsoft.com/office/drawing/2014/main" id="{7773F090-4F9C-41D8-8021-879EEF614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4" descr="Imagini pentru bojinka operation">
            <a:extLst>
              <a:ext uri="{FF2B5EF4-FFF2-40B4-BE49-F238E27FC236}">
                <a16:creationId xmlns:a16="http://schemas.microsoft.com/office/drawing/2014/main" id="{03D5D87A-E310-4E6B-B7AD-CB154FF07A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126" name="Picture 6" descr="Imagini pentru bojinka operation">
            <a:extLst>
              <a:ext uri="{FF2B5EF4-FFF2-40B4-BE49-F238E27FC236}">
                <a16:creationId xmlns:a16="http://schemas.microsoft.com/office/drawing/2014/main" id="{2CCFA80B-8E69-4654-AF1B-402ECCB71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11" y="122506"/>
            <a:ext cx="4290939" cy="22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ini pentru John Paul II png">
            <a:extLst>
              <a:ext uri="{FF2B5EF4-FFF2-40B4-BE49-F238E27FC236}">
                <a16:creationId xmlns:a16="http://schemas.microsoft.com/office/drawing/2014/main" id="{A4E4AEAD-14C2-4546-808C-9945C8F0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8" y="122505"/>
            <a:ext cx="5050303" cy="24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6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00BB9C18-BB47-473B-92C8-11F541C378D4}"/>
              </a:ext>
            </a:extLst>
          </p:cNvPr>
          <p:cNvSpPr/>
          <p:nvPr/>
        </p:nvSpPr>
        <p:spPr>
          <a:xfrm>
            <a:off x="381001" y="1011015"/>
            <a:ext cx="6096000" cy="43078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După o lungă suferință pricinuită de boala Parkinson, manifestă încă din 1990, se stinge din viață în reședința sa papală din Vatican în ziua de 2 aprilie 2005 la ora 19:37 (UTC).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1FB0AA52-B393-492A-8894-BD2E932A9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4100" name="Picture 4" descr="Imagini pentru John Paul II funeral">
            <a:extLst>
              <a:ext uri="{FF2B5EF4-FFF2-40B4-BE49-F238E27FC236}">
                <a16:creationId xmlns:a16="http://schemas.microsoft.com/office/drawing/2014/main" id="{4C1C8456-7AD6-4566-82B4-F2651A45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23" y="3544363"/>
            <a:ext cx="4512976" cy="301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1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EEA6479-A5CC-489C-BC7F-FCE13D5A4BFB}"/>
              </a:ext>
            </a:extLst>
          </p:cNvPr>
          <p:cNvSpPr/>
          <p:nvPr/>
        </p:nvSpPr>
        <p:spPr>
          <a:xfrm>
            <a:off x="417342" y="1041009"/>
            <a:ext cx="6096000" cy="536172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Papa Ioan Paul al II-lea a fost beatificat în data de 1 mai 2011 în Piața Sf. Petru din Roma. Slujba de beatificare a fost prezidată de papa Benedict al XVI-lea. Trecerea sa în rândul sfinților a fost oficiată de papa Francisc în data de 27 aprilie 2014.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9D30FB66-C4F5-46EA-A869-F9A709414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3074" name="Picture 2" descr="Imagine similară">
            <a:extLst>
              <a:ext uri="{FF2B5EF4-FFF2-40B4-BE49-F238E27FC236}">
                <a16:creationId xmlns:a16="http://schemas.microsoft.com/office/drawing/2014/main" id="{F967B03F-8AEB-4431-AE55-0C771DC4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40" y="3402358"/>
            <a:ext cx="4191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6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E20922C-60F9-493D-8304-C16699EE08C0}"/>
              </a:ext>
            </a:extLst>
          </p:cNvPr>
          <p:cNvSpPr/>
          <p:nvPr/>
        </p:nvSpPr>
        <p:spPr>
          <a:xfrm>
            <a:off x="-525195" y="29262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lnSpc>
                <a:spcPct val="150000"/>
              </a:lnSpc>
            </a:pPr>
            <a:r>
              <a:rPr lang="ro-RO" sz="8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</a:rPr>
              <a:t>Sfârșit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D984BDBB-ECED-41F6-9A3F-9B0589337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2050" name="Picture 2" descr="Imagini pentru John Paul II png">
            <a:extLst>
              <a:ext uri="{FF2B5EF4-FFF2-40B4-BE49-F238E27FC236}">
                <a16:creationId xmlns:a16="http://schemas.microsoft.com/office/drawing/2014/main" id="{BFD3FEF1-6E7C-46E1-9AF4-45A0D2855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77" y="3477798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7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65D3F18-ACCA-40C9-9F10-025FA774EEE4}"/>
              </a:ext>
            </a:extLst>
          </p:cNvPr>
          <p:cNvSpPr/>
          <p:nvPr/>
        </p:nvSpPr>
        <p:spPr>
          <a:xfrm>
            <a:off x="290732" y="166953"/>
            <a:ext cx="8374966" cy="22000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dirty="0">
                <a:latin typeface="Segoe Print" panose="02000600000000000000" pitchFamily="2" charset="0"/>
                <a:ea typeface="Calibri" panose="020F0502020204030204" pitchFamily="34" charset="0"/>
              </a:rPr>
              <a:t>Ioan Paul al II-lea, născut </a:t>
            </a:r>
            <a:r>
              <a:rPr lang="ro-RO" sz="3200" dirty="0" err="1">
                <a:latin typeface="Segoe Print" panose="02000600000000000000" pitchFamily="2" charset="0"/>
                <a:ea typeface="Calibri" panose="020F0502020204030204" pitchFamily="34" charset="0"/>
              </a:rPr>
              <a:t>Karol</a:t>
            </a:r>
            <a:r>
              <a:rPr lang="ro-RO" sz="3200" dirty="0">
                <a:latin typeface="Segoe Print" panose="02000600000000000000" pitchFamily="2" charset="0"/>
                <a:ea typeface="Calibri" panose="020F0502020204030204" pitchFamily="34" charset="0"/>
              </a:rPr>
              <a:t> </a:t>
            </a:r>
            <a:r>
              <a:rPr lang="ro-RO" sz="3200" dirty="0" err="1">
                <a:latin typeface="Segoe Print" panose="02000600000000000000" pitchFamily="2" charset="0"/>
                <a:ea typeface="Calibri" panose="020F0502020204030204" pitchFamily="34" charset="0"/>
              </a:rPr>
              <a:t>Józef</a:t>
            </a:r>
            <a:r>
              <a:rPr lang="ro-RO" sz="3200" dirty="0">
                <a:latin typeface="Segoe Print" panose="02000600000000000000" pitchFamily="2" charset="0"/>
                <a:ea typeface="Calibri" panose="020F0502020204030204" pitchFamily="34" charset="0"/>
              </a:rPr>
              <a:t> </a:t>
            </a:r>
            <a:r>
              <a:rPr lang="ro-RO" sz="3200" dirty="0" err="1">
                <a:latin typeface="Segoe Print" panose="02000600000000000000" pitchFamily="2" charset="0"/>
                <a:ea typeface="Calibri" panose="020F0502020204030204" pitchFamily="34" charset="0"/>
              </a:rPr>
              <a:t>Wojtyła</a:t>
            </a:r>
            <a:r>
              <a:rPr lang="ro-RO" sz="3200" dirty="0">
                <a:latin typeface="Segoe Print" panose="02000600000000000000" pitchFamily="2" charset="0"/>
                <a:ea typeface="Calibri" panose="020F0502020204030204" pitchFamily="34" charset="0"/>
              </a:rPr>
              <a:t>, a fost papă al Bisericii Catolice și episcop al Romei din 16 octombrie 1978 până la moartea sa.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BE6351D4-7C47-4DE1-81B9-D431D339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9458" name="Picture 2" descr="Imagini">
            <a:extLst>
              <a:ext uri="{FF2B5EF4-FFF2-40B4-BE49-F238E27FC236}">
                <a16:creationId xmlns:a16="http://schemas.microsoft.com/office/drawing/2014/main" id="{29FF399B-8677-47FD-A5A6-31D97687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21" y="2881047"/>
            <a:ext cx="4667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ini pentru John Paul II election">
            <a:extLst>
              <a:ext uri="{FF2B5EF4-FFF2-40B4-BE49-F238E27FC236}">
                <a16:creationId xmlns:a16="http://schemas.microsoft.com/office/drawing/2014/main" id="{865F41AA-D2A5-4EF3-9424-15BB9FFE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4" y="4052666"/>
            <a:ext cx="4153193" cy="20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6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B01DC7C-329D-491C-BF0E-79FF9B1FD95D}"/>
              </a:ext>
            </a:extLst>
          </p:cNvPr>
          <p:cNvSpPr/>
          <p:nvPr/>
        </p:nvSpPr>
        <p:spPr>
          <a:xfrm>
            <a:off x="586154" y="904289"/>
            <a:ext cx="6096000" cy="22000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 A fost primul papă de altă origine decât cea italiană de la papa Adrian al VI-lea, adică din 1522.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CE73AF9D-8409-47CD-8EA8-5DFFCEFB3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8434" name="Picture 2" descr="Imagini pentru Adrian VI">
            <a:extLst>
              <a:ext uri="{FF2B5EF4-FFF2-40B4-BE49-F238E27FC236}">
                <a16:creationId xmlns:a16="http://schemas.microsoft.com/office/drawing/2014/main" id="{6FA49538-1D1D-40D8-B0E5-F188A8871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18" y="2681754"/>
            <a:ext cx="3006270" cy="38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5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F12B077-DEA9-4ACA-82B7-383A0FEE8BB3}"/>
              </a:ext>
            </a:extLst>
          </p:cNvPr>
          <p:cNvSpPr/>
          <p:nvPr/>
        </p:nvSpPr>
        <p:spPr>
          <a:xfrm>
            <a:off x="220394" y="243854"/>
            <a:ext cx="7094806" cy="37809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Pontificatul său de 26 ani (octombrie 1978 – aprilie 2005) este considerat al treilea ca lungime din istoria Bisericii Catolice, în urma Sfântului Petru (estimat între 34 și 37 ani) și a lui Pius al IX-lea (31 ani).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C39C190C-4094-4223-B769-42D985E93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7410" name="Picture 2" descr="Imagini pentru saint peter">
            <a:extLst>
              <a:ext uri="{FF2B5EF4-FFF2-40B4-BE49-F238E27FC236}">
                <a16:creationId xmlns:a16="http://schemas.microsoft.com/office/drawing/2014/main" id="{4158FB0E-9B4B-42F9-8CB9-33F6CC16B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21" y="1014861"/>
            <a:ext cx="2095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ini">
            <a:extLst>
              <a:ext uri="{FF2B5EF4-FFF2-40B4-BE49-F238E27FC236}">
                <a16:creationId xmlns:a16="http://schemas.microsoft.com/office/drawing/2014/main" id="{A2FA649B-7FB4-4F6A-9A22-E1AD5035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47" y="4024761"/>
            <a:ext cx="2095500" cy="2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6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696C05B-45BA-41FB-982F-FDD51DC31836}"/>
              </a:ext>
            </a:extLst>
          </p:cNvPr>
          <p:cNvSpPr/>
          <p:nvPr/>
        </p:nvSpPr>
        <p:spPr>
          <a:xfrm>
            <a:off x="2912012" y="2574388"/>
            <a:ext cx="8947052" cy="37809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Karol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Wojtyła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s-a născut într-o familie modestă, fiu al unui ofițer în retragere. Când era în vârstă de 9 ani și-a pierdut mama. După absolvirea liceului Marcin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Wadowita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, s-a înscris, în anul 1938, la cursurile Facultății de Litere și Filozofie a Universității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Jagiellone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din Cracovia. 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CCE9BBA-5467-42B4-9047-EABF52E1F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6386" name="Picture 2" descr="Imagini pentru Jagiellonian university">
            <a:extLst>
              <a:ext uri="{FF2B5EF4-FFF2-40B4-BE49-F238E27FC236}">
                <a16:creationId xmlns:a16="http://schemas.microsoft.com/office/drawing/2014/main" id="{BB53624B-6687-4B79-8F79-01BD8E6D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4" y="-154745"/>
            <a:ext cx="5088953" cy="24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0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E5708FC-AB36-4FDE-91DB-2BAD33D9AC1C}"/>
              </a:ext>
            </a:extLst>
          </p:cNvPr>
          <p:cNvSpPr/>
          <p:nvPr/>
        </p:nvSpPr>
        <p:spPr>
          <a:xfrm>
            <a:off x="332935" y="271990"/>
            <a:ext cx="9950547" cy="27270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În timpul celui de-al doilea război mondial și al ocupației naziste a Poloniei, Universitatea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Jagiellonă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a fost închisă și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Karol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Wojtyla a fost nevoit să muncească într-o fabrică de produse chimice. Și-a pierdut tatăl în 1941.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CD9D0846-D4EA-4408-8793-63EB4DB53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5362" name="Picture 2" descr="Imagini pentru chemical factory">
            <a:extLst>
              <a:ext uri="{FF2B5EF4-FFF2-40B4-BE49-F238E27FC236}">
                <a16:creationId xmlns:a16="http://schemas.microsoft.com/office/drawing/2014/main" id="{3DFB506F-33A8-4C62-9E20-FD0582CD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59" y="3575794"/>
            <a:ext cx="3739427" cy="23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ini pentru John Paul II his father">
            <a:extLst>
              <a:ext uri="{FF2B5EF4-FFF2-40B4-BE49-F238E27FC236}">
                <a16:creationId xmlns:a16="http://schemas.microsoft.com/office/drawing/2014/main" id="{CDE9A69D-B5B5-461D-936E-68EABA35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42" y="3575794"/>
            <a:ext cx="2095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970BD3F-2C9F-4A12-874E-231B10525AA5}"/>
              </a:ext>
            </a:extLst>
          </p:cNvPr>
          <p:cNvSpPr/>
          <p:nvPr/>
        </p:nvSpPr>
        <p:spPr>
          <a:xfrm>
            <a:off x="5345723" y="2263950"/>
            <a:ext cx="6710288" cy="353943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Din anul 1942 a urmat studii universitare de teologie la Cracovia, sub îndrumarea cardinalului Adam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Sapieha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, și la 1 noiembrie 1946 a fost hirotonit ca preot catolic, la Cracovia.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0B3C7B44-F1FD-4F4B-A309-89FB4B86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4338" name="Picture 2" descr="Imagini pentru Adam Sapieha">
            <a:extLst>
              <a:ext uri="{FF2B5EF4-FFF2-40B4-BE49-F238E27FC236}">
                <a16:creationId xmlns:a16="http://schemas.microsoft.com/office/drawing/2014/main" id="{66B5FDAE-90D6-4DFF-A916-54A734AF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2" y="731521"/>
            <a:ext cx="3472700" cy="42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5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FD3CA0F-2C02-4EF7-812D-7D96F6FEF6B2}"/>
              </a:ext>
            </a:extLst>
          </p:cNvPr>
          <p:cNvSpPr/>
          <p:nvPr/>
        </p:nvSpPr>
        <p:spPr>
          <a:xfrm>
            <a:off x="600220" y="0"/>
            <a:ext cx="7530905" cy="649408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  La scurt timp după aceea, a fost trimis la Vatican, unde a studiat, la Universitatea Papală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Angelicum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, sub îndrumarea dominicanului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Garrigou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-Lagrange. În 1948, a obținut doctoratul în teologie cu o teză despre „Credința în gândirea Sfântului Ioan al Crucii”. Reîntors în Polonia, deține mai multe parohii în Cracovia și obține în acest timp doctoratul în Filosofie cu o teză despre filosoful german Max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Scheler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EFCD1608-372D-4C30-86A4-5B2272CB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3314" name="Picture 2" descr="Imagini pentru Max Scheler">
            <a:extLst>
              <a:ext uri="{FF2B5EF4-FFF2-40B4-BE49-F238E27FC236}">
                <a16:creationId xmlns:a16="http://schemas.microsoft.com/office/drawing/2014/main" id="{E30D6521-3920-4352-8FE1-9084B787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30" y="1971322"/>
            <a:ext cx="3312505" cy="45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8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729A5C1-6316-4D0B-A069-A6E2302BAEAC}"/>
              </a:ext>
            </a:extLst>
          </p:cNvPr>
          <p:cNvSpPr/>
          <p:nvPr/>
        </p:nvSpPr>
        <p:spPr>
          <a:xfrm>
            <a:off x="417342" y="181957"/>
            <a:ext cx="6096000" cy="649408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În 1953 i se încredințează catedra de Teologie morală și etică socială la Facultatea de Teologie din Cracovia. Când aceasta a fost </a:t>
            </a:r>
            <a:r>
              <a:rPr lang="ro-RO" sz="3200" dirty="0" err="1">
                <a:solidFill>
                  <a:schemeClr val="lt1"/>
                </a:solidFill>
                <a:latin typeface="Segoe Print" panose="02000600000000000000" pitchFamily="2" charset="0"/>
              </a:rPr>
              <a:t>desfințată</a:t>
            </a:r>
            <a:r>
              <a:rPr lang="ro-RO" sz="3200" dirty="0">
                <a:solidFill>
                  <a:schemeClr val="lt1"/>
                </a:solidFill>
                <a:latin typeface="Segoe Print" panose="02000600000000000000" pitchFamily="2" charset="0"/>
              </a:rPr>
              <a:t>, în 1954, este numit profesor de Etică la Universitatea Catolică din Lublin. În acest oraș fondează un Institut de Morală creștină, a cărui direcție o va deține până în 1978.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68AC6C06-9AEE-48FA-8361-21DE620D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3" y="0"/>
            <a:ext cx="1684657" cy="1808578"/>
          </a:xfrm>
          <a:prstGeom prst="rect">
            <a:avLst/>
          </a:prstGeom>
        </p:spPr>
      </p:pic>
      <p:pic>
        <p:nvPicPr>
          <p:cNvPr id="12290" name="Picture 2" descr="Imagini pentru John Paul II professor">
            <a:extLst>
              <a:ext uri="{FF2B5EF4-FFF2-40B4-BE49-F238E27FC236}">
                <a16:creationId xmlns:a16="http://schemas.microsoft.com/office/drawing/2014/main" id="{FDB555D6-6985-4C51-AB23-3C5D523A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2" y="2686929"/>
            <a:ext cx="4417256" cy="33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4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776</Words>
  <Application>Microsoft Office PowerPoint</Application>
  <PresentationFormat>Ecran lat</PresentationFormat>
  <Paragraphs>21</Paragraphs>
  <Slides>19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Miama Nueva</vt:lpstr>
      <vt:lpstr>Segoe Print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20</cp:revision>
  <dcterms:created xsi:type="dcterms:W3CDTF">2017-12-14T18:52:59Z</dcterms:created>
  <dcterms:modified xsi:type="dcterms:W3CDTF">2017-12-14T19:27:00Z</dcterms:modified>
</cp:coreProperties>
</file>