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B9746FF-2B1A-4235-B7E6-A0CDD912C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6B0D177-4D74-43DC-8A59-41E02E8E3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713BA7E-7D03-48C8-9030-A10296FF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6FB-8CF1-436A-B3FB-B8551A2ED2A0}" type="datetimeFigureOut">
              <a:rPr lang="ro-RO" smtClean="0"/>
              <a:t>22.01.2018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1218D3F-BC7C-44FD-A887-C48E5BB3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ECD267B-76B6-471E-A3CE-68CEC3C8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96B8-0480-4675-B4E1-20FFE72BF38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1248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C1E0BDF-BE25-49D4-A708-54F7CC6B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50CF4BD-672A-4DD8-A8C7-80EE0CED4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9C17158-87DC-4556-BD69-27FFDB35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6FB-8CF1-436A-B3FB-B8551A2ED2A0}" type="datetimeFigureOut">
              <a:rPr lang="ro-RO" smtClean="0"/>
              <a:t>22.01.2018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722A6E5-D13A-4B04-9B15-AC085EB4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BE94267-EA8D-46AD-859B-458E2D55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96B8-0480-4675-B4E1-20FFE72BF38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066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2AD6C4B7-84BB-48EC-B434-61A8FF17F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563FBAE4-8694-4344-B16C-C9FFAEE5C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16B094F-0CB0-4150-AB39-D5B64C54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6FB-8CF1-436A-B3FB-B8551A2ED2A0}" type="datetimeFigureOut">
              <a:rPr lang="ro-RO" smtClean="0"/>
              <a:t>22.01.2018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0A5299B-FFFE-4FE1-80DF-A384147D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9D578BD-7FF1-41EE-AAD9-D76863CC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96B8-0480-4675-B4E1-20FFE72BF38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435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3EAA1C5-0977-47CF-8610-5182D658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9B4F796-CA1C-4C7B-9362-DACE3BEE1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83CA595-708F-497C-BB12-78AC4C52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6FB-8CF1-436A-B3FB-B8551A2ED2A0}" type="datetimeFigureOut">
              <a:rPr lang="ro-RO" smtClean="0"/>
              <a:t>22.01.2018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035C033-91D2-4B28-887F-F07FE684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CDA08B5-11AF-4E78-8C41-33F5DF278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96B8-0480-4675-B4E1-20FFE72BF38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4249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2336841-8C1E-428C-BF65-54B8FCD0B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A8D454C-C6B9-4A78-AFF4-C00E995AD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49A6758-6604-402A-BE2D-2B9FF325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6FB-8CF1-436A-B3FB-B8551A2ED2A0}" type="datetimeFigureOut">
              <a:rPr lang="ro-RO" smtClean="0"/>
              <a:t>22.01.2018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32E3606-AE9C-46DD-97BE-9A850888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1292210-86CB-48F0-9407-C717C42C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96B8-0480-4675-B4E1-20FFE72BF38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365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64BAF85-87C3-4010-98F0-E508BD8E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E32A8DD-552E-40F4-9F54-794936A95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B3FFC7BC-7671-4C2B-B569-06CBB8437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B58BA1B-3797-4060-91B0-82FCCFC4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6FB-8CF1-436A-B3FB-B8551A2ED2A0}" type="datetimeFigureOut">
              <a:rPr lang="ro-RO" smtClean="0"/>
              <a:t>22.01.2018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1658C46-33BC-4D23-8655-2794B990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E26FC23-FC1C-45B4-87DC-E4D88E2A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96B8-0480-4675-B4E1-20FFE72BF38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8945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700B9B-1946-43B0-A26E-21D43C94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5A3545E-B52C-4928-8E7A-0E0C1B20F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682CE837-FA7B-4EBF-B312-AB425E3A9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4D6D90E0-2CB4-4AE3-9721-37CD4575A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A2C5C994-22FE-48CE-B421-3E53FE4DC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F36D6167-09E5-4045-84C5-2F2788AB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6FB-8CF1-436A-B3FB-B8551A2ED2A0}" type="datetimeFigureOut">
              <a:rPr lang="ro-RO" smtClean="0"/>
              <a:t>22.01.2018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98A15D9B-1314-4263-89D0-4859779D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CB83BA99-9207-4CC6-91D7-D894C45D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96B8-0480-4675-B4E1-20FFE72BF38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6040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C813C4B-7221-4ED4-BF7E-1A1410CDE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1E70D415-6469-4C78-944E-E8DDB75ED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6FB-8CF1-436A-B3FB-B8551A2ED2A0}" type="datetimeFigureOut">
              <a:rPr lang="ro-RO" smtClean="0"/>
              <a:t>22.01.2018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927BD2E5-BF6B-4E81-85B3-07B3D27C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468FDC4C-1E78-4151-92C3-8CA007A1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96B8-0480-4675-B4E1-20FFE72BF38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456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687AB23F-3844-402D-9DEB-D88F36A5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6FB-8CF1-436A-B3FB-B8551A2ED2A0}" type="datetimeFigureOut">
              <a:rPr lang="ro-RO" smtClean="0"/>
              <a:t>22.01.2018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A380811D-DFDE-47B0-8751-1DE7F3BB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4EC89535-2E79-43B6-80D2-A3BD7676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96B8-0480-4675-B4E1-20FFE72BF38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918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F5CC98D-EB0E-4ABA-93E8-CCC07EDD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6DFF433-C94A-4DE8-9717-E47F7F373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694027DF-03C0-443C-AA63-28414AA53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9FA6F2F8-14A6-47C6-95EB-A23426E0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6FB-8CF1-436A-B3FB-B8551A2ED2A0}" type="datetimeFigureOut">
              <a:rPr lang="ro-RO" smtClean="0"/>
              <a:t>22.01.2018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A2DF731C-28C5-402A-8ED5-910AAF74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3C0B24D-7FBF-470D-875B-29F5D087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96B8-0480-4675-B4E1-20FFE72BF38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009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216D212-74AC-4FA8-A39D-8F59623C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810CE0D2-E110-4753-8AF3-123576EE5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FEE8B92-5841-4A53-98EC-A2D31065A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85449E1-6CE5-4B5D-A865-D773D163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26FB-8CF1-436A-B3FB-B8551A2ED2A0}" type="datetimeFigureOut">
              <a:rPr lang="ro-RO" smtClean="0"/>
              <a:t>22.01.2018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74BEC78-CDB4-4843-AF46-ABB96892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A5AE9A6-7A06-4D3D-9814-809E5102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96B8-0480-4675-B4E1-20FFE72BF38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2304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D85E5B42-4226-42D9-BBAE-1BC57CD5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9E4C046-5B91-4890-BBD4-0FAAD3A9F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129A2DD-85D2-439A-8ECA-B6E27AF04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626FB-8CF1-436A-B3FB-B8551A2ED2A0}" type="datetimeFigureOut">
              <a:rPr lang="ro-RO" smtClean="0"/>
              <a:t>22.01.2018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5666B29-4066-444E-AA03-D6DB1BD0A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74471D3-A664-4DA2-BD5B-BF99A871F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96B8-0480-4675-B4E1-20FFE72BF38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25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0C0FCCFE-96B7-4CD7-A3CE-F9A1AE6A6F56}"/>
              </a:ext>
            </a:extLst>
          </p:cNvPr>
          <p:cNvSpPr/>
          <p:nvPr/>
        </p:nvSpPr>
        <p:spPr>
          <a:xfrm>
            <a:off x="2799472" y="1406769"/>
            <a:ext cx="8764170" cy="18706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0"/>
              </a:spcAft>
            </a:pPr>
            <a:r>
              <a:rPr lang="ro-RO" sz="5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Sfânta Ecaterina de Siena </a:t>
            </a:r>
            <a:endParaRPr lang="ro-RO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07000"/>
              </a:lnSpc>
              <a:spcAft>
                <a:spcPts val="0"/>
              </a:spcAft>
            </a:pPr>
            <a:r>
              <a:rPr lang="ro-RO" sz="5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(1347-1380)</a:t>
            </a:r>
            <a:endParaRPr lang="ro-RO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Imagini pentru Ecaterina de Siena">
            <a:extLst>
              <a:ext uri="{FF2B5EF4-FFF2-40B4-BE49-F238E27FC236}">
                <a16:creationId xmlns:a16="http://schemas.microsoft.com/office/drawing/2014/main" id="{4543F8B0-BF89-4293-A6E1-96572B144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706" y1="32700" x2="24235" y2="33000"/>
                        <a14:foregroundMark x1="40392" y1="32400" x2="47613" y2="96300"/>
                        <a14:foregroundMark x1="86659" y1="80300" x2="50918" y2="92600"/>
                        <a14:foregroundMark x1="19706" y1="20400" x2="22766" y2="22300"/>
                        <a14:foregroundMark x1="16401" y1="24400" x2="20073" y2="24400"/>
                        <a14:foregroundMark x1="60343" y1="73300" x2="61444" y2="77900"/>
                        <a14:backgroundMark x1="73195" y1="3800" x2="97185" y2="27500"/>
                        <a14:backgroundMark x1="20441" y1="7200" x2="63403" y2="800"/>
                        <a14:backgroundMark x1="72827" y1="18600" x2="98776" y2="3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0" y="2342089"/>
            <a:ext cx="3740604" cy="45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62732736-8013-4123-A583-B8F1D1E79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6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7862A769-D73D-4A5B-A7F5-751A6434EDB5}"/>
              </a:ext>
            </a:extLst>
          </p:cNvPr>
          <p:cNvSpPr/>
          <p:nvPr/>
        </p:nvSpPr>
        <p:spPr>
          <a:xfrm>
            <a:off x="5298830" y="1182305"/>
            <a:ext cx="6096000" cy="404405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Îndrăzneşte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să înfrunte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mulţimea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agitată, luând apărarea evreilor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a copiilor nelegitimi, după care se arunca cu pietre. Eroismul Ecaterinei ajunge la culme în timpul ciumei din 1374, când refuză să părăsească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oraşul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, alături de alte douăzeci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şapte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de femei, cu care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îngrijeşte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pe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ciumaţi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, cară în spate trupurile celor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morţi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, ajută la îngroparea lor. </a:t>
            </a:r>
          </a:p>
        </p:txBody>
      </p:sp>
      <p:pic>
        <p:nvPicPr>
          <p:cNvPr id="10242" name="Picture 2" descr="Imagini pentru Catherine of Siena">
            <a:extLst>
              <a:ext uri="{FF2B5EF4-FFF2-40B4-BE49-F238E27FC236}">
                <a16:creationId xmlns:a16="http://schemas.microsoft.com/office/drawing/2014/main" id="{FF967CCC-AA2F-44B5-B492-7DB81D6FB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29" y="2578197"/>
            <a:ext cx="3602614" cy="33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7BE0BFCD-CC33-4EDD-B854-3E7FF5AA5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5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664BB637-C6F6-4439-8C97-22B927B3988C}"/>
              </a:ext>
            </a:extLst>
          </p:cNvPr>
          <p:cNvSpPr/>
          <p:nvPr/>
        </p:nvSpPr>
        <p:spPr>
          <a:xfrm>
            <a:off x="7104184" y="1209821"/>
            <a:ext cx="4935415" cy="52295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Când flagelul a încetat,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concetăţenii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ei îi răsplătesc munca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jetfele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cu vorbe de ocară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insinuări răutăcioase. Era ultima piatră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preţioasă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în coroana de merite a Ecaterinei. Cristos, Mântuitorul, îi apare într-o viziune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îi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întipăreşte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semnele rănilor Sale, la mâini, la picioare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la coastă; Ecaterina va purta aceste răni până la moarte. </a:t>
            </a:r>
          </a:p>
        </p:txBody>
      </p:sp>
      <p:sp>
        <p:nvSpPr>
          <p:cNvPr id="3" name="AutoShape 2" descr="Imagini pentru Catherine of Siena jews">
            <a:extLst>
              <a:ext uri="{FF2B5EF4-FFF2-40B4-BE49-F238E27FC236}">
                <a16:creationId xmlns:a16="http://schemas.microsoft.com/office/drawing/2014/main" id="{88167AAF-898B-4297-A36C-6B3118FA07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1268" name="Picture 4" descr="Imagini pentru Catherine of Siena jews">
            <a:extLst>
              <a:ext uri="{FF2B5EF4-FFF2-40B4-BE49-F238E27FC236}">
                <a16:creationId xmlns:a16="http://schemas.microsoft.com/office/drawing/2014/main" id="{2D9E2901-801A-4539-9A2D-D3929BC9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76" y="985837"/>
            <a:ext cx="5715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0DCDF8A3-F0AB-4F4A-B027-782ECC280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5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E35F77E-1DC4-4639-B5E3-0EBBC2856E7D}"/>
              </a:ext>
            </a:extLst>
          </p:cNvPr>
          <p:cNvSpPr/>
          <p:nvPr/>
        </p:nvSpPr>
        <p:spPr>
          <a:xfrm>
            <a:off x="5341033" y="570461"/>
            <a:ext cx="6096000" cy="28585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Apoi îi spune: „De acum vei părăsi chilia ta,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oraşul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ţara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. Eu voi fi cu tine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te voi duce să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vorbeşti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întregii lumi. Vreau să te trimit la Episcopi, la conducătorii Bisericii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ai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creştinătăţii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, pentru ca o femeie slabă să dea de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ruşine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mândria celor tari.”</a:t>
            </a:r>
          </a:p>
        </p:txBody>
      </p:sp>
      <p:pic>
        <p:nvPicPr>
          <p:cNvPr id="12290" name="Picture 2" descr="Imagini pentru Catherine of Siena jews">
            <a:extLst>
              <a:ext uri="{FF2B5EF4-FFF2-40B4-BE49-F238E27FC236}">
                <a16:creationId xmlns:a16="http://schemas.microsoft.com/office/drawing/2014/main" id="{A3E37693-2E39-4747-9A55-B79D76B9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58" y="1012872"/>
            <a:ext cx="4044258" cy="54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C28B7383-619F-4DFF-9615-B8E1194B5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9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80A7CD4-3EF7-4227-8D1B-1C53236A77B8}"/>
              </a:ext>
            </a:extLst>
          </p:cNvPr>
          <p:cNvSpPr/>
          <p:nvPr/>
        </p:nvSpPr>
        <p:spPr>
          <a:xfrm>
            <a:off x="1050388" y="953420"/>
            <a:ext cx="6096000" cy="32537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În această perioadă, Italia era pradă unor războaie fratricide. Părintele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creştinătăţii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, Papa, era încă prizonier în castelul de la Avignon,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când Urban al V-lea revine la Roma, este nevoit să se întoarcă la Avignon din pricina răscoalelor puse la cale de unele familii interesate. </a:t>
            </a:r>
          </a:p>
        </p:txBody>
      </p:sp>
      <p:pic>
        <p:nvPicPr>
          <p:cNvPr id="13314" name="Picture 2" descr="Imagini pentru Urban V">
            <a:extLst>
              <a:ext uri="{FF2B5EF4-FFF2-40B4-BE49-F238E27FC236}">
                <a16:creationId xmlns:a16="http://schemas.microsoft.com/office/drawing/2014/main" id="{F59107F9-C8CB-40DA-B1B5-1082C49B7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21" y="929023"/>
            <a:ext cx="4295775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069DF6F6-8E47-4ABF-8874-03A1FE39C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07492ED-161A-4C83-B648-AC4CF3688E8B}"/>
              </a:ext>
            </a:extLst>
          </p:cNvPr>
          <p:cNvSpPr/>
          <p:nvPr/>
        </p:nvSpPr>
        <p:spPr>
          <a:xfrm>
            <a:off x="5692727" y="399480"/>
            <a:ext cx="6096000" cy="364888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Urban al V-lea moare plin de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tristeţe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îl urmează Grigore al XI-lea. Ecaterina merge din capitală în capitală de provincii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de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ţări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, fiind considerată o mesageră a Cerului. Ajunsă la Grigore al XI-lea, îi spune: „Ridică-te, fii bărbat –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îţi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spun eu că nu trebuie să te temi de nimic.” Grigore al XI-lea revine la Roma. </a:t>
            </a:r>
          </a:p>
        </p:txBody>
      </p:sp>
      <p:pic>
        <p:nvPicPr>
          <p:cNvPr id="14338" name="Picture 2" descr="PopeGregoryIX.jpg">
            <a:extLst>
              <a:ext uri="{FF2B5EF4-FFF2-40B4-BE49-F238E27FC236}">
                <a16:creationId xmlns:a16="http://schemas.microsoft.com/office/drawing/2014/main" id="{68CF0A25-E228-405B-8D76-B0E23190C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72" y="1934008"/>
            <a:ext cx="3828463" cy="42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473D64BC-8B1B-40FC-825D-EA27E83F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34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6E2183B-ACE8-496C-A6F7-BDA39DF909B2}"/>
              </a:ext>
            </a:extLst>
          </p:cNvPr>
          <p:cNvSpPr/>
          <p:nvPr/>
        </p:nvSpPr>
        <p:spPr>
          <a:xfrm>
            <a:off x="2643716" y="146572"/>
            <a:ext cx="9398228" cy="246336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Dacă „exilul babilonic” al Bisericii a luat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sfârşit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, este darul lui Dumnezeu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meritul Ecaterinei de Siena. Dar cu intrarea triumfală a Papei în Roma, nu a luat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sfârşit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misiunea Ecaterinei: trebuia începută opera de refacere a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vieţii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spirituale ajunsă într-o stare jalnică, atât în rândul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credincioşilor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, cât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al clerului.</a:t>
            </a:r>
          </a:p>
        </p:txBody>
      </p:sp>
      <p:pic>
        <p:nvPicPr>
          <p:cNvPr id="15362" name="Picture 2" descr="Imagini pentru Catherine of Siena">
            <a:extLst>
              <a:ext uri="{FF2B5EF4-FFF2-40B4-BE49-F238E27FC236}">
                <a16:creationId xmlns:a16="http://schemas.microsoft.com/office/drawing/2014/main" id="{E321898F-F297-4959-BAEB-AFF35957C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11" y="3056489"/>
            <a:ext cx="5918819" cy="365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DB8A975B-2A7E-4CAB-B1F0-AF1455A7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9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B662095B-8836-4DC6-976A-A13AEF68EC83}"/>
              </a:ext>
            </a:extLst>
          </p:cNvPr>
          <p:cNvSpPr/>
          <p:nvPr/>
        </p:nvSpPr>
        <p:spPr>
          <a:xfrm>
            <a:off x="1109149" y="903778"/>
            <a:ext cx="6096000" cy="28585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Ecaterina,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neştiind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să scrie, dictează zeci de scrisori, uneori la mai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mulţi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secretari, scrisori adresate Papei, Episcopilor, regilor, condotierilor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multor persoane simple. Ni s-au păstrat 307 dintre ele: sunt pline de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înţelepciune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,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credinţă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realism. </a:t>
            </a:r>
          </a:p>
        </p:txBody>
      </p:sp>
      <p:pic>
        <p:nvPicPr>
          <p:cNvPr id="16386" name="Picture 2" descr="Imagini pentru Catherine of Siena">
            <a:extLst>
              <a:ext uri="{FF2B5EF4-FFF2-40B4-BE49-F238E27FC236}">
                <a16:creationId xmlns:a16="http://schemas.microsoft.com/office/drawing/2014/main" id="{690CD795-771A-43D0-90EC-5E0E29ED5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49" y="1201797"/>
            <a:ext cx="4557041" cy="445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ini pentru Catherine of Siena letters">
            <a:extLst>
              <a:ext uri="{FF2B5EF4-FFF2-40B4-BE49-F238E27FC236}">
                <a16:creationId xmlns:a16="http://schemas.microsoft.com/office/drawing/2014/main" id="{47A76246-F259-4D63-8256-40CEA0616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29" y="3762317"/>
            <a:ext cx="1714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354E00A9-5136-4481-8565-AFC07B5D6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18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289B189-760B-4E43-A294-B877B7DA29FF}"/>
              </a:ext>
            </a:extLst>
          </p:cNvPr>
          <p:cNvSpPr/>
          <p:nvPr/>
        </p:nvSpPr>
        <p:spPr>
          <a:xfrm>
            <a:off x="5453576" y="563938"/>
            <a:ext cx="6096000" cy="246336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De asemenea a dictat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o carte: „Dialog despre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Providenţa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Divină”, carte care l-a determinat pe Papa Paul al VI-lea, la 4 octombrie 1970, să o declare pe Sfânta Ecaterina de Siena „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Învăţător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al Bisericii”.</a:t>
            </a:r>
          </a:p>
        </p:txBody>
      </p:sp>
      <p:pic>
        <p:nvPicPr>
          <p:cNvPr id="17410" name="Picture 2" descr="Imagini pentru Paul VI">
            <a:extLst>
              <a:ext uri="{FF2B5EF4-FFF2-40B4-BE49-F238E27FC236}">
                <a16:creationId xmlns:a16="http://schemas.microsoft.com/office/drawing/2014/main" id="{8563EBFD-13F5-4360-91BD-A650E185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4" y="3175696"/>
            <a:ext cx="5121226" cy="345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8FB533AA-CEAC-49AC-893E-22CDA3C1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15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F9DE8544-6FA4-4F29-9B37-618EA21A6D38}"/>
              </a:ext>
            </a:extLst>
          </p:cNvPr>
          <p:cNvSpPr/>
          <p:nvPr/>
        </p:nvSpPr>
        <p:spPr>
          <a:xfrm>
            <a:off x="227427" y="4339882"/>
            <a:ext cx="11737145" cy="246336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Răspunzând chemării Papei Urban al VI-lea, vine din nou la Roma pentru a-l ajuta în rezolvarea unor probleme însemnate. Aici se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îmbolnăveşte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grav. În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dimineaţa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zilei de duminică, 29 aprilie 1380, se adresează celor dragi care o încurajau: „Să vă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iubiţi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cu sinceritate unii pe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alţii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”,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după ce mai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rosteşte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odată numele „Isus”, inima ei încetează a mai bate.</a:t>
            </a:r>
          </a:p>
        </p:txBody>
      </p:sp>
      <p:pic>
        <p:nvPicPr>
          <p:cNvPr id="18434" name="Picture 2" descr="Imagini pentru Catherine of Siena dying">
            <a:extLst>
              <a:ext uri="{FF2B5EF4-FFF2-40B4-BE49-F238E27FC236}">
                <a16:creationId xmlns:a16="http://schemas.microsoft.com/office/drawing/2014/main" id="{A7D901E0-89DF-4CFB-96AA-D76E2C0C5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89" y="201914"/>
            <a:ext cx="6850966" cy="39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D9E97B5F-B2F4-4C58-8F9C-7605909A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80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494FF99B-A3B5-4E22-BCA9-5F4E4B298F3A}"/>
              </a:ext>
            </a:extLst>
          </p:cNvPr>
          <p:cNvSpPr/>
          <p:nvPr/>
        </p:nvSpPr>
        <p:spPr>
          <a:xfrm>
            <a:off x="5441485" y="1452158"/>
            <a:ext cx="6096000" cy="364888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Ecaterina de Siena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părăseşte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pământul, dar lasă prin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viaţa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, scrisorile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opera ei, un izvor de lumină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de încurajare. În 29 aprilie 1461 a fost ridicată la cinstea altarelor, iar în 1939 a fost proclamată patroana principală a Italiei, împreună cu Sfântul Francisc de Assisi.</a:t>
            </a:r>
          </a:p>
        </p:txBody>
      </p:sp>
      <p:sp>
        <p:nvSpPr>
          <p:cNvPr id="3" name="AutoShape 2" descr="Imagini pentru Catherine of Siena dying">
            <a:extLst>
              <a:ext uri="{FF2B5EF4-FFF2-40B4-BE49-F238E27FC236}">
                <a16:creationId xmlns:a16="http://schemas.microsoft.com/office/drawing/2014/main" id="{468B4959-0E38-43C8-94C1-E9C2B7D40B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9460" name="Picture 4" descr="Imagini pentru Catherine of Siena dying">
            <a:extLst>
              <a:ext uri="{FF2B5EF4-FFF2-40B4-BE49-F238E27FC236}">
                <a16:creationId xmlns:a16="http://schemas.microsoft.com/office/drawing/2014/main" id="{D2A32C93-64B3-4B59-8B3A-0086C3BFF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63" y="946494"/>
            <a:ext cx="3664267" cy="526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032F129F-0E7B-49A8-B105-78EB73DD0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2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A41E2BF9-A21A-43F7-9956-7E28357D82CC}"/>
              </a:ext>
            </a:extLst>
          </p:cNvPr>
          <p:cNvSpPr/>
          <p:nvPr/>
        </p:nvSpPr>
        <p:spPr>
          <a:xfrm>
            <a:off x="5068187" y="1405852"/>
            <a:ext cx="6923049" cy="12779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indent="180340" algn="ctr">
              <a:lnSpc>
                <a:spcPct val="107000"/>
              </a:lnSpc>
            </a:pPr>
            <a:r>
              <a:rPr lang="ro-RO" sz="3600" cap="small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Cine a fost </a:t>
            </a:r>
          </a:p>
          <a:p>
            <a:pPr indent="180340" algn="ctr">
              <a:lnSpc>
                <a:spcPct val="107000"/>
              </a:lnSpc>
            </a:pPr>
            <a:r>
              <a:rPr lang="ro-RO" sz="3600" cap="small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Sfânta Ecaterina de Siena?</a:t>
            </a:r>
          </a:p>
        </p:txBody>
      </p:sp>
      <p:pic>
        <p:nvPicPr>
          <p:cNvPr id="2050" name="Picture 2" descr="Imagini pentru Ecaterina de Siena">
            <a:extLst>
              <a:ext uri="{FF2B5EF4-FFF2-40B4-BE49-F238E27FC236}">
                <a16:creationId xmlns:a16="http://schemas.microsoft.com/office/drawing/2014/main" id="{A31D6DF6-D4CA-4CB4-9A81-5C570BEA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47" y="2044809"/>
            <a:ext cx="2940147" cy="411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0C57BCE8-715F-48DD-82DA-0044E37D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66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AA8575A5-7786-4BA0-91B3-620274429FD8}"/>
              </a:ext>
            </a:extLst>
          </p:cNvPr>
          <p:cNvSpPr/>
          <p:nvPr/>
        </p:nvSpPr>
        <p:spPr>
          <a:xfrm>
            <a:off x="8914229" y="518994"/>
            <a:ext cx="2635348" cy="11791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6600" i="1" dirty="0" err="1">
                <a:solidFill>
                  <a:schemeClr val="lt1"/>
                </a:solidFill>
                <a:latin typeface="Monotype Corsiva" panose="03010101010201010101" pitchFamily="66" charset="0"/>
              </a:rPr>
              <a:t>Sfârsit</a:t>
            </a:r>
            <a:endParaRPr lang="ro-RO" sz="6600" i="1" dirty="0">
              <a:solidFill>
                <a:schemeClr val="lt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482" name="Picture 2" descr="Imagini pentru the end emoticon">
            <a:extLst>
              <a:ext uri="{FF2B5EF4-FFF2-40B4-BE49-F238E27FC236}">
                <a16:creationId xmlns:a16="http://schemas.microsoft.com/office/drawing/2014/main" id="{6E5DD9D6-29E3-44DE-AA69-44A6E1A6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200" y1="71333" x2="43400" y2="53778"/>
                        <a14:foregroundMark x1="73800" y1="60889" x2="87800" y2="82889"/>
                        <a14:foregroundMark x1="75800" y1="57556" x2="88000" y2="57556"/>
                        <a14:foregroundMark x1="64000" y1="65111" x2="65800" y2="8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84" y="1698099"/>
            <a:ext cx="5635576" cy="507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D4251A42-C22B-4EF0-9135-A098CD36C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13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3C433E67-4E6B-4BFC-8996-D92B2C982D42}"/>
              </a:ext>
            </a:extLst>
          </p:cNvPr>
          <p:cNvSpPr/>
          <p:nvPr/>
        </p:nvSpPr>
        <p:spPr>
          <a:xfrm>
            <a:off x="4236721" y="3137096"/>
            <a:ext cx="7723163" cy="28585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400" dirty="0">
                <a:latin typeface="Segoe Print" panose="02000600000000000000" pitchFamily="2" charset="0"/>
                <a:ea typeface="Calibri" panose="020F0502020204030204" pitchFamily="34" charset="0"/>
              </a:rPr>
              <a:t>Istoria omenirii </a:t>
            </a:r>
            <a:r>
              <a:rPr lang="ro-RO" sz="2400" dirty="0" err="1">
                <a:latin typeface="Segoe Print" panose="02000600000000000000" pitchFamily="2" charset="0"/>
                <a:ea typeface="Calibri" panose="020F0502020204030204" pitchFamily="34" charset="0"/>
              </a:rPr>
              <a:t>şi</a:t>
            </a:r>
            <a:r>
              <a:rPr lang="ro-RO" sz="2400" dirty="0">
                <a:latin typeface="Segoe Print" panose="02000600000000000000" pitchFamily="2" charset="0"/>
                <a:ea typeface="Calibri" panose="020F0502020204030204" pitchFamily="34" charset="0"/>
              </a:rPr>
              <a:t> a Bisericii </a:t>
            </a:r>
            <a:r>
              <a:rPr lang="ro-RO" sz="2400" dirty="0" err="1">
                <a:latin typeface="Segoe Print" panose="02000600000000000000" pitchFamily="2" charset="0"/>
                <a:ea typeface="Calibri" panose="020F0502020204030204" pitchFamily="34" charset="0"/>
              </a:rPr>
              <a:t>cunoaşte</a:t>
            </a:r>
            <a:r>
              <a:rPr lang="ro-RO" sz="2400" dirty="0">
                <a:latin typeface="Segoe Print" panose="02000600000000000000" pitchFamily="2" charset="0"/>
                <a:ea typeface="Calibri" panose="020F0502020204030204" pitchFamily="34" charset="0"/>
              </a:rPr>
              <a:t> </a:t>
            </a:r>
            <a:r>
              <a:rPr lang="ro-RO" sz="2400" dirty="0" err="1">
                <a:latin typeface="Segoe Print" panose="02000600000000000000" pitchFamily="2" charset="0"/>
                <a:ea typeface="Calibri" panose="020F0502020204030204" pitchFamily="34" charset="0"/>
              </a:rPr>
              <a:t>apariţia</a:t>
            </a:r>
            <a:r>
              <a:rPr lang="ro-RO" sz="2400" dirty="0">
                <a:latin typeface="Segoe Print" panose="02000600000000000000" pitchFamily="2" charset="0"/>
                <a:ea typeface="Calibri" panose="020F0502020204030204" pitchFamily="34" charset="0"/>
              </a:rPr>
              <a:t> unor genii, persoane înzestrate cu daruri extraordinare, care au intervenit, uneori chiar din copilărie, în diferite domenii de activitate </a:t>
            </a:r>
            <a:r>
              <a:rPr lang="ro-RO" sz="2400" dirty="0" err="1">
                <a:latin typeface="Segoe Print" panose="02000600000000000000" pitchFamily="2" charset="0"/>
                <a:ea typeface="Calibri" panose="020F0502020204030204" pitchFamily="34" charset="0"/>
              </a:rPr>
              <a:t>şi</a:t>
            </a:r>
            <a:r>
              <a:rPr lang="ro-RO" sz="2400" dirty="0">
                <a:latin typeface="Segoe Print" panose="02000600000000000000" pitchFamily="2" charset="0"/>
                <a:ea typeface="Calibri" panose="020F0502020204030204" pitchFamily="34" charset="0"/>
              </a:rPr>
              <a:t> au adus schimbări profunde: Sfânta Ecaterina de Siena este un fel de geniu în </a:t>
            </a:r>
            <a:r>
              <a:rPr lang="ro-RO" sz="2400" dirty="0" err="1">
                <a:latin typeface="Segoe Print" panose="02000600000000000000" pitchFamily="2" charset="0"/>
                <a:ea typeface="Calibri" panose="020F0502020204030204" pitchFamily="34" charset="0"/>
              </a:rPr>
              <a:t>viaţa</a:t>
            </a:r>
            <a:r>
              <a:rPr lang="ro-RO" sz="2400" dirty="0">
                <a:latin typeface="Segoe Print" panose="02000600000000000000" pitchFamily="2" charset="0"/>
                <a:ea typeface="Calibri" panose="020F0502020204030204" pitchFamily="34" charset="0"/>
              </a:rPr>
              <a:t> spirituală </a:t>
            </a:r>
            <a:r>
              <a:rPr lang="ro-RO" sz="2400" dirty="0" err="1">
                <a:latin typeface="Segoe Print" panose="02000600000000000000" pitchFamily="2" charset="0"/>
                <a:ea typeface="Calibri" panose="020F0502020204030204" pitchFamily="34" charset="0"/>
              </a:rPr>
              <a:t>şi</a:t>
            </a:r>
            <a:r>
              <a:rPr lang="ro-RO" sz="2400" dirty="0">
                <a:latin typeface="Segoe Print" panose="02000600000000000000" pitchFamily="2" charset="0"/>
                <a:ea typeface="Calibri" panose="020F0502020204030204" pitchFamily="34" charset="0"/>
              </a:rPr>
              <a:t> în istoria Bisericii.</a:t>
            </a:r>
          </a:p>
        </p:txBody>
      </p:sp>
      <p:pic>
        <p:nvPicPr>
          <p:cNvPr id="3074" name="Picture 2" descr="Imagini pentru Catherine of Siena">
            <a:extLst>
              <a:ext uri="{FF2B5EF4-FFF2-40B4-BE49-F238E27FC236}">
                <a16:creationId xmlns:a16="http://schemas.microsoft.com/office/drawing/2014/main" id="{83DF4F75-8A8B-4086-8973-69420AD69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65" y="873936"/>
            <a:ext cx="2970334" cy="477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913F2A12-EC62-4855-A72A-F66D6A8EC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76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A396929-1A1A-4F06-A5EC-61B2B294833C}"/>
              </a:ext>
            </a:extLst>
          </p:cNvPr>
          <p:cNvSpPr/>
          <p:nvPr/>
        </p:nvSpPr>
        <p:spPr>
          <a:xfrm>
            <a:off x="1263747" y="1158437"/>
            <a:ext cx="6096000" cy="4834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S-a născut în ziua de 25 martie 1347, fiind al 24-lea copil al familiei Iacob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Lapa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Benincasa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, umili boiangii din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oraşul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Siena.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Părinţii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i-au dat numele de Ecaterina. La vârsta de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şapte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ani, dovedind o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cunoaştere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prematură a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realităţilor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primejdiilor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vieţii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, se obligă cu jurământ de a nu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cunoaşte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altă iubire decât a lui Cristos: este ceea ce s-a numit „căsătoria mistică a Ecaterinei”. </a:t>
            </a:r>
          </a:p>
        </p:txBody>
      </p:sp>
      <p:pic>
        <p:nvPicPr>
          <p:cNvPr id="4098" name="Picture 2" descr="Imagini pentru Catherine of Siena">
            <a:extLst>
              <a:ext uri="{FF2B5EF4-FFF2-40B4-BE49-F238E27FC236}">
                <a16:creationId xmlns:a16="http://schemas.microsoft.com/office/drawing/2014/main" id="{2301E7D4-F551-43C9-946C-4F50F825F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576" y="1823452"/>
            <a:ext cx="3249450" cy="416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7C866CEB-11FA-408C-9D9D-FD02E69A2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39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379C852-1929-48A8-8026-CAE1E9ACAC56}"/>
              </a:ext>
            </a:extLst>
          </p:cNvPr>
          <p:cNvSpPr/>
          <p:nvPr/>
        </p:nvSpPr>
        <p:spPr>
          <a:xfrm>
            <a:off x="967814" y="2188246"/>
            <a:ext cx="6096000" cy="28585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Că acest act nu a fost rodul unei fantezii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copilăreşti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o va dovedi întreaga ei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viaţă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.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Părinţii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încearcă să o determine să se căsătorească, insistă, recurg la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violenţă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în cele din urmă îi interzic să mai iasă din casă.</a:t>
            </a:r>
          </a:p>
        </p:txBody>
      </p:sp>
      <p:pic>
        <p:nvPicPr>
          <p:cNvPr id="5122" name="Picture 2" descr="Imagini pentru Catherine of Siena">
            <a:extLst>
              <a:ext uri="{FF2B5EF4-FFF2-40B4-BE49-F238E27FC236}">
                <a16:creationId xmlns:a16="http://schemas.microsoft.com/office/drawing/2014/main" id="{8D2DF323-D920-4BEE-B817-3AC06E4BC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14" y="994850"/>
            <a:ext cx="4029075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9692E914-CF3C-43E5-AE5A-3E41ACD4F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6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934B5FB-D088-4ABE-93A4-A356AB09E556}"/>
              </a:ext>
            </a:extLst>
          </p:cNvPr>
          <p:cNvSpPr/>
          <p:nvPr/>
        </p:nvSpPr>
        <p:spPr>
          <a:xfrm>
            <a:off x="937846" y="1198575"/>
            <a:ext cx="6096000" cy="52295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Timp de trei ani va duce o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viaţă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de aspră de singurătate;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munceşte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ca o servitoare,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îşi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impune posturi îndelungate, se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învaţă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să doarmă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puţin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fără încetare se aude murmurul rugăciunilor prin care imploră pe Dumnezeu să îi dăruiască adevărata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cunoaştere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de sine, părere de rău pentru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greşelile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făcute, întoarcerea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păcătoşilor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pacea lumii dezbinate. După trei ani de zile, tatăl se resemnează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se declară de acord cu hotărârea fiicei sale.</a:t>
            </a:r>
          </a:p>
        </p:txBody>
      </p:sp>
      <p:sp>
        <p:nvSpPr>
          <p:cNvPr id="3" name="AutoShape 2" descr="Imagini pentru Catherine of Siena">
            <a:extLst>
              <a:ext uri="{FF2B5EF4-FFF2-40B4-BE49-F238E27FC236}">
                <a16:creationId xmlns:a16="http://schemas.microsoft.com/office/drawing/2014/main" id="{7B3B6B01-5D8C-4BBF-BD1D-E17D29566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6148" name="Picture 4" descr="Imagine similară">
            <a:extLst>
              <a:ext uri="{FF2B5EF4-FFF2-40B4-BE49-F238E27FC236}">
                <a16:creationId xmlns:a16="http://schemas.microsoft.com/office/drawing/2014/main" id="{4D641A62-5ED1-4FA5-B51D-0BDAC8FC4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794" y="197125"/>
            <a:ext cx="3916827" cy="474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1D728DC2-2D85-4139-867D-A55846685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7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AEA05DAB-76B3-475C-8134-23CB3DB0549C}"/>
              </a:ext>
            </a:extLst>
          </p:cNvPr>
          <p:cNvSpPr/>
          <p:nvPr/>
        </p:nvSpPr>
        <p:spPr>
          <a:xfrm>
            <a:off x="5341034" y="333883"/>
            <a:ext cx="6096000" cy="44392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Ea cere să fie primită în rândul Ordinului al III-lea Dominican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, în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sfârşit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,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părăseşte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casa părintească.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Oraşul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era adesea câmpul de luptă între diferite familii, sau diferite grupări politice: străzile pline de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răniţi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, spitalele supraîncărcate, oamenii parcă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cuprinşi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de turbare, o determină pe Ecaterina, alături de un grup de femei inimoase, să iasă în stradă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să pornească la lucru. </a:t>
            </a:r>
          </a:p>
        </p:txBody>
      </p:sp>
      <p:pic>
        <p:nvPicPr>
          <p:cNvPr id="7170" name="Picture 2" descr="Imagini pentru Catherine of Siena">
            <a:extLst>
              <a:ext uri="{FF2B5EF4-FFF2-40B4-BE49-F238E27FC236}">
                <a16:creationId xmlns:a16="http://schemas.microsoft.com/office/drawing/2014/main" id="{C5D9E99D-85B8-4458-AED2-6A55A7A8D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66" y="2718214"/>
            <a:ext cx="4378161" cy="333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45269689-BFAB-4AF4-AE63-5430FF677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0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371160B1-6757-427E-AB74-F396265C3CCE}"/>
              </a:ext>
            </a:extLst>
          </p:cNvPr>
          <p:cNvSpPr/>
          <p:nvPr/>
        </p:nvSpPr>
        <p:spPr>
          <a:xfrm>
            <a:off x="994118" y="1628426"/>
            <a:ext cx="6096000" cy="52295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În 1369 este condamnat la moarte un tânăr din Perugia pentru încercare de revoltă: el se frământă îngrozitor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din disperare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blesteamă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pe Dumnezeu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pe oameni. Cu o zi înainte de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execuţie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, în celulă intră o tânără de douăzeci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doi de ani, care îl invită să se roage împreună cu ea: rugăciunea aduce pacea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credinţa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în sufletul lui zbuciumat; cere să se spovedească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să primească Sfânta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Împărtăşanie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liniştit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aşteaptă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sfârşitul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8194" name="Picture 2" descr="Imagini pentru Catherine of Siena">
            <a:extLst>
              <a:ext uri="{FF2B5EF4-FFF2-40B4-BE49-F238E27FC236}">
                <a16:creationId xmlns:a16="http://schemas.microsoft.com/office/drawing/2014/main" id="{23A5A07D-E80C-40B2-8C0C-18548C863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16" y="333668"/>
            <a:ext cx="4412915" cy="276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F486FD2F-2BA2-4938-9CF5-D04DE248D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7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A0E0585-CDE5-4E96-956F-B9693B8AAF6C}"/>
              </a:ext>
            </a:extLst>
          </p:cNvPr>
          <p:cNvSpPr/>
          <p:nvPr/>
        </p:nvSpPr>
        <p:spPr>
          <a:xfrm>
            <a:off x="825305" y="2366129"/>
            <a:ext cx="6096000" cy="246336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A doua zi, când ajunge la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eşafod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, tânăra era acolo. Îi ia capul în mâinile ei delicate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îi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şopteşte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numele „Isus”; apoi „fratele meu dulce, e ziua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nunţii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: peste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puţin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vei începe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viaţa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 fără de </a:t>
            </a:r>
            <a:r>
              <a:rPr lang="ro-RO" sz="2400" dirty="0" err="1">
                <a:solidFill>
                  <a:schemeClr val="lt1"/>
                </a:solidFill>
                <a:latin typeface="Segoe Print" panose="02000600000000000000" pitchFamily="2" charset="0"/>
              </a:rPr>
              <a:t>sfârşit</a:t>
            </a:r>
            <a:r>
              <a:rPr lang="ro-RO" sz="2400" dirty="0">
                <a:solidFill>
                  <a:schemeClr val="lt1"/>
                </a:solidFill>
                <a:latin typeface="Segoe Print" panose="02000600000000000000" pitchFamily="2" charset="0"/>
              </a:rPr>
              <a:t>!”</a:t>
            </a:r>
          </a:p>
        </p:txBody>
      </p:sp>
      <p:pic>
        <p:nvPicPr>
          <p:cNvPr id="9218" name="Picture 2" descr="Imagini pentru Catherine of Siena">
            <a:extLst>
              <a:ext uri="{FF2B5EF4-FFF2-40B4-BE49-F238E27FC236}">
                <a16:creationId xmlns:a16="http://schemas.microsoft.com/office/drawing/2014/main" id="{7AEE3181-811F-4181-907F-85CDCBF1D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96" y="1139484"/>
            <a:ext cx="3998199" cy="49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lker.com/cliparts/e/C/m/W/6/k/flower-corner-hi.png">
            <a:extLst>
              <a:ext uri="{FF2B5EF4-FFF2-40B4-BE49-F238E27FC236}">
                <a16:creationId xmlns:a16="http://schemas.microsoft.com/office/drawing/2014/main" id="{E016B6CA-8DB9-4E22-9D4E-B88437B4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882" y="216395"/>
            <a:ext cx="2885258" cy="2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23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50000"/>
          </a:schemeClr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1047</Words>
  <Application>Microsoft Office PowerPoint</Application>
  <PresentationFormat>Ecran lat</PresentationFormat>
  <Paragraphs>22</Paragraphs>
  <Slides>20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Monotype Corsiva</vt:lpstr>
      <vt:lpstr>Segoe Print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Mihail</dc:creator>
  <cp:lastModifiedBy>Mihail</cp:lastModifiedBy>
  <cp:revision>22</cp:revision>
  <dcterms:created xsi:type="dcterms:W3CDTF">2018-01-22T19:30:34Z</dcterms:created>
  <dcterms:modified xsi:type="dcterms:W3CDTF">2018-01-22T19:56:49Z</dcterms:modified>
</cp:coreProperties>
</file>