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u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17654C4-0081-4158-B026-9266A02FFC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2CCD5AF6-18F5-4384-88BE-6012545DD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9A2A713F-B707-4D9A-B723-9AEA49D59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27E28-6559-4F11-9484-2C13F2F06B0D}" type="datetimeFigureOut">
              <a:rPr lang="ro-RO" smtClean="0"/>
              <a:t>18.01.2018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BD0E183C-A345-42C7-ABFC-E71D1FCD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1FA5767F-6EDF-4E67-9DB8-EB342B860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EC716-D8DF-4961-A3FB-3F03D5868C8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049389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56CED821-F719-4711-A781-023784BF1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52E4F787-7B0B-4BFC-84C5-3A314E587D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FF77245E-D212-49E8-82AF-53F65A9C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27E28-6559-4F11-9484-2C13F2F06B0D}" type="datetimeFigureOut">
              <a:rPr lang="ro-RO" smtClean="0"/>
              <a:t>18.01.2018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8E93E89A-A4AC-4314-9815-BA20D54BB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C8FC13AC-673C-4ECF-A830-524DF03D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EC716-D8DF-4961-A3FB-3F03D5868C8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313506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>
            <a:extLst>
              <a:ext uri="{FF2B5EF4-FFF2-40B4-BE49-F238E27FC236}">
                <a16:creationId xmlns:a16="http://schemas.microsoft.com/office/drawing/2014/main" id="{03FE1B2E-8C54-4EA6-BE06-8DE04C7F89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999F929B-7CD3-4368-BAC2-4B3A881D6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43E365A2-9875-466B-8EBF-86F6A2D57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27E28-6559-4F11-9484-2C13F2F06B0D}" type="datetimeFigureOut">
              <a:rPr lang="ro-RO" smtClean="0"/>
              <a:t>18.01.2018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3D3870AA-BCD5-4A1E-8138-4AEAF96D4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039106F3-6EB3-4C59-ACB1-9DB984570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EC716-D8DF-4961-A3FB-3F03D5868C8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94435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68611C4-4D15-4D99-A7DE-E71049649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0B3B8C6C-0B6F-473D-897A-34D2DB296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1538B835-B58C-451A-B59B-C8B24DF0D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27E28-6559-4F11-9484-2C13F2F06B0D}" type="datetimeFigureOut">
              <a:rPr lang="ro-RO" smtClean="0"/>
              <a:t>18.01.2018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32664587-440B-4090-9446-8BC497180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E300C95D-7602-4203-9F49-780B318DD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EC716-D8DF-4961-A3FB-3F03D5868C8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428142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533E4F6-4881-4BD0-B062-1897DD338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66971536-C126-4B13-8DBC-3C588224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67D587A6-824A-46E1-8AA2-675A1FC2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27E28-6559-4F11-9484-2C13F2F06B0D}" type="datetimeFigureOut">
              <a:rPr lang="ro-RO" smtClean="0"/>
              <a:t>18.01.2018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C5E8272A-9157-4E49-B898-A396DA84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A21529DA-0D75-49B9-8A75-16C3BA2D6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EC716-D8DF-4961-A3FB-3F03D5868C8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626264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E39BFBE-F603-4EF1-BD0C-1F3330490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BD6B3EE2-AC45-4E13-B04E-91EDD25DB5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0D9A0F80-0B01-45CA-A416-2C0172C91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E86AE17B-F3EC-44C0-86AE-42B5975C0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27E28-6559-4F11-9484-2C13F2F06B0D}" type="datetimeFigureOut">
              <a:rPr lang="ro-RO" smtClean="0"/>
              <a:t>18.01.2018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8628ECF9-B11C-4D80-8FF3-3E7862C8E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8AA3406F-FDC8-462F-9D33-91195D320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EC716-D8DF-4961-A3FB-3F03D5868C8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57586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E2DAF398-15BD-4151-BAD4-B134A927C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523FBAEC-A0DF-47AE-A8C3-08AF0AAFE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D6F1AE4D-CE08-41C4-8A6B-8E67438ED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3388D419-6FCF-4C83-8D51-43753FED2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id="{34B2D972-893E-4F2E-9839-8CA032C152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7E158814-0055-4CF0-AADF-7F181A15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27E28-6559-4F11-9484-2C13F2F06B0D}" type="datetimeFigureOut">
              <a:rPr lang="ro-RO" smtClean="0"/>
              <a:t>18.01.2018</a:t>
            </a:fld>
            <a:endParaRPr lang="ro-RO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7B9DE67B-A7F6-4C52-ADCC-28FA46FA3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:a16="http://schemas.microsoft.com/office/drawing/2014/main" id="{282A9C0B-BD9A-4695-8D0D-C561396D9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EC716-D8DF-4961-A3FB-3F03D5868C8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147700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0FE7F94-643E-48C3-995F-89E9E4DC7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3FAEF881-AABF-4988-B9A8-C1584261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27E28-6559-4F11-9484-2C13F2F06B0D}" type="datetimeFigureOut">
              <a:rPr lang="ro-RO" smtClean="0"/>
              <a:t>18.01.2018</a:t>
            </a:fld>
            <a:endParaRPr lang="ro-RO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id="{985F1BBB-0292-4137-993E-CBF721681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2C928C53-94E7-424B-A030-DD2B24B81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EC716-D8DF-4961-A3FB-3F03D5868C8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560009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66CC6DB8-3FDF-4F0F-B674-400639C1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27E28-6559-4F11-9484-2C13F2F06B0D}" type="datetimeFigureOut">
              <a:rPr lang="ro-RO" smtClean="0"/>
              <a:t>18.01.2018</a:t>
            </a:fld>
            <a:endParaRPr lang="ro-RO"/>
          </a:p>
        </p:txBody>
      </p:sp>
      <p:sp>
        <p:nvSpPr>
          <p:cNvPr id="3" name="Substituent subsol 2">
            <a:extLst>
              <a:ext uri="{FF2B5EF4-FFF2-40B4-BE49-F238E27FC236}">
                <a16:creationId xmlns:a16="http://schemas.microsoft.com/office/drawing/2014/main" id="{4D191386-2995-4DDD-B94C-B33784429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2FAC46F7-F17F-426D-BBA6-9079621E8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EC716-D8DF-4961-A3FB-3F03D5868C8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308912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E10E0815-C2C3-45F7-8C4C-1156491CB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F24114EE-EFD9-4C9A-A92A-685567DF6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0106EA85-7CAC-4AF4-9326-C6154BD5B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52D9E28E-65F3-4D4C-8A0B-6180CED9C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27E28-6559-4F11-9484-2C13F2F06B0D}" type="datetimeFigureOut">
              <a:rPr lang="ro-RO" smtClean="0"/>
              <a:t>18.01.2018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8246868A-12DF-4954-9AD4-B6C0A4803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7F4523DF-D915-4D57-AC30-8FB585D5C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EC716-D8DF-4961-A3FB-3F03D5868C8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577718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6F5463EB-F7EC-4857-8FF7-CE68CEE26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imagine 2">
            <a:extLst>
              <a:ext uri="{FF2B5EF4-FFF2-40B4-BE49-F238E27FC236}">
                <a16:creationId xmlns:a16="http://schemas.microsoft.com/office/drawing/2014/main" id="{E31B3535-4B47-4392-9926-CE7A55C54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61324F80-6E2E-478D-987D-2470A1380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70E0C769-05F2-4B59-864C-9DCA1A6DA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27E28-6559-4F11-9484-2C13F2F06B0D}" type="datetimeFigureOut">
              <a:rPr lang="ro-RO" smtClean="0"/>
              <a:t>18.01.2018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7C929B45-0835-4AE5-B54C-ECF9E7209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CC505F58-0CEB-43AD-92CF-CE954C7DA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EC716-D8DF-4961-A3FB-3F03D5868C8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080537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>
            <a:extLst>
              <a:ext uri="{FF2B5EF4-FFF2-40B4-BE49-F238E27FC236}">
                <a16:creationId xmlns:a16="http://schemas.microsoft.com/office/drawing/2014/main" id="{CB45B533-1B7B-4F46-8032-B34C7701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3AAA3DA6-5446-4F25-A662-94BBF9054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C4074335-6F5F-466E-B46A-E72BF1E81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27E28-6559-4F11-9484-2C13F2F06B0D}" type="datetimeFigureOut">
              <a:rPr lang="ro-RO" smtClean="0"/>
              <a:t>18.01.2018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F6BF8C17-58BA-4131-912B-A64CBF02B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27C91C18-58AF-4934-94E8-A748469AB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EC716-D8DF-4961-A3FB-3F03D5868C8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1967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reptunghi 3">
            <a:extLst>
              <a:ext uri="{FF2B5EF4-FFF2-40B4-BE49-F238E27FC236}">
                <a16:creationId xmlns:a16="http://schemas.microsoft.com/office/drawing/2014/main" id="{A19068A3-A2C2-41EE-AE30-53E74A1416E5}"/>
              </a:ext>
            </a:extLst>
          </p:cNvPr>
          <p:cNvSpPr/>
          <p:nvPr/>
        </p:nvSpPr>
        <p:spPr>
          <a:xfrm>
            <a:off x="5246376" y="2034513"/>
            <a:ext cx="635943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Sfântul Cristofor</a:t>
            </a:r>
          </a:p>
        </p:txBody>
      </p:sp>
      <p:sp>
        <p:nvSpPr>
          <p:cNvPr id="5" name="AutoShape 2" descr="Imagini pentru saint CHRISTOPHER">
            <a:extLst>
              <a:ext uri="{FF2B5EF4-FFF2-40B4-BE49-F238E27FC236}">
                <a16:creationId xmlns:a16="http://schemas.microsoft.com/office/drawing/2014/main" id="{0D912E7C-BE70-4868-BD94-3A10743BD1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6" name="AutoShape 4" descr="Imagini pentru saint CHRISTOPHER">
            <a:extLst>
              <a:ext uri="{FF2B5EF4-FFF2-40B4-BE49-F238E27FC236}">
                <a16:creationId xmlns:a16="http://schemas.microsoft.com/office/drawing/2014/main" id="{73ACBD3E-0BE7-4880-AED2-9A5DC8D381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1030" name="Picture 6" descr="Imagini pentru saint CHRISTOPHER">
            <a:extLst>
              <a:ext uri="{FF2B5EF4-FFF2-40B4-BE49-F238E27FC236}">
                <a16:creationId xmlns:a16="http://schemas.microsoft.com/office/drawing/2014/main" id="{FD251DEC-D240-4378-8306-D871B5A57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6" y="776287"/>
            <a:ext cx="3228975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2061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6DEF9BF6-8828-44AB-8B08-3EF9B2C24625}"/>
              </a:ext>
            </a:extLst>
          </p:cNvPr>
          <p:cNvSpPr/>
          <p:nvPr/>
        </p:nvSpPr>
        <p:spPr>
          <a:xfrm>
            <a:off x="529883" y="570471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grup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menţionat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în calendar la 8 august: Sf. Denis de Paris (patron împotriva durerilor de cap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rabiei); Sf. Erasmus sau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Elmo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(împotriva colicilor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crampelor); Sf. Blaise (împotriva bolilor de gât); Sf. Barbara (împotriva fulgerelor, focului, exploziilor,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morţilor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neprevăzute); Sf. Margareta (împotriva posesiunilor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pentru gravide); Sf. Caterina de Alexandria (patroana filozofilor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studenţilor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,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a rotarilor</a:t>
            </a:r>
            <a:r>
              <a:rPr lang="ro-RO" dirty="0">
                <a:latin typeface="Times New Roman" panose="02020603050405020304" pitchFamily="18" charset="0"/>
                <a:ea typeface="Calibri" panose="020F0502020204030204" pitchFamily="34" charset="0"/>
              </a:rPr>
              <a:t>); </a:t>
            </a:r>
            <a:endParaRPr lang="ro-RO" dirty="0"/>
          </a:p>
        </p:txBody>
      </p:sp>
      <p:pic>
        <p:nvPicPr>
          <p:cNvPr id="4098" name="Picture 2" descr="Imagine similară">
            <a:extLst>
              <a:ext uri="{FF2B5EF4-FFF2-40B4-BE49-F238E27FC236}">
                <a16:creationId xmlns:a16="http://schemas.microsoft.com/office/drawing/2014/main" id="{9A920F9A-511D-436E-8CAF-CF602DAB7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927" y="570471"/>
            <a:ext cx="3952362" cy="592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8889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1B49A733-9B33-4576-BFC4-7097B26891D9}"/>
              </a:ext>
            </a:extLst>
          </p:cNvPr>
          <p:cNvSpPr/>
          <p:nvPr/>
        </p:nvSpPr>
        <p:spPr>
          <a:xfrm>
            <a:off x="445477" y="868456"/>
            <a:ext cx="6096000" cy="483440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340" algn="just">
              <a:lnSpc>
                <a:spcPct val="107000"/>
              </a:lnSpc>
              <a:spcAft>
                <a:spcPts val="0"/>
              </a:spcAft>
            </a:pP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Sf. George (protectorul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soldaţilor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);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Ss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Achatius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Eustace (ai vânătorilor); Sf.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Pantaleon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(împotriva tuberculozei); Sf.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Giles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(împotriva epilepsiei, nebuniei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sterilităţii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); Sf.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Cyriac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(împotriva posesiunilor demonice); Sf.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Vitus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(împotriva epilepsiei)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Sf. Cristofor (patronul călătorilor). Dominicanii germani au promovat această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veneraţie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a celor 14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sfinţi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în special în biserica Sf. Blaise din Regensburg (1320).</a:t>
            </a:r>
          </a:p>
        </p:txBody>
      </p:sp>
      <p:pic>
        <p:nvPicPr>
          <p:cNvPr id="5122" name="Picture 2" descr="Imagini pentru fourteen saints">
            <a:extLst>
              <a:ext uri="{FF2B5EF4-FFF2-40B4-BE49-F238E27FC236}">
                <a16:creationId xmlns:a16="http://schemas.microsoft.com/office/drawing/2014/main" id="{5550BD56-A1DD-4281-97DC-C3CEDF375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516" y="353821"/>
            <a:ext cx="3548283" cy="615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2371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D4544AB6-4E9A-483D-B2A2-400C09224272}"/>
              </a:ext>
            </a:extLst>
          </p:cNvPr>
          <p:cNvSpPr/>
          <p:nvPr/>
        </p:nvSpPr>
        <p:spPr>
          <a:xfrm>
            <a:off x="361070" y="4332849"/>
            <a:ext cx="97113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Unii cred că Cristofor nu ar mai fi astăzi considerat ca sfânt. Confuzia a apărut după revizuirea calendarului liturgic de către Papa Paul al VI-lea, calendar în care sunt indicate zilele de sărbătoare ale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sfinţilor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care sunt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comemoraţi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la Liturghie. Datorită numărului mare de astfel de sărbători, acumulate de-a lungul secolelor, </a:t>
            </a:r>
          </a:p>
        </p:txBody>
      </p:sp>
      <p:pic>
        <p:nvPicPr>
          <p:cNvPr id="6146" name="Picture 2" descr="Imagini pentru Paul al VI-lea">
            <a:extLst>
              <a:ext uri="{FF2B5EF4-FFF2-40B4-BE49-F238E27FC236}">
                <a16:creationId xmlns:a16="http://schemas.microsoft.com/office/drawing/2014/main" id="{5A1873AA-CB21-4845-BCE5-E53FAC3E6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582" y="216827"/>
            <a:ext cx="68580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176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A922FB93-1033-4EDC-9141-1E6BFC299B22}"/>
              </a:ext>
            </a:extLst>
          </p:cNvPr>
          <p:cNvSpPr/>
          <p:nvPr/>
        </p:nvSpPr>
        <p:spPr>
          <a:xfrm>
            <a:off x="726830" y="3573194"/>
            <a:ext cx="10330375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7000"/>
              </a:lnSpc>
              <a:spcAft>
                <a:spcPts val="0"/>
              </a:spcAft>
            </a:pP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Conciliul Vatican II, în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constituţia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despre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liturgie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, propune: „Pentru ca sărbătorile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sfinţilor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să nu fie puse mai presus de sărbătorile care celebrează misterele mântuirii, multe din ele vor fi lăsate să se celebreze la nivel de Biserică locală,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naţiune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sau familie călugărească; vor fi extinse la Biserica întreagă numai acelea care comemorează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sfinţi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de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importanţă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cu adevărat universală” (nr. 111).</a:t>
            </a:r>
          </a:p>
        </p:txBody>
      </p:sp>
      <p:pic>
        <p:nvPicPr>
          <p:cNvPr id="7170" name="Picture 2" descr="Imagini pentru vatican second council">
            <a:extLst>
              <a:ext uri="{FF2B5EF4-FFF2-40B4-BE49-F238E27FC236}">
                <a16:creationId xmlns:a16="http://schemas.microsoft.com/office/drawing/2014/main" id="{0AA91053-763E-4C6F-ADE3-9BADCE5C2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241" y="221054"/>
            <a:ext cx="6249658" cy="28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5769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1A1E1A9C-A9F5-4773-AC6C-EFF0240390CE}"/>
              </a:ext>
            </a:extLst>
          </p:cNvPr>
          <p:cNvSpPr/>
          <p:nvPr/>
        </p:nvSpPr>
        <p:spPr>
          <a:xfrm>
            <a:off x="515816" y="1351508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Datorită acestei prevederi, o comisie specială a examinat calendarul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i-a scos pe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sfinţii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a căror existență istorică se bazează mai mult pe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tradiţie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, decât pe fapte dovedibile,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totodată a schimbat zilele de sărbătorire a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sfinţilor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pentru a coincide cu ziua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morţii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lor (a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naşterii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la Cer); de asemenea au fost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adăugaţi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sfinţii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recenţi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canonizaţi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, care aveau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semnificaţie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universală. </a:t>
            </a:r>
          </a:p>
        </p:txBody>
      </p:sp>
      <p:pic>
        <p:nvPicPr>
          <p:cNvPr id="8194" name="Picture 2" descr="Imagini pentru vatican second council">
            <a:extLst>
              <a:ext uri="{FF2B5EF4-FFF2-40B4-BE49-F238E27FC236}">
                <a16:creationId xmlns:a16="http://schemas.microsoft.com/office/drawing/2014/main" id="{E8593B47-CD77-48A4-B4C1-BDE21E59B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135" y="675248"/>
            <a:ext cx="4677508" cy="467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5080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391DF263-B79E-4C8D-B2E7-B37856A715B0}"/>
              </a:ext>
            </a:extLst>
          </p:cNvPr>
          <p:cNvSpPr/>
          <p:nvPr/>
        </p:nvSpPr>
        <p:spPr>
          <a:xfrm>
            <a:off x="642425" y="826252"/>
            <a:ext cx="6096000" cy="483440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340" algn="just">
              <a:lnSpc>
                <a:spcPct val="107000"/>
              </a:lnSpc>
              <a:spcAft>
                <a:spcPts val="0"/>
              </a:spcAft>
            </a:pP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Mai mult,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Conferinţele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Episcopale din fiecare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naţiune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au primit dreptul de a adăuga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sfinţi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care au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relevanţă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naţională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, locală. Dar în nici un caz Biserica Catolică nu la „de-canonizat” pe Sf. Cristofor sau pe vreun alt sfânt, în ciuda lipsei de dovezi istorice despre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vieţile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lor. Sf. Cristofor este încă demn de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devoţiunea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rugăciunile noastre,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trebuie să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ţinem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minte că noi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toţi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suntem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chemaţi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să fim „purtători de Cristos”.</a:t>
            </a:r>
          </a:p>
        </p:txBody>
      </p:sp>
      <p:pic>
        <p:nvPicPr>
          <p:cNvPr id="9218" name="Picture 2" descr="Imagini pentru saint CHRISTOPHER">
            <a:extLst>
              <a:ext uri="{FF2B5EF4-FFF2-40B4-BE49-F238E27FC236}">
                <a16:creationId xmlns:a16="http://schemas.microsoft.com/office/drawing/2014/main" id="{AB8733F8-FFFB-4B38-9BCA-86616C998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539" y="1463039"/>
            <a:ext cx="3975036" cy="309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5848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BE8458DC-F16D-4FF4-9DE5-5BE60F4F0CBD}"/>
              </a:ext>
            </a:extLst>
          </p:cNvPr>
          <p:cNvSpPr/>
          <p:nvPr/>
        </p:nvSpPr>
        <p:spPr>
          <a:xfrm>
            <a:off x="2032781" y="547369"/>
            <a:ext cx="3355145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7000"/>
              </a:lnSpc>
              <a:spcAft>
                <a:spcPts val="0"/>
              </a:spcAft>
            </a:pPr>
            <a:r>
              <a:rPr lang="en-US" sz="9600" b="1" i="1" dirty="0">
                <a:solidFill>
                  <a:schemeClr val="bg1"/>
                </a:solidFill>
                <a:latin typeface="Monotype Corsiva" panose="03010101010201010101" pitchFamily="66" charset="0"/>
              </a:rPr>
              <a:t>Sf</a:t>
            </a:r>
            <a:r>
              <a:rPr lang="ro-RO" sz="9600" b="1" i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ârsit</a:t>
            </a:r>
            <a:endParaRPr lang="en-US" sz="9600" b="1" i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42" name="Picture 2" descr="https://i.pinimg.com/736x/4e/5c/f7/4e5cf7d4ccb9c59b6620a9c71944d51e--emoticons-text-smileys.jpg">
            <a:extLst>
              <a:ext uri="{FF2B5EF4-FFF2-40B4-BE49-F238E27FC236}">
                <a16:creationId xmlns:a16="http://schemas.microsoft.com/office/drawing/2014/main" id="{5F1CD8DD-0CBA-4ECF-8B91-CD23B79E8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3867" y1="52791" x2="17578" y2="86512"/>
                        <a14:foregroundMark x1="91211" y1="52791" x2="90820" y2="86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646" y="2425304"/>
            <a:ext cx="4951828" cy="415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3855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D9769736-338E-430B-98A1-F2000A04CEA2}"/>
              </a:ext>
            </a:extLst>
          </p:cNvPr>
          <p:cNvSpPr/>
          <p:nvPr/>
        </p:nvSpPr>
        <p:spPr>
          <a:xfrm>
            <a:off x="2985452" y="1082295"/>
            <a:ext cx="8047396" cy="2463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>
              <a:lnSpc>
                <a:spcPct val="107000"/>
              </a:lnSpc>
            </a:pPr>
            <a:r>
              <a:rPr lang="ro-RO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Cine a fost sfântul Cristofor? </a:t>
            </a:r>
          </a:p>
          <a:p>
            <a:pPr indent="180340">
              <a:lnSpc>
                <a:spcPct val="107000"/>
              </a:lnSpc>
            </a:pPr>
            <a:r>
              <a:rPr lang="ro-RO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			</a:t>
            </a:r>
          </a:p>
          <a:p>
            <a:pPr indent="180340">
              <a:lnSpc>
                <a:spcPct val="107000"/>
              </a:lnSpc>
            </a:pPr>
            <a:r>
              <a:rPr lang="ro-RO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			Si de ce este important?</a:t>
            </a:r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857F0AE2-6932-4EE3-B393-8BEE042AE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152" y="2130383"/>
            <a:ext cx="3449275" cy="424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51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eptunghi 2">
            <a:extLst>
              <a:ext uri="{FF2B5EF4-FFF2-40B4-BE49-F238E27FC236}">
                <a16:creationId xmlns:a16="http://schemas.microsoft.com/office/drawing/2014/main" id="{025C6370-7185-4689-B97A-59F6705E02F9}"/>
              </a:ext>
            </a:extLst>
          </p:cNvPr>
          <p:cNvSpPr/>
          <p:nvPr/>
        </p:nvSpPr>
        <p:spPr>
          <a:xfrm>
            <a:off x="642425" y="2096086"/>
            <a:ext cx="63773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Tradiţia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 spune că Cristofor a murit la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Lycia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, pe coasta de sud a Asiei Mici, aproximativ în anul 251. Legat de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viaţa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 lui există mai multe legende. Cea mai răspândită spune că era un bărbat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uriaş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şi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 urât, născut dintr-un rege păgân căsătorit cu o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creştină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, care s-a rugat Fecioarei Maria să aibă un copil. </a:t>
            </a:r>
            <a:endParaRPr lang="ro-RO" sz="24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D918D83C-E628-4942-B2DA-B0FF57E9B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780" y="207864"/>
            <a:ext cx="3287811" cy="410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787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62A9CC19-3459-43D2-A928-46CEBB40B0D0}"/>
              </a:ext>
            </a:extLst>
          </p:cNvPr>
          <p:cNvSpPr/>
          <p:nvPr/>
        </p:nvSpPr>
        <p:spPr>
          <a:xfrm>
            <a:off x="670560" y="1700332"/>
            <a:ext cx="6096000" cy="246336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340" algn="just">
              <a:lnSpc>
                <a:spcPct val="107000"/>
              </a:lnSpc>
              <a:spcAft>
                <a:spcPts val="0"/>
              </a:spcAft>
            </a:pP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Acest copil, pe numele lui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Offerus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, la maturitate a lucrat ca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„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cărăuş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”, purtând oamenii de pe o parte pe alta a unui râu. (O altă legendă spune că până la botez l-ar fi chemat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Reprobus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.)</a:t>
            </a:r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3D9075EB-0EE0-4C55-AD0B-F4F8CA11C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110" y="776287"/>
            <a:ext cx="3695700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014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0C9537AA-E2D0-4AD5-A141-3AFA2AEF1F30}"/>
              </a:ext>
            </a:extLst>
          </p:cNvPr>
          <p:cNvSpPr/>
          <p:nvPr/>
        </p:nvSpPr>
        <p:spPr>
          <a:xfrm>
            <a:off x="431409" y="366575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El s-a convertit la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creştinism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după ce a ascultat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învăţăturile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unui călugăr pe nume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Babylas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. Cristofor a crezut că Domnul nostru este cel mai puternic dintre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toţi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, mai puternic decât orice om, atât de puternic încât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satana se teme de El.</a:t>
            </a:r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0D976BA4-E78D-4C56-9DFA-24989BB5D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747" y="110709"/>
            <a:ext cx="6675621" cy="331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521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21B6EB0B-0E4E-4B5B-82A3-D472096EA054}"/>
              </a:ext>
            </a:extLst>
          </p:cNvPr>
          <p:cNvSpPr/>
          <p:nvPr/>
        </p:nvSpPr>
        <p:spPr>
          <a:xfrm>
            <a:off x="656492" y="3604736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Conform unei legende, într-o zi unul din cei care doreau să treacă râul era un mic copil. L-a luat în spate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a început să treacă râul, dar cu fiecare pas Cristofor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simţea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pe umeri o greutate tot mai mare, încât se temea chiar să nu cadă în râu să se înece. </a:t>
            </a:r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E12F9D33-9AE3-42D6-9D72-F5A4708E9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252" y="383455"/>
            <a:ext cx="4941218" cy="36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68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2793C8E8-C048-4EFD-9428-A87C1026E7CB}"/>
              </a:ext>
            </a:extLst>
          </p:cNvPr>
          <p:cNvSpPr/>
          <p:nvPr/>
        </p:nvSpPr>
        <p:spPr>
          <a:xfrm>
            <a:off x="262597" y="1586849"/>
            <a:ext cx="6096000" cy="325371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340" algn="just">
              <a:lnSpc>
                <a:spcPct val="107000"/>
              </a:lnSpc>
              <a:spcAft>
                <a:spcPts val="0"/>
              </a:spcAft>
            </a:pP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Copilul s-a prezentat apoi ca fiind Isus, iar greutatea mare a explicat-o prin greutatea lumii pe care El o poartă pe umerii săi. Conform martirologiului roman, Cristofor ar fi murit ca martir în timpul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persecuţiei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împăratului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Decius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, fiind străpuns de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săgeţi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după ce nu a murit în foc.</a:t>
            </a:r>
          </a:p>
        </p:txBody>
      </p:sp>
      <p:pic>
        <p:nvPicPr>
          <p:cNvPr id="2050" name="Picture 2" descr="Imagini pentru decius emperor">
            <a:extLst>
              <a:ext uri="{FF2B5EF4-FFF2-40B4-BE49-F238E27FC236}">
                <a16:creationId xmlns:a16="http://schemas.microsoft.com/office/drawing/2014/main" id="{C290639E-8C86-41E3-BD1A-0C7414FDD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464" y="758776"/>
            <a:ext cx="36957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7050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6B76CDF1-A404-4348-B091-BABCF9BD0C19}"/>
              </a:ext>
            </a:extLst>
          </p:cNvPr>
          <p:cNvSpPr/>
          <p:nvPr/>
        </p:nvSpPr>
        <p:spPr>
          <a:xfrm>
            <a:off x="431410" y="221455"/>
            <a:ext cx="6096000" cy="641508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340" algn="just">
              <a:lnSpc>
                <a:spcPct val="107000"/>
              </a:lnSpc>
              <a:spcAft>
                <a:spcPts val="0"/>
              </a:spcAft>
            </a:pP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Numele de Cristofor înseamnă „purtător de Cristos”. El este sfântul patron al călătorilor, în special al celor ce merg cu mașina. Popularitatea sa a crescut în Evul Mediu. Există însă dovezi ce indică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devoţiuni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la Sf. Cristofor cu mult înainte: Sf.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Remigius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de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Rheims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a fost îngropat în 532 într-o biserică închinată Sf. Cristofor; Papa Grigore cel Mare (+ 604) menționează în scrisorile sale o mănăstire închinată acestui sfânt; iar breviarul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mozarabic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misalul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Sf. Izidor de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Sevillia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(+ 636) au oficii speciale dedicate sfântului Cristofor.</a:t>
            </a:r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78736D96-427D-4B71-8A52-176E57A90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838" y="697750"/>
            <a:ext cx="3483955" cy="546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011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FF1C49B8-D4FB-486C-9B74-DC7ADC050C25}"/>
              </a:ext>
            </a:extLst>
          </p:cNvPr>
          <p:cNvSpPr/>
          <p:nvPr/>
        </p:nvSpPr>
        <p:spPr>
          <a:xfrm>
            <a:off x="347003" y="1846275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Sf. Cristofor este în mod special venerat în sudul Germaniei, în Austria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şi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în nordul Italiei (care au fost parte a imperiului austriac până după primul război mondial), deoarece era unul dintre cei „14 ajutători”, un grup de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sfinţi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RO" sz="2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invocaţi</a:t>
            </a:r>
            <a:r>
              <a:rPr lang="ro-RO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 încă din secolul al XII-lea în aceste zone, </a:t>
            </a:r>
          </a:p>
        </p:txBody>
      </p:sp>
      <p:pic>
        <p:nvPicPr>
          <p:cNvPr id="3074" name="Picture 2" descr="Imagini pentru fourteen saints">
            <a:extLst>
              <a:ext uri="{FF2B5EF4-FFF2-40B4-BE49-F238E27FC236}">
                <a16:creationId xmlns:a16="http://schemas.microsoft.com/office/drawing/2014/main" id="{3BC631B7-7559-4014-8811-89D09122E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152" y="678913"/>
            <a:ext cx="3886933" cy="544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3976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863</Words>
  <Application>Microsoft Office PowerPoint</Application>
  <PresentationFormat>Ecran lat</PresentationFormat>
  <Paragraphs>18</Paragraphs>
  <Slides>16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6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Monotype Corsiva</vt:lpstr>
      <vt:lpstr>Segoe Print</vt:lpstr>
      <vt:lpstr>Times New Roman</vt:lpstr>
      <vt:lpstr>Temă Office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Mihail</dc:creator>
  <cp:lastModifiedBy>Mihail</cp:lastModifiedBy>
  <cp:revision>15</cp:revision>
  <dcterms:created xsi:type="dcterms:W3CDTF">2018-01-18T07:23:45Z</dcterms:created>
  <dcterms:modified xsi:type="dcterms:W3CDTF">2018-01-18T08:56:57Z</dcterms:modified>
</cp:coreProperties>
</file>