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B67FB60-9A0D-4C9F-B565-D2CB33E85A14}"/>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id="{2E34D90E-1AB1-418F-A2A1-9569BECBBF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id="{7840F886-CA9B-4F0D-B495-04CF6CD54A6B}"/>
              </a:ext>
            </a:extLst>
          </p:cNvPr>
          <p:cNvSpPr>
            <a:spLocks noGrp="1"/>
          </p:cNvSpPr>
          <p:nvPr>
            <p:ph type="dt" sz="half" idx="10"/>
          </p:nvPr>
        </p:nvSpPr>
        <p:spPr/>
        <p:txBody>
          <a:bodyPr/>
          <a:lstStyle/>
          <a:p>
            <a:fld id="{DAE3A9D6-A7FC-409E-85CA-E20344BEC28B}" type="datetimeFigureOut">
              <a:rPr lang="ro-RO" smtClean="0"/>
              <a:t>01.02.2018</a:t>
            </a:fld>
            <a:endParaRPr lang="ro-RO"/>
          </a:p>
        </p:txBody>
      </p:sp>
      <p:sp>
        <p:nvSpPr>
          <p:cNvPr id="5" name="Substituent subsol 4">
            <a:extLst>
              <a:ext uri="{FF2B5EF4-FFF2-40B4-BE49-F238E27FC236}">
                <a16:creationId xmlns:a16="http://schemas.microsoft.com/office/drawing/2014/main" id="{842780BD-B188-4D1A-9052-CC17DAAF4AFC}"/>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A487330D-1682-4B25-A3B5-C7EBBDAA0747}"/>
              </a:ext>
            </a:extLst>
          </p:cNvPr>
          <p:cNvSpPr>
            <a:spLocks noGrp="1"/>
          </p:cNvSpPr>
          <p:nvPr>
            <p:ph type="sldNum" sz="quarter" idx="12"/>
          </p:nvPr>
        </p:nvSpPr>
        <p:spPr/>
        <p:txBody>
          <a:bodyPr/>
          <a:lstStyle/>
          <a:p>
            <a:fld id="{C603DE89-1486-4322-B371-93A7CC221111}" type="slidenum">
              <a:rPr lang="ro-RO" smtClean="0"/>
              <a:t>‹#›</a:t>
            </a:fld>
            <a:endParaRPr lang="ro-RO"/>
          </a:p>
        </p:txBody>
      </p:sp>
    </p:spTree>
    <p:extLst>
      <p:ext uri="{BB962C8B-B14F-4D97-AF65-F5344CB8AC3E}">
        <p14:creationId xmlns:p14="http://schemas.microsoft.com/office/powerpoint/2010/main" val="2052421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924420B-3729-41C0-AF1A-7FACAB94188F}"/>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46631A1F-2CC7-4C68-908E-340E3CF56393}"/>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E38C8FA6-EC91-4567-80A2-426E2E8FECAD}"/>
              </a:ext>
            </a:extLst>
          </p:cNvPr>
          <p:cNvSpPr>
            <a:spLocks noGrp="1"/>
          </p:cNvSpPr>
          <p:nvPr>
            <p:ph type="dt" sz="half" idx="10"/>
          </p:nvPr>
        </p:nvSpPr>
        <p:spPr/>
        <p:txBody>
          <a:bodyPr/>
          <a:lstStyle/>
          <a:p>
            <a:fld id="{DAE3A9D6-A7FC-409E-85CA-E20344BEC28B}" type="datetimeFigureOut">
              <a:rPr lang="ro-RO" smtClean="0"/>
              <a:t>01.02.2018</a:t>
            </a:fld>
            <a:endParaRPr lang="ro-RO"/>
          </a:p>
        </p:txBody>
      </p:sp>
      <p:sp>
        <p:nvSpPr>
          <p:cNvPr id="5" name="Substituent subsol 4">
            <a:extLst>
              <a:ext uri="{FF2B5EF4-FFF2-40B4-BE49-F238E27FC236}">
                <a16:creationId xmlns:a16="http://schemas.microsoft.com/office/drawing/2014/main" id="{01F0DE26-A5A0-4D88-83E0-6F5337DD0590}"/>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46B51BCA-CDED-49BD-8418-BF664815B12F}"/>
              </a:ext>
            </a:extLst>
          </p:cNvPr>
          <p:cNvSpPr>
            <a:spLocks noGrp="1"/>
          </p:cNvSpPr>
          <p:nvPr>
            <p:ph type="sldNum" sz="quarter" idx="12"/>
          </p:nvPr>
        </p:nvSpPr>
        <p:spPr/>
        <p:txBody>
          <a:bodyPr/>
          <a:lstStyle/>
          <a:p>
            <a:fld id="{C603DE89-1486-4322-B371-93A7CC221111}" type="slidenum">
              <a:rPr lang="ro-RO" smtClean="0"/>
              <a:t>‹#›</a:t>
            </a:fld>
            <a:endParaRPr lang="ro-RO"/>
          </a:p>
        </p:txBody>
      </p:sp>
    </p:spTree>
    <p:extLst>
      <p:ext uri="{BB962C8B-B14F-4D97-AF65-F5344CB8AC3E}">
        <p14:creationId xmlns:p14="http://schemas.microsoft.com/office/powerpoint/2010/main" val="36497363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479F3F3F-E124-410D-9D08-14A0CD945537}"/>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42A6E236-5E77-44EF-93F2-625D30A762D8}"/>
              </a:ext>
            </a:extLst>
          </p:cNvPr>
          <p:cNvSpPr>
            <a:spLocks noGrp="1"/>
          </p:cNvSpPr>
          <p:nvPr>
            <p:ph type="body" orient="vert" idx="1"/>
          </p:nvPr>
        </p:nvSpPr>
        <p:spPr>
          <a:xfrm>
            <a:off x="838200" y="365125"/>
            <a:ext cx="7734300"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44EA81A8-A11E-440B-BAB6-D2F2B4B21445}"/>
              </a:ext>
            </a:extLst>
          </p:cNvPr>
          <p:cNvSpPr>
            <a:spLocks noGrp="1"/>
          </p:cNvSpPr>
          <p:nvPr>
            <p:ph type="dt" sz="half" idx="10"/>
          </p:nvPr>
        </p:nvSpPr>
        <p:spPr/>
        <p:txBody>
          <a:bodyPr/>
          <a:lstStyle/>
          <a:p>
            <a:fld id="{DAE3A9D6-A7FC-409E-85CA-E20344BEC28B}" type="datetimeFigureOut">
              <a:rPr lang="ro-RO" smtClean="0"/>
              <a:t>01.02.2018</a:t>
            </a:fld>
            <a:endParaRPr lang="ro-RO"/>
          </a:p>
        </p:txBody>
      </p:sp>
      <p:sp>
        <p:nvSpPr>
          <p:cNvPr id="5" name="Substituent subsol 4">
            <a:extLst>
              <a:ext uri="{FF2B5EF4-FFF2-40B4-BE49-F238E27FC236}">
                <a16:creationId xmlns:a16="http://schemas.microsoft.com/office/drawing/2014/main" id="{BF7B8A31-B38B-4A50-9929-EC7BE7418F46}"/>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B9576FB0-4DB5-42D2-849A-289C9753D860}"/>
              </a:ext>
            </a:extLst>
          </p:cNvPr>
          <p:cNvSpPr>
            <a:spLocks noGrp="1"/>
          </p:cNvSpPr>
          <p:nvPr>
            <p:ph type="sldNum" sz="quarter" idx="12"/>
          </p:nvPr>
        </p:nvSpPr>
        <p:spPr/>
        <p:txBody>
          <a:bodyPr/>
          <a:lstStyle/>
          <a:p>
            <a:fld id="{C603DE89-1486-4322-B371-93A7CC221111}" type="slidenum">
              <a:rPr lang="ro-RO" smtClean="0"/>
              <a:t>‹#›</a:t>
            </a:fld>
            <a:endParaRPr lang="ro-RO"/>
          </a:p>
        </p:txBody>
      </p:sp>
    </p:spTree>
    <p:extLst>
      <p:ext uri="{BB962C8B-B14F-4D97-AF65-F5344CB8AC3E}">
        <p14:creationId xmlns:p14="http://schemas.microsoft.com/office/powerpoint/2010/main" val="41074439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02BDFB1-BE32-4CFF-ADCF-80E29BB55D03}"/>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406DBE69-0F61-4672-80AF-517BBD793441}"/>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82BE837B-CDA3-49B5-BA77-D3EB029DC4ED}"/>
              </a:ext>
            </a:extLst>
          </p:cNvPr>
          <p:cNvSpPr>
            <a:spLocks noGrp="1"/>
          </p:cNvSpPr>
          <p:nvPr>
            <p:ph type="dt" sz="half" idx="10"/>
          </p:nvPr>
        </p:nvSpPr>
        <p:spPr/>
        <p:txBody>
          <a:bodyPr/>
          <a:lstStyle/>
          <a:p>
            <a:fld id="{DAE3A9D6-A7FC-409E-85CA-E20344BEC28B}" type="datetimeFigureOut">
              <a:rPr lang="ro-RO" smtClean="0"/>
              <a:t>01.02.2018</a:t>
            </a:fld>
            <a:endParaRPr lang="ro-RO"/>
          </a:p>
        </p:txBody>
      </p:sp>
      <p:sp>
        <p:nvSpPr>
          <p:cNvPr id="5" name="Substituent subsol 4">
            <a:extLst>
              <a:ext uri="{FF2B5EF4-FFF2-40B4-BE49-F238E27FC236}">
                <a16:creationId xmlns:a16="http://schemas.microsoft.com/office/drawing/2014/main" id="{221693C4-DC63-4E6D-82DF-2416F53AD384}"/>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8E895415-A3D2-4397-9CED-7D804D9C4301}"/>
              </a:ext>
            </a:extLst>
          </p:cNvPr>
          <p:cNvSpPr>
            <a:spLocks noGrp="1"/>
          </p:cNvSpPr>
          <p:nvPr>
            <p:ph type="sldNum" sz="quarter" idx="12"/>
          </p:nvPr>
        </p:nvSpPr>
        <p:spPr/>
        <p:txBody>
          <a:bodyPr/>
          <a:lstStyle/>
          <a:p>
            <a:fld id="{C603DE89-1486-4322-B371-93A7CC221111}" type="slidenum">
              <a:rPr lang="ro-RO" smtClean="0"/>
              <a:t>‹#›</a:t>
            </a:fld>
            <a:endParaRPr lang="ro-RO"/>
          </a:p>
        </p:txBody>
      </p:sp>
    </p:spTree>
    <p:extLst>
      <p:ext uri="{BB962C8B-B14F-4D97-AF65-F5344CB8AC3E}">
        <p14:creationId xmlns:p14="http://schemas.microsoft.com/office/powerpoint/2010/main" val="152102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0E0A740-3AD5-4AE1-A6DE-7685CE80CB91}"/>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id="{46023AD8-DAE9-43EB-8EB1-D6AE77F6A9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a16="http://schemas.microsoft.com/office/drawing/2014/main" id="{E7A01301-2E73-483E-82BB-80C4E53F0D4B}"/>
              </a:ext>
            </a:extLst>
          </p:cNvPr>
          <p:cNvSpPr>
            <a:spLocks noGrp="1"/>
          </p:cNvSpPr>
          <p:nvPr>
            <p:ph type="dt" sz="half" idx="10"/>
          </p:nvPr>
        </p:nvSpPr>
        <p:spPr/>
        <p:txBody>
          <a:bodyPr/>
          <a:lstStyle/>
          <a:p>
            <a:fld id="{DAE3A9D6-A7FC-409E-85CA-E20344BEC28B}" type="datetimeFigureOut">
              <a:rPr lang="ro-RO" smtClean="0"/>
              <a:t>01.02.2018</a:t>
            </a:fld>
            <a:endParaRPr lang="ro-RO"/>
          </a:p>
        </p:txBody>
      </p:sp>
      <p:sp>
        <p:nvSpPr>
          <p:cNvPr id="5" name="Substituent subsol 4">
            <a:extLst>
              <a:ext uri="{FF2B5EF4-FFF2-40B4-BE49-F238E27FC236}">
                <a16:creationId xmlns:a16="http://schemas.microsoft.com/office/drawing/2014/main" id="{32AC5D79-CEE3-4E10-98C6-D64F26E85A15}"/>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CDE29188-0121-427C-B627-E24289C22052}"/>
              </a:ext>
            </a:extLst>
          </p:cNvPr>
          <p:cNvSpPr>
            <a:spLocks noGrp="1"/>
          </p:cNvSpPr>
          <p:nvPr>
            <p:ph type="sldNum" sz="quarter" idx="12"/>
          </p:nvPr>
        </p:nvSpPr>
        <p:spPr/>
        <p:txBody>
          <a:bodyPr/>
          <a:lstStyle/>
          <a:p>
            <a:fld id="{C603DE89-1486-4322-B371-93A7CC221111}" type="slidenum">
              <a:rPr lang="ro-RO" smtClean="0"/>
              <a:t>‹#›</a:t>
            </a:fld>
            <a:endParaRPr lang="ro-RO"/>
          </a:p>
        </p:txBody>
      </p:sp>
    </p:spTree>
    <p:extLst>
      <p:ext uri="{BB962C8B-B14F-4D97-AF65-F5344CB8AC3E}">
        <p14:creationId xmlns:p14="http://schemas.microsoft.com/office/powerpoint/2010/main" val="68046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D669570-530E-4484-9279-D8E6C6B7D84D}"/>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58A15F0D-3C7D-44A7-BAD7-B2B26A8FEF8C}"/>
              </a:ext>
            </a:extLst>
          </p:cNvPr>
          <p:cNvSpPr>
            <a:spLocks noGrp="1"/>
          </p:cNvSpPr>
          <p:nvPr>
            <p:ph sz="half" idx="1"/>
          </p:nvPr>
        </p:nvSpPr>
        <p:spPr>
          <a:xfrm>
            <a:off x="838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id="{09530FD3-D6AF-497C-8B52-A9B2F37A2CFF}"/>
              </a:ext>
            </a:extLst>
          </p:cNvPr>
          <p:cNvSpPr>
            <a:spLocks noGrp="1"/>
          </p:cNvSpPr>
          <p:nvPr>
            <p:ph sz="half" idx="2"/>
          </p:nvPr>
        </p:nvSpPr>
        <p:spPr>
          <a:xfrm>
            <a:off x="6172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id="{2F6FAFF3-2AC0-4F6D-9FCA-60179CB97894}"/>
              </a:ext>
            </a:extLst>
          </p:cNvPr>
          <p:cNvSpPr>
            <a:spLocks noGrp="1"/>
          </p:cNvSpPr>
          <p:nvPr>
            <p:ph type="dt" sz="half" idx="10"/>
          </p:nvPr>
        </p:nvSpPr>
        <p:spPr/>
        <p:txBody>
          <a:bodyPr/>
          <a:lstStyle/>
          <a:p>
            <a:fld id="{DAE3A9D6-A7FC-409E-85CA-E20344BEC28B}" type="datetimeFigureOut">
              <a:rPr lang="ro-RO" smtClean="0"/>
              <a:t>01.02.2018</a:t>
            </a:fld>
            <a:endParaRPr lang="ro-RO"/>
          </a:p>
        </p:txBody>
      </p:sp>
      <p:sp>
        <p:nvSpPr>
          <p:cNvPr id="6" name="Substituent subsol 5">
            <a:extLst>
              <a:ext uri="{FF2B5EF4-FFF2-40B4-BE49-F238E27FC236}">
                <a16:creationId xmlns:a16="http://schemas.microsoft.com/office/drawing/2014/main" id="{768194C7-918A-43F4-8FB2-59BC3974FBB2}"/>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7A7ABA81-AF71-45BD-B1D3-0A1626C0503D}"/>
              </a:ext>
            </a:extLst>
          </p:cNvPr>
          <p:cNvSpPr>
            <a:spLocks noGrp="1"/>
          </p:cNvSpPr>
          <p:nvPr>
            <p:ph type="sldNum" sz="quarter" idx="12"/>
          </p:nvPr>
        </p:nvSpPr>
        <p:spPr/>
        <p:txBody>
          <a:bodyPr/>
          <a:lstStyle/>
          <a:p>
            <a:fld id="{C603DE89-1486-4322-B371-93A7CC221111}" type="slidenum">
              <a:rPr lang="ro-RO" smtClean="0"/>
              <a:t>‹#›</a:t>
            </a:fld>
            <a:endParaRPr lang="ro-RO"/>
          </a:p>
        </p:txBody>
      </p:sp>
    </p:spTree>
    <p:extLst>
      <p:ext uri="{BB962C8B-B14F-4D97-AF65-F5344CB8AC3E}">
        <p14:creationId xmlns:p14="http://schemas.microsoft.com/office/powerpoint/2010/main" val="37615603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3862CC-2BDB-4100-ABDC-0747B73D22DA}"/>
              </a:ext>
            </a:extLst>
          </p:cNvPr>
          <p:cNvSpPr>
            <a:spLocks noGrp="1"/>
          </p:cNvSpPr>
          <p:nvPr>
            <p:ph type="title"/>
          </p:nvPr>
        </p:nvSpPr>
        <p:spPr>
          <a:xfrm>
            <a:off x="839788" y="365125"/>
            <a:ext cx="105156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41F141BF-BEC0-4F7C-B1F5-30BCF61416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a16="http://schemas.microsoft.com/office/drawing/2014/main" id="{4B84901C-420E-4CDE-AD20-F11460032F9C}"/>
              </a:ext>
            </a:extLst>
          </p:cNvPr>
          <p:cNvSpPr>
            <a:spLocks noGrp="1"/>
          </p:cNvSpPr>
          <p:nvPr>
            <p:ph sz="half" idx="2"/>
          </p:nvPr>
        </p:nvSpPr>
        <p:spPr>
          <a:xfrm>
            <a:off x="839788" y="2505075"/>
            <a:ext cx="5157787"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id="{02DA4E3B-4E4C-452B-8072-894D3B63BE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a16="http://schemas.microsoft.com/office/drawing/2014/main" id="{A615F380-2F3A-45D3-B3A6-C1D594B0C5CF}"/>
              </a:ext>
            </a:extLst>
          </p:cNvPr>
          <p:cNvSpPr>
            <a:spLocks noGrp="1"/>
          </p:cNvSpPr>
          <p:nvPr>
            <p:ph sz="quarter" idx="4"/>
          </p:nvPr>
        </p:nvSpPr>
        <p:spPr>
          <a:xfrm>
            <a:off x="6172200" y="2505075"/>
            <a:ext cx="5183188"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id="{BB6EB4AA-20D4-4C4F-9064-1C90AE8BFE22}"/>
              </a:ext>
            </a:extLst>
          </p:cNvPr>
          <p:cNvSpPr>
            <a:spLocks noGrp="1"/>
          </p:cNvSpPr>
          <p:nvPr>
            <p:ph type="dt" sz="half" idx="10"/>
          </p:nvPr>
        </p:nvSpPr>
        <p:spPr/>
        <p:txBody>
          <a:bodyPr/>
          <a:lstStyle/>
          <a:p>
            <a:fld id="{DAE3A9D6-A7FC-409E-85CA-E20344BEC28B}" type="datetimeFigureOut">
              <a:rPr lang="ro-RO" smtClean="0"/>
              <a:t>01.02.2018</a:t>
            </a:fld>
            <a:endParaRPr lang="ro-RO"/>
          </a:p>
        </p:txBody>
      </p:sp>
      <p:sp>
        <p:nvSpPr>
          <p:cNvPr id="8" name="Substituent subsol 7">
            <a:extLst>
              <a:ext uri="{FF2B5EF4-FFF2-40B4-BE49-F238E27FC236}">
                <a16:creationId xmlns:a16="http://schemas.microsoft.com/office/drawing/2014/main" id="{372F54C8-A33B-4BDB-BC94-BE990A59A183}"/>
              </a:ext>
            </a:extLst>
          </p:cNvPr>
          <p:cNvSpPr>
            <a:spLocks noGrp="1"/>
          </p:cNvSpPr>
          <p:nvPr>
            <p:ph type="ftr" sz="quarter" idx="11"/>
          </p:nvPr>
        </p:nvSpPr>
        <p:spPr/>
        <p:txBody>
          <a:bodyPr/>
          <a:lstStyle/>
          <a:p>
            <a:endParaRPr lang="ro-RO"/>
          </a:p>
        </p:txBody>
      </p:sp>
      <p:sp>
        <p:nvSpPr>
          <p:cNvPr id="9" name="Substituent număr diapozitiv 8">
            <a:extLst>
              <a:ext uri="{FF2B5EF4-FFF2-40B4-BE49-F238E27FC236}">
                <a16:creationId xmlns:a16="http://schemas.microsoft.com/office/drawing/2014/main" id="{C265BD8E-95A3-4D20-9D27-AAC725D6C3C2}"/>
              </a:ext>
            </a:extLst>
          </p:cNvPr>
          <p:cNvSpPr>
            <a:spLocks noGrp="1"/>
          </p:cNvSpPr>
          <p:nvPr>
            <p:ph type="sldNum" sz="quarter" idx="12"/>
          </p:nvPr>
        </p:nvSpPr>
        <p:spPr/>
        <p:txBody>
          <a:bodyPr/>
          <a:lstStyle/>
          <a:p>
            <a:fld id="{C603DE89-1486-4322-B371-93A7CC221111}" type="slidenum">
              <a:rPr lang="ro-RO" smtClean="0"/>
              <a:t>‹#›</a:t>
            </a:fld>
            <a:endParaRPr lang="ro-RO"/>
          </a:p>
        </p:txBody>
      </p:sp>
    </p:spTree>
    <p:extLst>
      <p:ext uri="{BB962C8B-B14F-4D97-AF65-F5344CB8AC3E}">
        <p14:creationId xmlns:p14="http://schemas.microsoft.com/office/powerpoint/2010/main" val="486253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E2C03BB-18E8-40AA-905A-8A78EC3DCFAD}"/>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id="{3D1DBD5D-9E5D-4C17-9F61-1737C0F58DC5}"/>
              </a:ext>
            </a:extLst>
          </p:cNvPr>
          <p:cNvSpPr>
            <a:spLocks noGrp="1"/>
          </p:cNvSpPr>
          <p:nvPr>
            <p:ph type="dt" sz="half" idx="10"/>
          </p:nvPr>
        </p:nvSpPr>
        <p:spPr/>
        <p:txBody>
          <a:bodyPr/>
          <a:lstStyle/>
          <a:p>
            <a:fld id="{DAE3A9D6-A7FC-409E-85CA-E20344BEC28B}" type="datetimeFigureOut">
              <a:rPr lang="ro-RO" smtClean="0"/>
              <a:t>01.02.2018</a:t>
            </a:fld>
            <a:endParaRPr lang="ro-RO"/>
          </a:p>
        </p:txBody>
      </p:sp>
      <p:sp>
        <p:nvSpPr>
          <p:cNvPr id="4" name="Substituent subsol 3">
            <a:extLst>
              <a:ext uri="{FF2B5EF4-FFF2-40B4-BE49-F238E27FC236}">
                <a16:creationId xmlns:a16="http://schemas.microsoft.com/office/drawing/2014/main" id="{D60A8A7D-846E-48B9-B178-4B9061C1D3F5}"/>
              </a:ext>
            </a:extLst>
          </p:cNvPr>
          <p:cNvSpPr>
            <a:spLocks noGrp="1"/>
          </p:cNvSpPr>
          <p:nvPr>
            <p:ph type="ftr" sz="quarter" idx="11"/>
          </p:nvPr>
        </p:nvSpPr>
        <p:spPr/>
        <p:txBody>
          <a:bodyPr/>
          <a:lstStyle/>
          <a:p>
            <a:endParaRPr lang="ro-RO"/>
          </a:p>
        </p:txBody>
      </p:sp>
      <p:sp>
        <p:nvSpPr>
          <p:cNvPr id="5" name="Substituent număr diapozitiv 4">
            <a:extLst>
              <a:ext uri="{FF2B5EF4-FFF2-40B4-BE49-F238E27FC236}">
                <a16:creationId xmlns:a16="http://schemas.microsoft.com/office/drawing/2014/main" id="{CC887328-7A1B-41DE-B51F-F2F6FA288DA3}"/>
              </a:ext>
            </a:extLst>
          </p:cNvPr>
          <p:cNvSpPr>
            <a:spLocks noGrp="1"/>
          </p:cNvSpPr>
          <p:nvPr>
            <p:ph type="sldNum" sz="quarter" idx="12"/>
          </p:nvPr>
        </p:nvSpPr>
        <p:spPr/>
        <p:txBody>
          <a:bodyPr/>
          <a:lstStyle/>
          <a:p>
            <a:fld id="{C603DE89-1486-4322-B371-93A7CC221111}" type="slidenum">
              <a:rPr lang="ro-RO" smtClean="0"/>
              <a:t>‹#›</a:t>
            </a:fld>
            <a:endParaRPr lang="ro-RO"/>
          </a:p>
        </p:txBody>
      </p:sp>
    </p:spTree>
    <p:extLst>
      <p:ext uri="{BB962C8B-B14F-4D97-AF65-F5344CB8AC3E}">
        <p14:creationId xmlns:p14="http://schemas.microsoft.com/office/powerpoint/2010/main" val="6616563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E2EF9984-1614-47FC-82A4-126929C8BE5E}"/>
              </a:ext>
            </a:extLst>
          </p:cNvPr>
          <p:cNvSpPr>
            <a:spLocks noGrp="1"/>
          </p:cNvSpPr>
          <p:nvPr>
            <p:ph type="dt" sz="half" idx="10"/>
          </p:nvPr>
        </p:nvSpPr>
        <p:spPr/>
        <p:txBody>
          <a:bodyPr/>
          <a:lstStyle/>
          <a:p>
            <a:fld id="{DAE3A9D6-A7FC-409E-85CA-E20344BEC28B}" type="datetimeFigureOut">
              <a:rPr lang="ro-RO" smtClean="0"/>
              <a:t>01.02.2018</a:t>
            </a:fld>
            <a:endParaRPr lang="ro-RO"/>
          </a:p>
        </p:txBody>
      </p:sp>
      <p:sp>
        <p:nvSpPr>
          <p:cNvPr id="3" name="Substituent subsol 2">
            <a:extLst>
              <a:ext uri="{FF2B5EF4-FFF2-40B4-BE49-F238E27FC236}">
                <a16:creationId xmlns:a16="http://schemas.microsoft.com/office/drawing/2014/main" id="{8B6996C0-525E-46B4-B7B7-87664D12F7B2}"/>
              </a:ext>
            </a:extLst>
          </p:cNvPr>
          <p:cNvSpPr>
            <a:spLocks noGrp="1"/>
          </p:cNvSpPr>
          <p:nvPr>
            <p:ph type="ftr" sz="quarter" idx="11"/>
          </p:nvPr>
        </p:nvSpPr>
        <p:spPr/>
        <p:txBody>
          <a:bodyPr/>
          <a:lstStyle/>
          <a:p>
            <a:endParaRPr lang="ro-RO"/>
          </a:p>
        </p:txBody>
      </p:sp>
      <p:sp>
        <p:nvSpPr>
          <p:cNvPr id="4" name="Substituent număr diapozitiv 3">
            <a:extLst>
              <a:ext uri="{FF2B5EF4-FFF2-40B4-BE49-F238E27FC236}">
                <a16:creationId xmlns:a16="http://schemas.microsoft.com/office/drawing/2014/main" id="{2470C185-064B-4203-94DB-EE3E09F6B3A6}"/>
              </a:ext>
            </a:extLst>
          </p:cNvPr>
          <p:cNvSpPr>
            <a:spLocks noGrp="1"/>
          </p:cNvSpPr>
          <p:nvPr>
            <p:ph type="sldNum" sz="quarter" idx="12"/>
          </p:nvPr>
        </p:nvSpPr>
        <p:spPr/>
        <p:txBody>
          <a:bodyPr/>
          <a:lstStyle/>
          <a:p>
            <a:fld id="{C603DE89-1486-4322-B371-93A7CC221111}" type="slidenum">
              <a:rPr lang="ro-RO" smtClean="0"/>
              <a:t>‹#›</a:t>
            </a:fld>
            <a:endParaRPr lang="ro-RO"/>
          </a:p>
        </p:txBody>
      </p:sp>
    </p:spTree>
    <p:extLst>
      <p:ext uri="{BB962C8B-B14F-4D97-AF65-F5344CB8AC3E}">
        <p14:creationId xmlns:p14="http://schemas.microsoft.com/office/powerpoint/2010/main" val="12423539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A574A80-B9F4-4162-A397-0513E3F5EF55}"/>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2CE97546-8EB5-4584-B8EE-2072B81BCC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id="{4D4EC874-9A6D-4DDE-8381-0FABFDA286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id="{C9250CE7-10C5-4758-A2D2-A6F68B68C12B}"/>
              </a:ext>
            </a:extLst>
          </p:cNvPr>
          <p:cNvSpPr>
            <a:spLocks noGrp="1"/>
          </p:cNvSpPr>
          <p:nvPr>
            <p:ph type="dt" sz="half" idx="10"/>
          </p:nvPr>
        </p:nvSpPr>
        <p:spPr/>
        <p:txBody>
          <a:bodyPr/>
          <a:lstStyle/>
          <a:p>
            <a:fld id="{DAE3A9D6-A7FC-409E-85CA-E20344BEC28B}" type="datetimeFigureOut">
              <a:rPr lang="ro-RO" smtClean="0"/>
              <a:t>01.02.2018</a:t>
            </a:fld>
            <a:endParaRPr lang="ro-RO"/>
          </a:p>
        </p:txBody>
      </p:sp>
      <p:sp>
        <p:nvSpPr>
          <p:cNvPr id="6" name="Substituent subsol 5">
            <a:extLst>
              <a:ext uri="{FF2B5EF4-FFF2-40B4-BE49-F238E27FC236}">
                <a16:creationId xmlns:a16="http://schemas.microsoft.com/office/drawing/2014/main" id="{80F2DCF6-130C-46AD-8BFA-CC84DBD42683}"/>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05462FCB-4E00-4E15-AD77-B37B390BCB64}"/>
              </a:ext>
            </a:extLst>
          </p:cNvPr>
          <p:cNvSpPr>
            <a:spLocks noGrp="1"/>
          </p:cNvSpPr>
          <p:nvPr>
            <p:ph type="sldNum" sz="quarter" idx="12"/>
          </p:nvPr>
        </p:nvSpPr>
        <p:spPr/>
        <p:txBody>
          <a:bodyPr/>
          <a:lstStyle/>
          <a:p>
            <a:fld id="{C603DE89-1486-4322-B371-93A7CC221111}" type="slidenum">
              <a:rPr lang="ro-RO" smtClean="0"/>
              <a:t>‹#›</a:t>
            </a:fld>
            <a:endParaRPr lang="ro-RO"/>
          </a:p>
        </p:txBody>
      </p:sp>
    </p:spTree>
    <p:extLst>
      <p:ext uri="{BB962C8B-B14F-4D97-AF65-F5344CB8AC3E}">
        <p14:creationId xmlns:p14="http://schemas.microsoft.com/office/powerpoint/2010/main" val="7667771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387A110-6866-47EA-8110-3F943282B666}"/>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id="{E2CEF433-F93C-4062-8217-1ED1235224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id="{67061159-492C-4859-9BE4-EF65BE306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id="{6F73BBBA-B1C3-4C86-9637-408F56337FE1}"/>
              </a:ext>
            </a:extLst>
          </p:cNvPr>
          <p:cNvSpPr>
            <a:spLocks noGrp="1"/>
          </p:cNvSpPr>
          <p:nvPr>
            <p:ph type="dt" sz="half" idx="10"/>
          </p:nvPr>
        </p:nvSpPr>
        <p:spPr/>
        <p:txBody>
          <a:bodyPr/>
          <a:lstStyle/>
          <a:p>
            <a:fld id="{DAE3A9D6-A7FC-409E-85CA-E20344BEC28B}" type="datetimeFigureOut">
              <a:rPr lang="ro-RO" smtClean="0"/>
              <a:t>01.02.2018</a:t>
            </a:fld>
            <a:endParaRPr lang="ro-RO"/>
          </a:p>
        </p:txBody>
      </p:sp>
      <p:sp>
        <p:nvSpPr>
          <p:cNvPr id="6" name="Substituent subsol 5">
            <a:extLst>
              <a:ext uri="{FF2B5EF4-FFF2-40B4-BE49-F238E27FC236}">
                <a16:creationId xmlns:a16="http://schemas.microsoft.com/office/drawing/2014/main" id="{A9499C2E-D4B8-4549-9D6C-F8AB067C183E}"/>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E05EA771-BB05-4D24-BB57-2F14C2D5B2D0}"/>
              </a:ext>
            </a:extLst>
          </p:cNvPr>
          <p:cNvSpPr>
            <a:spLocks noGrp="1"/>
          </p:cNvSpPr>
          <p:nvPr>
            <p:ph type="sldNum" sz="quarter" idx="12"/>
          </p:nvPr>
        </p:nvSpPr>
        <p:spPr/>
        <p:txBody>
          <a:bodyPr/>
          <a:lstStyle/>
          <a:p>
            <a:fld id="{C603DE89-1486-4322-B371-93A7CC221111}" type="slidenum">
              <a:rPr lang="ro-RO" smtClean="0"/>
              <a:t>‹#›</a:t>
            </a:fld>
            <a:endParaRPr lang="ro-RO"/>
          </a:p>
        </p:txBody>
      </p:sp>
    </p:spTree>
    <p:extLst>
      <p:ext uri="{BB962C8B-B14F-4D97-AF65-F5344CB8AC3E}">
        <p14:creationId xmlns:p14="http://schemas.microsoft.com/office/powerpoint/2010/main" val="29568184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36731D43-ADED-438B-845F-6079455399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AE58D27E-BE41-47D8-A68E-146722D279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370BE55F-89FC-4E9D-B0D3-8F61AFAF4C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3A9D6-A7FC-409E-85CA-E20344BEC28B}" type="datetimeFigureOut">
              <a:rPr lang="ro-RO" smtClean="0"/>
              <a:t>01.02.2018</a:t>
            </a:fld>
            <a:endParaRPr lang="ro-RO"/>
          </a:p>
        </p:txBody>
      </p:sp>
      <p:sp>
        <p:nvSpPr>
          <p:cNvPr id="5" name="Substituent subsol 4">
            <a:extLst>
              <a:ext uri="{FF2B5EF4-FFF2-40B4-BE49-F238E27FC236}">
                <a16:creationId xmlns:a16="http://schemas.microsoft.com/office/drawing/2014/main" id="{9A93C566-BEFD-4AEC-BDB8-7E94BF8291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a:extLst>
              <a:ext uri="{FF2B5EF4-FFF2-40B4-BE49-F238E27FC236}">
                <a16:creationId xmlns:a16="http://schemas.microsoft.com/office/drawing/2014/main" id="{08A851FD-3DB4-4FCE-8443-F95E3BF361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3DE89-1486-4322-B371-93A7CC221111}" type="slidenum">
              <a:rPr lang="ro-RO" smtClean="0"/>
              <a:t>‹#›</a:t>
            </a:fld>
            <a:endParaRPr lang="ro-RO"/>
          </a:p>
        </p:txBody>
      </p:sp>
    </p:spTree>
    <p:extLst>
      <p:ext uri="{BB962C8B-B14F-4D97-AF65-F5344CB8AC3E}">
        <p14:creationId xmlns:p14="http://schemas.microsoft.com/office/powerpoint/2010/main" val="206252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eptunghi 3">
            <a:extLst>
              <a:ext uri="{FF2B5EF4-FFF2-40B4-BE49-F238E27FC236}">
                <a16:creationId xmlns:a16="http://schemas.microsoft.com/office/drawing/2014/main" id="{8AE049D4-431E-450B-A1B3-AF845E74B866}"/>
              </a:ext>
            </a:extLst>
          </p:cNvPr>
          <p:cNvSpPr/>
          <p:nvPr/>
        </p:nvSpPr>
        <p:spPr>
          <a:xfrm>
            <a:off x="1601340" y="426937"/>
            <a:ext cx="8989320" cy="981487"/>
          </a:xfrm>
          <a:prstGeom prst="rect">
            <a:avLst/>
          </a:prstGeom>
        </p:spPr>
        <p:txBody>
          <a:bodyPr wrap="none">
            <a:spAutoFit/>
          </a:bodyPr>
          <a:lstStyle/>
          <a:p>
            <a:pPr indent="180340" algn="ctr">
              <a:lnSpc>
                <a:spcPct val="107000"/>
              </a:lnSpc>
              <a:spcAft>
                <a:spcPts val="0"/>
              </a:spcAft>
            </a:pPr>
            <a:r>
              <a:rPr lang="ro-RO" sz="5400" b="1" cap="small" dirty="0">
                <a:solidFill>
                  <a:schemeClr val="bg1"/>
                </a:solidFill>
                <a:effectLst>
                  <a:outerShdw blurRad="38100" dist="38100" dir="2700000" algn="tl">
                    <a:srgbClr val="000000">
                      <a:alpha val="43137"/>
                    </a:srgbClr>
                  </a:outerShdw>
                </a:effectLst>
                <a:latin typeface="Monotype Corsiva" panose="03010101010201010101" pitchFamily="66" charset="0"/>
                <a:ea typeface="Calibri" panose="020F0502020204030204" pitchFamily="34" charset="0"/>
              </a:rPr>
              <a:t>Curajul de a nu te lăsa rănit</a:t>
            </a:r>
            <a:endParaRPr lang="ro-RO" sz="5400" dirty="0">
              <a:solidFill>
                <a:schemeClr val="bg1"/>
              </a:solidFill>
              <a:effectLst>
                <a:outerShdw blurRad="38100" dist="38100" dir="2700000" algn="tl">
                  <a:srgbClr val="000000">
                    <a:alpha val="43137"/>
                  </a:srgbClr>
                </a:outerShdw>
              </a:effectLst>
              <a:latin typeface="Monotype Corsiva" panose="03010101010201010101" pitchFamily="66" charset="0"/>
              <a:ea typeface="Calibri" panose="020F0502020204030204" pitchFamily="34" charset="0"/>
            </a:endParaRPr>
          </a:p>
        </p:txBody>
      </p:sp>
      <p:pic>
        <p:nvPicPr>
          <p:cNvPr id="1026" name="Picture 2" descr="Imagini pentru Courage">
            <a:extLst>
              <a:ext uri="{FF2B5EF4-FFF2-40B4-BE49-F238E27FC236}">
                <a16:creationId xmlns:a16="http://schemas.microsoft.com/office/drawing/2014/main" id="{FBC9C5CE-1366-4AAB-B5F4-CD33B0071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27" y="1695547"/>
            <a:ext cx="3966503" cy="26443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ini pentru stop">
            <a:extLst>
              <a:ext uri="{FF2B5EF4-FFF2-40B4-BE49-F238E27FC236}">
                <a16:creationId xmlns:a16="http://schemas.microsoft.com/office/drawing/2014/main" id="{1002DD3E-EFEB-4B68-9F06-1C13FF44530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46176" y1="11697" x2="52453" y2="10903"/>
                      </a14:backgroundRemoval>
                    </a14:imgEffect>
                  </a14:imgLayer>
                </a14:imgProps>
              </a:ext>
              <a:ext uri="{28A0092B-C50C-407E-A947-70E740481C1C}">
                <a14:useLocalDpi xmlns:a14="http://schemas.microsoft.com/office/drawing/2010/main" val="0"/>
              </a:ext>
            </a:extLst>
          </a:blip>
          <a:srcRect/>
          <a:stretch>
            <a:fillRect/>
          </a:stretch>
        </p:blipFill>
        <p:spPr bwMode="auto">
          <a:xfrm>
            <a:off x="7104185" y="1726342"/>
            <a:ext cx="4707988" cy="4704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7555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2D3D5CE7-879B-4237-93AD-ACD13A765EA1}"/>
              </a:ext>
            </a:extLst>
          </p:cNvPr>
          <p:cNvSpPr/>
          <p:nvPr/>
        </p:nvSpPr>
        <p:spPr>
          <a:xfrm>
            <a:off x="707011" y="669304"/>
            <a:ext cx="7437748" cy="2463367"/>
          </a:xfrm>
          <a:prstGeom prst="rect">
            <a:avLst/>
          </a:prstGeom>
        </p:spPr>
        <p:txBody>
          <a:bodyPr wrap="square">
            <a:spAutoFit/>
          </a:bodyPr>
          <a:lstStyle/>
          <a:p>
            <a:pPr indent="180340" algn="just">
              <a:lnSpc>
                <a:spcPct val="107000"/>
              </a:lnSpc>
              <a:spcAft>
                <a:spcPts val="0"/>
              </a:spcAft>
            </a:pPr>
            <a:r>
              <a:rPr lang="ro-RO" sz="2400" b="1" dirty="0">
                <a:solidFill>
                  <a:schemeClr val="bg1"/>
                </a:solidFill>
                <a:effectLst>
                  <a:outerShdw blurRad="38100" dist="38100" dir="2700000" algn="tl">
                    <a:srgbClr val="000000">
                      <a:alpha val="43137"/>
                    </a:srgbClr>
                  </a:outerShdw>
                </a:effectLst>
                <a:latin typeface="Segoe Print" panose="02000600000000000000" pitchFamily="2" charset="0"/>
                <a:ea typeface="Calibri" panose="020F0502020204030204" pitchFamily="34" charset="0"/>
              </a:rPr>
              <a:t>Apoi cucerirea fricilor</a:t>
            </a:r>
            <a:endParaRPr lang="ro-RO" sz="2400" dirty="0">
              <a:solidFill>
                <a:schemeClr val="bg1"/>
              </a:solidFill>
              <a:effectLst>
                <a:outerShdw blurRad="38100" dist="38100" dir="2700000" algn="tl">
                  <a:srgbClr val="000000">
                    <a:alpha val="43137"/>
                  </a:srgbClr>
                </a:outerShdw>
              </a:effectLst>
              <a:latin typeface="Segoe Print" panose="02000600000000000000" pitchFamily="2" charset="0"/>
              <a:ea typeface="Calibri" panose="020F0502020204030204" pitchFamily="34" charset="0"/>
            </a:endParaRPr>
          </a:p>
          <a:p>
            <a:pPr indent="180340" algn="just">
              <a:lnSpc>
                <a:spcPct val="107000"/>
              </a:lnSpc>
              <a:spcAft>
                <a:spcPts val="0"/>
              </a:spcAft>
            </a:pPr>
            <a:r>
              <a:rPr lang="ro-RO" sz="2400" dirty="0">
                <a:solidFill>
                  <a:schemeClr val="bg1"/>
                </a:solidFill>
                <a:effectLst>
                  <a:outerShdw blurRad="38100" dist="38100" dir="2700000" algn="tl">
                    <a:srgbClr val="000000">
                      <a:alpha val="43137"/>
                    </a:srgbClr>
                  </a:outerShdw>
                </a:effectLst>
                <a:latin typeface="Segoe Print" panose="02000600000000000000" pitchFamily="2" charset="0"/>
                <a:ea typeface="Calibri" panose="020F0502020204030204" pitchFamily="34" charset="0"/>
              </a:rPr>
              <a:t>Frica este un răspuns natural la diverși stimuli pe care ii percepem ca fiind negativi pentru noi înșine. Ieșirea din zona de confort este o modalitate excelenta de a învață curajul.</a:t>
            </a:r>
          </a:p>
        </p:txBody>
      </p:sp>
      <p:pic>
        <p:nvPicPr>
          <p:cNvPr id="10242" name="Picture 2" descr="Imagini pentru conquering fears">
            <a:extLst>
              <a:ext uri="{FF2B5EF4-FFF2-40B4-BE49-F238E27FC236}">
                <a16:creationId xmlns:a16="http://schemas.microsoft.com/office/drawing/2014/main" id="{4565F42D-82EC-40E2-95C4-A4C1A6FDB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366" y="267286"/>
            <a:ext cx="2719623" cy="143229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ini pentru christ with cross">
            <a:extLst>
              <a:ext uri="{FF2B5EF4-FFF2-40B4-BE49-F238E27FC236}">
                <a16:creationId xmlns:a16="http://schemas.microsoft.com/office/drawing/2014/main" id="{540B3CBC-7927-4CE6-90D4-13946CC1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057" y="2971287"/>
            <a:ext cx="582930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9088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CA54D940-6501-4F86-9804-056841F3DFB8}"/>
              </a:ext>
            </a:extLst>
          </p:cNvPr>
          <p:cNvSpPr/>
          <p:nvPr/>
        </p:nvSpPr>
        <p:spPr>
          <a:xfrm>
            <a:off x="5338714" y="3965811"/>
            <a:ext cx="6096000" cy="2068195"/>
          </a:xfrm>
          <a:prstGeom prst="rect">
            <a:avLst/>
          </a:prstGeom>
        </p:spPr>
        <p:txBody>
          <a:bodyPr>
            <a:spAutoFit/>
          </a:bodyPr>
          <a:lstStyle/>
          <a:p>
            <a:pPr indent="180340" algn="just">
              <a:lnSpc>
                <a:spcPct val="107000"/>
              </a:lnSpc>
              <a:spcAft>
                <a:spcPts val="0"/>
              </a:spcAft>
            </a:pPr>
            <a:r>
              <a:rPr lang="ro-RO" sz="2400" dirty="0">
                <a:solidFill>
                  <a:schemeClr val="bg1"/>
                </a:solidFill>
                <a:effectLst>
                  <a:outerShdw blurRad="38100" dist="38100" dir="2700000" algn="tl">
                    <a:srgbClr val="000000">
                      <a:alpha val="43137"/>
                    </a:srgbClr>
                  </a:outerShdw>
                </a:effectLst>
                <a:latin typeface="Segoe Print" panose="02000600000000000000" pitchFamily="2" charset="0"/>
                <a:ea typeface="Calibri" panose="020F0502020204030204" pitchFamily="34" charset="0"/>
              </a:rPr>
              <a:t>Identifica-ti propriile frici si învață sa recunoști mediul in care acestea survin si intensitatea lor. Confrunta-le direct! Începe cu acțiuni mici si mărește-ti treptat expunerea la ele.</a:t>
            </a:r>
          </a:p>
        </p:txBody>
      </p:sp>
      <p:pic>
        <p:nvPicPr>
          <p:cNvPr id="11266" name="Picture 2" descr="Imagini pentru confronting">
            <a:extLst>
              <a:ext uri="{FF2B5EF4-FFF2-40B4-BE49-F238E27FC236}">
                <a16:creationId xmlns:a16="http://schemas.microsoft.com/office/drawing/2014/main" id="{620DED65-99C5-4CDA-8280-7EA737CC9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965" y="295421"/>
            <a:ext cx="4343987" cy="325799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ini pentru confronting">
            <a:extLst>
              <a:ext uri="{FF2B5EF4-FFF2-40B4-BE49-F238E27FC236}">
                <a16:creationId xmlns:a16="http://schemas.microsoft.com/office/drawing/2014/main" id="{292F418E-F605-4183-BE56-3DACEE0CD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86" y="2233185"/>
            <a:ext cx="4224997" cy="207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5925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BCD17DFF-2A57-4FD5-82DF-3AC8E5D7E0FF}"/>
              </a:ext>
            </a:extLst>
          </p:cNvPr>
          <p:cNvSpPr/>
          <p:nvPr/>
        </p:nvSpPr>
        <p:spPr>
          <a:xfrm>
            <a:off x="424737" y="2604219"/>
            <a:ext cx="6096000" cy="3648884"/>
          </a:xfrm>
          <a:prstGeom prst="rect">
            <a:avLst/>
          </a:prstGeom>
        </p:spPr>
        <p:txBody>
          <a:bodyPr>
            <a:spAutoFit/>
          </a:bodyPr>
          <a:lstStyle/>
          <a:p>
            <a:pPr indent="180340" algn="just">
              <a:lnSpc>
                <a:spcPct val="107000"/>
              </a:lnSpc>
              <a:spcAft>
                <a:spcPts val="0"/>
              </a:spcAft>
            </a:pPr>
            <a:r>
              <a:rPr lang="ro-RO" sz="2400" dirty="0">
                <a:solidFill>
                  <a:schemeClr val="bg1"/>
                </a:solidFill>
                <a:effectLst>
                  <a:outerShdw blurRad="38100" dist="38100" dir="2700000" algn="tl">
                    <a:srgbClr val="000000">
                      <a:alpha val="43137"/>
                    </a:srgbClr>
                  </a:outerShdw>
                </a:effectLst>
                <a:latin typeface="Segoe Print" panose="02000600000000000000" pitchFamily="2" charset="0"/>
                <a:ea typeface="Calibri" panose="020F0502020204030204" pitchFamily="34" charset="0"/>
              </a:rPr>
              <a:t>Vorbește despre fricile pe care le ai! Indiferent daca vorbești despre ele cu un preot, membru din familie sau un prieten de încredere, prin împărtășirea a ceea ce simți, vei reuși sa înțelegi modalitatea in care interferează frica de a nu te lăsa rănit si cum poate fi aceasta combătuta.</a:t>
            </a:r>
          </a:p>
        </p:txBody>
      </p:sp>
      <p:pic>
        <p:nvPicPr>
          <p:cNvPr id="12290" name="Picture 2" descr="Imagini pentru speaking with a friend">
            <a:extLst>
              <a:ext uri="{FF2B5EF4-FFF2-40B4-BE49-F238E27FC236}">
                <a16:creationId xmlns:a16="http://schemas.microsoft.com/office/drawing/2014/main" id="{AF17A275-3658-46DC-9249-0076CE45C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806" y="984969"/>
            <a:ext cx="5133975"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ini pentru speaking with a friend">
            <a:extLst>
              <a:ext uri="{FF2B5EF4-FFF2-40B4-BE49-F238E27FC236}">
                <a16:creationId xmlns:a16="http://schemas.microsoft.com/office/drawing/2014/main" id="{B7BF5BDD-3420-4E27-917B-2C6FBAD13AB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67973" y="-572086"/>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5751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F10F1D1F-9077-46E5-9187-12E7323A160B}"/>
              </a:ext>
            </a:extLst>
          </p:cNvPr>
          <p:cNvSpPr/>
          <p:nvPr/>
        </p:nvSpPr>
        <p:spPr>
          <a:xfrm>
            <a:off x="414779" y="509047"/>
            <a:ext cx="8088198" cy="1673022"/>
          </a:xfrm>
          <a:prstGeom prst="rect">
            <a:avLst/>
          </a:prstGeom>
        </p:spPr>
        <p:txBody>
          <a:bodyPr wrap="square">
            <a:spAutoFit/>
          </a:bodyPr>
          <a:lstStyle/>
          <a:p>
            <a:pPr indent="180340" algn="just">
              <a:lnSpc>
                <a:spcPct val="107000"/>
              </a:lnSpc>
              <a:spcAft>
                <a:spcPts val="0"/>
              </a:spcAft>
            </a:pPr>
            <a:r>
              <a:rPr lang="ro-RO" sz="2400" b="1" dirty="0">
                <a:solidFill>
                  <a:schemeClr val="bg1"/>
                </a:solidFill>
                <a:effectLst>
                  <a:outerShdw blurRad="38100" dist="38100" dir="2700000" algn="tl">
                    <a:srgbClr val="000000">
                      <a:alpha val="43137"/>
                    </a:srgbClr>
                  </a:outerShdw>
                </a:effectLst>
                <a:latin typeface="Segoe Print" panose="02000600000000000000" pitchFamily="2" charset="0"/>
                <a:ea typeface="Calibri" panose="020F0502020204030204" pitchFamily="34" charset="0"/>
              </a:rPr>
              <a:t>Și nu în ultimul rând, asuma-ti riscuri</a:t>
            </a:r>
            <a:endParaRPr lang="ro-RO" sz="2400" dirty="0">
              <a:solidFill>
                <a:schemeClr val="bg1"/>
              </a:solidFill>
              <a:effectLst>
                <a:outerShdw blurRad="38100" dist="38100" dir="2700000" algn="tl">
                  <a:srgbClr val="000000">
                    <a:alpha val="43137"/>
                  </a:srgbClr>
                </a:outerShdw>
              </a:effectLst>
              <a:latin typeface="Segoe Print" panose="02000600000000000000" pitchFamily="2" charset="0"/>
              <a:ea typeface="Calibri" panose="020F0502020204030204" pitchFamily="34" charset="0"/>
            </a:endParaRPr>
          </a:p>
          <a:p>
            <a:pPr indent="180340" algn="just">
              <a:lnSpc>
                <a:spcPct val="107000"/>
              </a:lnSpc>
              <a:spcAft>
                <a:spcPts val="0"/>
              </a:spcAft>
            </a:pPr>
            <a:r>
              <a:rPr lang="ro-RO" sz="2400" dirty="0">
                <a:solidFill>
                  <a:schemeClr val="bg1"/>
                </a:solidFill>
                <a:effectLst>
                  <a:outerShdw blurRad="38100" dist="38100" dir="2700000" algn="tl">
                    <a:srgbClr val="000000">
                      <a:alpha val="43137"/>
                    </a:srgbClr>
                  </a:outerShdw>
                </a:effectLst>
                <a:latin typeface="Segoe Print" panose="02000600000000000000" pitchFamily="2" charset="0"/>
                <a:ea typeface="Calibri" panose="020F0502020204030204" pitchFamily="34" charset="0"/>
              </a:rPr>
              <a:t>Valorifica fiecare circumstanța in care poți manifesta un act de curaj. Eșecul este prețul dezvoltării personale.</a:t>
            </a:r>
          </a:p>
        </p:txBody>
      </p:sp>
      <p:pic>
        <p:nvPicPr>
          <p:cNvPr id="13314" name="Picture 2" descr="Imagini pentru risks">
            <a:extLst>
              <a:ext uri="{FF2B5EF4-FFF2-40B4-BE49-F238E27FC236}">
                <a16:creationId xmlns:a16="http://schemas.microsoft.com/office/drawing/2014/main" id="{0885669A-6508-4A8B-A427-B09C23073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490" y="2060220"/>
            <a:ext cx="3736731" cy="261571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ine similară">
            <a:extLst>
              <a:ext uri="{FF2B5EF4-FFF2-40B4-BE49-F238E27FC236}">
                <a16:creationId xmlns:a16="http://schemas.microsoft.com/office/drawing/2014/main" id="{FBF63692-0F56-4BC2-91F9-8158C2D5C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581" y="2642116"/>
            <a:ext cx="4942449" cy="3706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2956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F28BD61A-42CA-485B-A8F2-7E8F57B8287F}"/>
              </a:ext>
            </a:extLst>
          </p:cNvPr>
          <p:cNvSpPr/>
          <p:nvPr/>
        </p:nvSpPr>
        <p:spPr>
          <a:xfrm>
            <a:off x="301658" y="395927"/>
            <a:ext cx="9144000" cy="1673022"/>
          </a:xfrm>
          <a:prstGeom prst="rect">
            <a:avLst/>
          </a:prstGeom>
        </p:spPr>
        <p:txBody>
          <a:bodyPr wrap="square">
            <a:spAutoFit/>
          </a:bodyPr>
          <a:lstStyle/>
          <a:p>
            <a:pPr indent="180340" algn="just">
              <a:lnSpc>
                <a:spcPct val="107000"/>
              </a:lnSpc>
              <a:spcAft>
                <a:spcPts val="0"/>
              </a:spcAft>
            </a:pPr>
            <a:r>
              <a:rPr lang="ro-RO" sz="2400" dirty="0">
                <a:solidFill>
                  <a:schemeClr val="bg1"/>
                </a:solidFill>
                <a:effectLst>
                  <a:outerShdw blurRad="38100" dist="38100" dir="2700000" algn="tl">
                    <a:srgbClr val="000000">
                      <a:alpha val="43137"/>
                    </a:srgbClr>
                  </a:outerShdw>
                </a:effectLst>
                <a:latin typeface="Segoe Print" panose="02000600000000000000" pitchFamily="2" charset="0"/>
                <a:ea typeface="Calibri" panose="020F0502020204030204" pitchFamily="34" charset="0"/>
              </a:rPr>
              <a:t>Cu cat o persoana își asuma mai multe riscuri calculate, cu atât creste posibilitatea de a se apropia cat mai mult de obiectivul pe care si-l dorește. Nivelul maxim de dezvoltare nu poate fi atins decât prin eșecuri repetate. </a:t>
            </a:r>
          </a:p>
        </p:txBody>
      </p:sp>
      <p:pic>
        <p:nvPicPr>
          <p:cNvPr id="14338" name="Picture 2" descr="Imagini pentru failure">
            <a:extLst>
              <a:ext uri="{FF2B5EF4-FFF2-40B4-BE49-F238E27FC236}">
                <a16:creationId xmlns:a16="http://schemas.microsoft.com/office/drawing/2014/main" id="{E8BEA0FF-6D91-4F13-AA77-9E267C365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5736" y="2493812"/>
            <a:ext cx="6349218" cy="3968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1419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84A80E09-5768-432B-A3B8-0C27A65A3B44}"/>
              </a:ext>
            </a:extLst>
          </p:cNvPr>
          <p:cNvSpPr/>
          <p:nvPr/>
        </p:nvSpPr>
        <p:spPr>
          <a:xfrm>
            <a:off x="1351470" y="1072661"/>
            <a:ext cx="3144330" cy="1574277"/>
          </a:xfrm>
          <a:prstGeom prst="rect">
            <a:avLst/>
          </a:prstGeom>
        </p:spPr>
        <p:txBody>
          <a:bodyPr wrap="square">
            <a:spAutoFit/>
          </a:bodyPr>
          <a:lstStyle/>
          <a:p>
            <a:pPr indent="180340" algn="just">
              <a:lnSpc>
                <a:spcPct val="107000"/>
              </a:lnSpc>
              <a:spcAft>
                <a:spcPts val="0"/>
              </a:spcAft>
            </a:pPr>
            <a:r>
              <a:rPr lang="ro-RO" sz="7200" dirty="0" err="1">
                <a:solidFill>
                  <a:schemeClr val="bg1"/>
                </a:solidFill>
                <a:effectLst>
                  <a:outerShdw blurRad="38100" dist="38100" dir="2700000" algn="tl">
                    <a:srgbClr val="000000">
                      <a:alpha val="43137"/>
                    </a:srgbClr>
                  </a:outerShdw>
                </a:effectLst>
                <a:latin typeface="Monotype Corsiva" panose="03010101010201010101" pitchFamily="66" charset="0"/>
                <a:ea typeface="Calibri" panose="020F0502020204030204" pitchFamily="34" charset="0"/>
              </a:rPr>
              <a:t>Sfârsit</a:t>
            </a:r>
            <a:endParaRPr lang="ro-RO" sz="7200" dirty="0">
              <a:solidFill>
                <a:schemeClr val="bg1"/>
              </a:solidFill>
              <a:effectLst>
                <a:outerShdw blurRad="38100" dist="38100" dir="2700000" algn="tl">
                  <a:srgbClr val="000000">
                    <a:alpha val="43137"/>
                  </a:srgbClr>
                </a:outerShdw>
              </a:effectLst>
              <a:latin typeface="Monotype Corsiva" panose="03010101010201010101" pitchFamily="66" charset="0"/>
              <a:ea typeface="Calibri" panose="020F0502020204030204" pitchFamily="34" charset="0"/>
            </a:endParaRPr>
          </a:p>
          <a:p>
            <a:pPr indent="180340" algn="just">
              <a:lnSpc>
                <a:spcPct val="107000"/>
              </a:lnSpc>
              <a:spcAft>
                <a:spcPts val="0"/>
              </a:spcAft>
            </a:pPr>
            <a:endParaRPr lang="ro-RO" dirty="0">
              <a:latin typeface="Times New Roman" panose="02020603050405020304" pitchFamily="18" charset="0"/>
              <a:ea typeface="Calibri" panose="020F0502020204030204" pitchFamily="34" charset="0"/>
            </a:endParaRPr>
          </a:p>
        </p:txBody>
      </p:sp>
      <p:pic>
        <p:nvPicPr>
          <p:cNvPr id="15362" name="Picture 2" descr="Imagini pentru holiday">
            <a:extLst>
              <a:ext uri="{FF2B5EF4-FFF2-40B4-BE49-F238E27FC236}">
                <a16:creationId xmlns:a16="http://schemas.microsoft.com/office/drawing/2014/main" id="{E13F435D-AC2E-4BB8-A100-9E010D481FB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backgroundMark x1="28771" y1="20124" x2="24261" y2="97303"/>
                        <a14:backgroundMark x1="49767" y1="42324" x2="23950" y2="98133"/>
                        <a14:backgroundMark x1="57232" y1="96888" x2="69051" y2="98548"/>
                      </a14:backgroundRemoval>
                    </a14:imgEffect>
                  </a14:imgLayer>
                </a14:imgProps>
              </a:ext>
              <a:ext uri="{28A0092B-C50C-407E-A947-70E740481C1C}">
                <a14:useLocalDpi xmlns:a14="http://schemas.microsoft.com/office/drawing/2010/main" val="0"/>
              </a:ext>
            </a:extLst>
          </a:blip>
          <a:srcRect/>
          <a:stretch>
            <a:fillRect/>
          </a:stretch>
        </p:blipFill>
        <p:spPr bwMode="auto">
          <a:xfrm>
            <a:off x="3060787" y="-718556"/>
            <a:ext cx="9270830" cy="6949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1512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DB2C143B-654C-407B-AE1E-883F7AD5B7DD}"/>
              </a:ext>
            </a:extLst>
          </p:cNvPr>
          <p:cNvSpPr/>
          <p:nvPr/>
        </p:nvSpPr>
        <p:spPr>
          <a:xfrm>
            <a:off x="5350412" y="579267"/>
            <a:ext cx="5341034" cy="2554545"/>
          </a:xfrm>
          <a:prstGeom prst="rect">
            <a:avLst/>
          </a:prstGeom>
        </p:spPr>
        <p:txBody>
          <a:bodyPr wrap="square">
            <a:spAutoFit/>
          </a:bodyPr>
          <a:lstStyle/>
          <a:p>
            <a:pPr algn="ctr"/>
            <a:r>
              <a:rPr lang="ro-RO" sz="4000" b="1" dirty="0">
                <a:solidFill>
                  <a:schemeClr val="bg1"/>
                </a:solidFill>
                <a:effectLst>
                  <a:outerShdw blurRad="38100" dist="38100" dir="2700000" algn="tl">
                    <a:srgbClr val="000000">
                      <a:alpha val="43137"/>
                    </a:srgbClr>
                  </a:outerShdw>
                </a:effectLst>
                <a:latin typeface="Segoe Print" panose="02000600000000000000" pitchFamily="2" charset="0"/>
                <a:ea typeface="Calibri" panose="020F0502020204030204" pitchFamily="34" charset="0"/>
              </a:rPr>
              <a:t>Câți dintre voi considerați că sunteți niște persoane curajoase?</a:t>
            </a:r>
            <a:endParaRPr lang="ro-RO" sz="4000" dirty="0">
              <a:solidFill>
                <a:schemeClr val="bg1"/>
              </a:solidFill>
              <a:effectLst>
                <a:outerShdw blurRad="38100" dist="38100" dir="2700000" algn="tl">
                  <a:srgbClr val="000000">
                    <a:alpha val="43137"/>
                  </a:srgbClr>
                </a:outerShdw>
              </a:effectLst>
              <a:latin typeface="Segoe Print" panose="02000600000000000000" pitchFamily="2" charset="0"/>
            </a:endParaRPr>
          </a:p>
        </p:txBody>
      </p:sp>
      <p:pic>
        <p:nvPicPr>
          <p:cNvPr id="2050" name="Picture 2" descr="Imagini pentru Courage">
            <a:extLst>
              <a:ext uri="{FF2B5EF4-FFF2-40B4-BE49-F238E27FC236}">
                <a16:creationId xmlns:a16="http://schemas.microsoft.com/office/drawing/2014/main" id="{2EA9FFD4-EB68-4769-96E5-97A72A36E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2168" y="3971957"/>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ini pentru Courage">
            <a:extLst>
              <a:ext uri="{FF2B5EF4-FFF2-40B4-BE49-F238E27FC236}">
                <a16:creationId xmlns:a16="http://schemas.microsoft.com/office/drawing/2014/main" id="{DF77AAE3-1249-4022-861A-82CE83F06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83" y="579267"/>
            <a:ext cx="4572000" cy="592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1353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5CC1B643-3010-4292-9BD1-1DB9F9B43DE6}"/>
              </a:ext>
            </a:extLst>
          </p:cNvPr>
          <p:cNvSpPr/>
          <p:nvPr/>
        </p:nvSpPr>
        <p:spPr>
          <a:xfrm>
            <a:off x="716388" y="615633"/>
            <a:ext cx="8339580" cy="1277850"/>
          </a:xfrm>
          <a:prstGeom prst="rect">
            <a:avLst/>
          </a:prstGeom>
        </p:spPr>
        <p:txBody>
          <a:bodyPr wrap="square">
            <a:spAutoFit/>
          </a:bodyPr>
          <a:lstStyle/>
          <a:p>
            <a:pPr indent="180340" algn="just">
              <a:lnSpc>
                <a:spcPct val="107000"/>
              </a:lnSpc>
              <a:spcAft>
                <a:spcPts val="0"/>
              </a:spcAft>
            </a:pPr>
            <a:r>
              <a:rPr lang="ro-RO" sz="2400" b="1" dirty="0">
                <a:solidFill>
                  <a:schemeClr val="bg1"/>
                </a:solidFill>
                <a:effectLst>
                  <a:outerShdw blurRad="38100" dist="38100" dir="2700000" algn="tl">
                    <a:srgbClr val="000000">
                      <a:alpha val="43137"/>
                    </a:srgbClr>
                  </a:outerShdw>
                </a:effectLst>
                <a:latin typeface="Segoe Print" panose="02000600000000000000" pitchFamily="2" charset="0"/>
                <a:ea typeface="Calibri" panose="020F0502020204030204" pitchFamily="34" charset="0"/>
              </a:rPr>
              <a:t>De exemplu</a:t>
            </a:r>
            <a:r>
              <a:rPr lang="ro-RO" sz="2400" dirty="0">
                <a:solidFill>
                  <a:schemeClr val="bg1"/>
                </a:solidFill>
                <a:effectLst>
                  <a:outerShdw blurRad="38100" dist="38100" dir="2700000" algn="tl">
                    <a:srgbClr val="000000">
                      <a:alpha val="43137"/>
                    </a:srgbClr>
                  </a:outerShdw>
                </a:effectLst>
                <a:latin typeface="Segoe Print" panose="02000600000000000000" pitchFamily="2" charset="0"/>
                <a:ea typeface="Calibri" panose="020F0502020204030204" pitchFamily="34" charset="0"/>
              </a:rPr>
              <a:t>, dacă va-și pune acuma să mergeți la dușmanul vostru cel mai aprig și să îl luați în brațe, a-ți face-o?</a:t>
            </a:r>
          </a:p>
        </p:txBody>
      </p:sp>
      <p:pic>
        <p:nvPicPr>
          <p:cNvPr id="3074" name="Picture 2" descr="Imagini pentru hug the enemy">
            <a:extLst>
              <a:ext uri="{FF2B5EF4-FFF2-40B4-BE49-F238E27FC236}">
                <a16:creationId xmlns:a16="http://schemas.microsoft.com/office/drawing/2014/main" id="{A7A1611F-2696-43A3-B89D-8FD882024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189" y="1738737"/>
            <a:ext cx="5068258" cy="4676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8583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29FDE67D-CB68-46B1-B66D-23C5B890D4A0}"/>
              </a:ext>
            </a:extLst>
          </p:cNvPr>
          <p:cNvSpPr/>
          <p:nvPr/>
        </p:nvSpPr>
        <p:spPr>
          <a:xfrm>
            <a:off x="6400800" y="656931"/>
            <a:ext cx="5173864" cy="4439229"/>
          </a:xfrm>
          <a:prstGeom prst="rect">
            <a:avLst/>
          </a:prstGeom>
        </p:spPr>
        <p:txBody>
          <a:bodyPr wrap="square">
            <a:spAutoFit/>
          </a:bodyPr>
          <a:lstStyle/>
          <a:p>
            <a:pPr indent="180340" algn="just">
              <a:lnSpc>
                <a:spcPct val="107000"/>
              </a:lnSpc>
              <a:spcAft>
                <a:spcPts val="0"/>
              </a:spcAft>
            </a:pPr>
            <a:r>
              <a:rPr lang="ro-RO" sz="2400" dirty="0">
                <a:solidFill>
                  <a:schemeClr val="bg1"/>
                </a:solidFill>
                <a:effectLst>
                  <a:outerShdw blurRad="38100" dist="38100" dir="2700000" algn="tl">
                    <a:srgbClr val="000000">
                      <a:alpha val="43137"/>
                    </a:srgbClr>
                  </a:outerShdw>
                </a:effectLst>
                <a:latin typeface="Segoe Print" panose="02000600000000000000" pitchFamily="2" charset="0"/>
                <a:ea typeface="Calibri" panose="020F0502020204030204" pitchFamily="34" charset="0"/>
              </a:rPr>
              <a:t>Altfel spus, Curajul este o calitate care, în primul rând, ne ajuta in atingerea scopurilor. Denota echilibru, încredere în forțele proprii, dar si asumarea eventualelor eșecuri.</a:t>
            </a:r>
          </a:p>
          <a:p>
            <a:pPr indent="180340" algn="just">
              <a:lnSpc>
                <a:spcPct val="107000"/>
              </a:lnSpc>
              <a:spcAft>
                <a:spcPts val="0"/>
              </a:spcAft>
            </a:pPr>
            <a:r>
              <a:rPr lang="ro-RO" sz="2400" dirty="0">
                <a:solidFill>
                  <a:schemeClr val="bg1"/>
                </a:solidFill>
                <a:effectLst>
                  <a:outerShdw blurRad="38100" dist="38100" dir="2700000" algn="tl">
                    <a:srgbClr val="000000">
                      <a:alpha val="43137"/>
                    </a:srgbClr>
                  </a:outerShdw>
                </a:effectLst>
                <a:latin typeface="Segoe Print" panose="02000600000000000000" pitchFamily="2" charset="0"/>
                <a:ea typeface="Calibri" panose="020F0502020204030204" pitchFamily="34" charset="0"/>
              </a:rPr>
              <a:t>Oamenii au admirat întotdeauna curajul. In orice epoca si in orice locuri, au fost apreciați si urmați cei care au îndrăznit.</a:t>
            </a:r>
          </a:p>
        </p:txBody>
      </p:sp>
      <p:pic>
        <p:nvPicPr>
          <p:cNvPr id="4098" name="Picture 2" descr="Imagini pentru trust">
            <a:extLst>
              <a:ext uri="{FF2B5EF4-FFF2-40B4-BE49-F238E27FC236}">
                <a16:creationId xmlns:a16="http://schemas.microsoft.com/office/drawing/2014/main" id="{D3E19AD5-91B8-4CBF-9BC9-B64BA0B3D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031" y="377874"/>
            <a:ext cx="3558540" cy="237236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ini pentru balance">
            <a:extLst>
              <a:ext uri="{FF2B5EF4-FFF2-40B4-BE49-F238E27FC236}">
                <a16:creationId xmlns:a16="http://schemas.microsoft.com/office/drawing/2014/main" id="{4F728051-14F5-4756-861B-CC7C093F4C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4102" name="Picture 6" descr="Imagini pentru balance">
            <a:extLst>
              <a:ext uri="{FF2B5EF4-FFF2-40B4-BE49-F238E27FC236}">
                <a16:creationId xmlns:a16="http://schemas.microsoft.com/office/drawing/2014/main" id="{B6418FC4-A93E-465A-9101-E2329FAF5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40" y="3581400"/>
            <a:ext cx="3546060" cy="236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6983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40177DF6-A731-4130-BDA7-1BCDD2D186A6}"/>
              </a:ext>
            </a:extLst>
          </p:cNvPr>
          <p:cNvSpPr/>
          <p:nvPr/>
        </p:nvSpPr>
        <p:spPr>
          <a:xfrm>
            <a:off x="617480" y="1124247"/>
            <a:ext cx="6096000" cy="4044056"/>
          </a:xfrm>
          <a:prstGeom prst="rect">
            <a:avLst/>
          </a:prstGeom>
        </p:spPr>
        <p:txBody>
          <a:bodyPr>
            <a:spAutoFit/>
          </a:bodyPr>
          <a:lstStyle/>
          <a:p>
            <a:pPr indent="180340" algn="just">
              <a:lnSpc>
                <a:spcPct val="107000"/>
              </a:lnSpc>
              <a:spcAft>
                <a:spcPts val="0"/>
              </a:spcAft>
            </a:pPr>
            <a:r>
              <a:rPr lang="ro-RO" sz="2400" dirty="0">
                <a:solidFill>
                  <a:schemeClr val="bg1"/>
                </a:solidFill>
                <a:effectLst>
                  <a:outerShdw blurRad="38100" dist="38100" dir="2700000" algn="tl">
                    <a:srgbClr val="000000">
                      <a:alpha val="43137"/>
                    </a:srgbClr>
                  </a:outerShdw>
                </a:effectLst>
                <a:latin typeface="Segoe Print" panose="02000600000000000000" pitchFamily="2" charset="0"/>
                <a:ea typeface="Calibri" panose="020F0502020204030204" pitchFamily="34" charset="0"/>
              </a:rPr>
              <a:t>Daca in Antichitate curajul era o virtute fundamentala ce făcea referire in special la capacitatea unei persoane de a rezista unui pericol fizic, in timp, conceptul a evoluat, având implicații cu precădere psihice, fiind văzut ca non-conformism, ca menținere a valorilor si principiilor individuale, chiar si atunci când acestea diferă de ale celorlalți.</a:t>
            </a:r>
          </a:p>
        </p:txBody>
      </p:sp>
      <p:pic>
        <p:nvPicPr>
          <p:cNvPr id="5122" name="Picture 2" descr="Imagine similară">
            <a:extLst>
              <a:ext uri="{FF2B5EF4-FFF2-40B4-BE49-F238E27FC236}">
                <a16:creationId xmlns:a16="http://schemas.microsoft.com/office/drawing/2014/main" id="{65E34CEC-D415-4810-9206-7A987CE082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8270" y="2857060"/>
            <a:ext cx="428625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5986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EDE695BE-A3C7-4975-98BB-EC3DB1008B4F}"/>
              </a:ext>
            </a:extLst>
          </p:cNvPr>
          <p:cNvSpPr/>
          <p:nvPr/>
        </p:nvSpPr>
        <p:spPr>
          <a:xfrm>
            <a:off x="1069145" y="489966"/>
            <a:ext cx="10516397" cy="1673022"/>
          </a:xfrm>
          <a:prstGeom prst="rect">
            <a:avLst/>
          </a:prstGeom>
        </p:spPr>
        <p:txBody>
          <a:bodyPr wrap="square">
            <a:spAutoFit/>
          </a:bodyPr>
          <a:lstStyle/>
          <a:p>
            <a:pPr indent="180340" algn="just">
              <a:lnSpc>
                <a:spcPct val="107000"/>
              </a:lnSpc>
              <a:spcAft>
                <a:spcPts val="0"/>
              </a:spcAft>
            </a:pPr>
            <a:r>
              <a:rPr lang="ro-RO" sz="2400" dirty="0">
                <a:solidFill>
                  <a:schemeClr val="bg1"/>
                </a:solidFill>
                <a:effectLst>
                  <a:outerShdw blurRad="38100" dist="38100" dir="2700000" algn="tl">
                    <a:srgbClr val="000000">
                      <a:alpha val="43137"/>
                    </a:srgbClr>
                  </a:outerShdw>
                </a:effectLst>
                <a:latin typeface="Segoe Print" panose="02000600000000000000" pitchFamily="2" charset="0"/>
                <a:ea typeface="Calibri" panose="020F0502020204030204" pitchFamily="34" charset="0"/>
              </a:rPr>
              <a:t>Cu toți știm că Curajoșii au fost promotori ai progresului, lideri, personalități care au insuflat si cucerit teritorii, distincții, inimi. Cum reușesc unii sa profite de el din plin iar alții tânjesc după el o viată întreaga?</a:t>
            </a:r>
          </a:p>
        </p:txBody>
      </p:sp>
      <p:pic>
        <p:nvPicPr>
          <p:cNvPr id="6146" name="Picture 2" descr="Imagini pentru Courage">
            <a:extLst>
              <a:ext uri="{FF2B5EF4-FFF2-40B4-BE49-F238E27FC236}">
                <a16:creationId xmlns:a16="http://schemas.microsoft.com/office/drawing/2014/main" id="{75B6CB64-3E1D-4B28-85EC-26D0A26EE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95" y="3348505"/>
            <a:ext cx="67056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ini pentru Courage">
            <a:extLst>
              <a:ext uri="{FF2B5EF4-FFF2-40B4-BE49-F238E27FC236}">
                <a16:creationId xmlns:a16="http://schemas.microsoft.com/office/drawing/2014/main" id="{AB84332C-5739-478F-9F54-054446CD619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42247" y1="17435" x2="45169" y2="32866"/>
                        <a14:foregroundMark x1="60899" y1="14629" x2="62472" y2="26453"/>
                        <a14:foregroundMark x1="31910" y1="36673" x2="33708" y2="50301"/>
                        <a14:foregroundMark x1="47191" y1="15832" x2="47865" y2="27655"/>
                        <a14:foregroundMark x1="57528" y1="14028" x2="56854" y2="24649"/>
                      </a14:backgroundRemoval>
                    </a14:imgEffect>
                  </a14:imgLayer>
                </a14:imgProps>
              </a:ext>
              <a:ext uri="{28A0092B-C50C-407E-A947-70E740481C1C}">
                <a14:useLocalDpi xmlns:a14="http://schemas.microsoft.com/office/drawing/2010/main" val="0"/>
              </a:ext>
            </a:extLst>
          </a:blip>
          <a:srcRect/>
          <a:stretch>
            <a:fillRect/>
          </a:stretch>
        </p:blipFill>
        <p:spPr bwMode="auto">
          <a:xfrm>
            <a:off x="8284201" y="2368685"/>
            <a:ext cx="2688380" cy="3014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2127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BBEBF26A-7573-4A48-8D50-EEA43D59AF8C}"/>
              </a:ext>
            </a:extLst>
          </p:cNvPr>
          <p:cNvSpPr/>
          <p:nvPr/>
        </p:nvSpPr>
        <p:spPr>
          <a:xfrm>
            <a:off x="707010" y="537328"/>
            <a:ext cx="7880808" cy="2463367"/>
          </a:xfrm>
          <a:prstGeom prst="rect">
            <a:avLst/>
          </a:prstGeom>
        </p:spPr>
        <p:txBody>
          <a:bodyPr wrap="square">
            <a:spAutoFit/>
          </a:bodyPr>
          <a:lstStyle/>
          <a:p>
            <a:pPr indent="180340" algn="just">
              <a:lnSpc>
                <a:spcPct val="107000"/>
              </a:lnSpc>
              <a:spcAft>
                <a:spcPts val="0"/>
              </a:spcAft>
            </a:pPr>
            <a:r>
              <a:rPr lang="ro-RO" sz="2400" b="1" dirty="0">
                <a:solidFill>
                  <a:schemeClr val="bg1"/>
                </a:solidFill>
                <a:effectLst>
                  <a:outerShdw blurRad="38100" dist="38100" dir="2700000" algn="tl">
                    <a:srgbClr val="000000">
                      <a:alpha val="43137"/>
                    </a:srgbClr>
                  </a:outerShdw>
                </a:effectLst>
                <a:latin typeface="Segoe Print" panose="02000600000000000000" pitchFamily="2" charset="0"/>
                <a:ea typeface="Calibri" panose="020F0502020204030204" pitchFamily="34" charset="0"/>
              </a:rPr>
              <a:t>În primul rând curajul creste îndrăznind</a:t>
            </a:r>
            <a:endParaRPr lang="ro-RO" sz="2400" dirty="0">
              <a:solidFill>
                <a:schemeClr val="bg1"/>
              </a:solidFill>
              <a:effectLst>
                <a:outerShdw blurRad="38100" dist="38100" dir="2700000" algn="tl">
                  <a:srgbClr val="000000">
                    <a:alpha val="43137"/>
                  </a:srgbClr>
                </a:outerShdw>
              </a:effectLst>
              <a:latin typeface="Segoe Print" panose="02000600000000000000" pitchFamily="2" charset="0"/>
              <a:ea typeface="Calibri" panose="020F0502020204030204" pitchFamily="34" charset="0"/>
            </a:endParaRPr>
          </a:p>
          <a:p>
            <a:pPr indent="180340" algn="just">
              <a:lnSpc>
                <a:spcPct val="107000"/>
              </a:lnSpc>
              <a:spcAft>
                <a:spcPts val="0"/>
              </a:spcAft>
            </a:pPr>
            <a:r>
              <a:rPr lang="ro-RO" sz="2400" dirty="0">
                <a:solidFill>
                  <a:schemeClr val="bg1"/>
                </a:solidFill>
                <a:effectLst>
                  <a:outerShdw blurRad="38100" dist="38100" dir="2700000" algn="tl">
                    <a:srgbClr val="000000">
                      <a:alpha val="43137"/>
                    </a:srgbClr>
                  </a:outerShdw>
                </a:effectLst>
                <a:latin typeface="Segoe Print" panose="02000600000000000000" pitchFamily="2" charset="0"/>
                <a:ea typeface="Calibri" panose="020F0502020204030204" pitchFamily="34" charset="0"/>
              </a:rPr>
              <a:t>Majoritatea oamenilor știu ce trebuie sa facă pentru a fi curajoși. Nenumărați autori au scris cărți despre rețete de creștere a stimei de sine si de dobândire a curajului in activitățile pe care oamenii le întreprind.</a:t>
            </a:r>
          </a:p>
        </p:txBody>
      </p:sp>
      <p:pic>
        <p:nvPicPr>
          <p:cNvPr id="7170" name="Picture 2" descr="Imagini pentru daring">
            <a:extLst>
              <a:ext uri="{FF2B5EF4-FFF2-40B4-BE49-F238E27FC236}">
                <a16:creationId xmlns:a16="http://schemas.microsoft.com/office/drawing/2014/main" id="{1CE9917D-B098-4C25-98DE-AB9FA46AF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8108" y="3429000"/>
            <a:ext cx="4357208" cy="2904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6589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81D6E23E-1591-4326-8240-8816004F7BBC}"/>
              </a:ext>
            </a:extLst>
          </p:cNvPr>
          <p:cNvSpPr/>
          <p:nvPr/>
        </p:nvSpPr>
        <p:spPr>
          <a:xfrm>
            <a:off x="5640371" y="3666800"/>
            <a:ext cx="6096000" cy="2463367"/>
          </a:xfrm>
          <a:prstGeom prst="rect">
            <a:avLst/>
          </a:prstGeom>
        </p:spPr>
        <p:txBody>
          <a:bodyPr>
            <a:spAutoFit/>
          </a:bodyPr>
          <a:lstStyle/>
          <a:p>
            <a:pPr indent="180340" algn="just">
              <a:lnSpc>
                <a:spcPct val="107000"/>
              </a:lnSpc>
              <a:spcAft>
                <a:spcPts val="0"/>
              </a:spcAft>
            </a:pPr>
            <a:r>
              <a:rPr lang="ro-RO" sz="2400" dirty="0">
                <a:solidFill>
                  <a:schemeClr val="bg1"/>
                </a:solidFill>
                <a:latin typeface="Segoe Print" panose="02000600000000000000" pitchFamily="2" charset="0"/>
                <a:ea typeface="Calibri" panose="020F0502020204030204" pitchFamily="34" charset="0"/>
              </a:rPr>
              <a:t>Important însă este ca fiecare dintre noi sa facă trecerea de la stadiul de „a ști” la cel de „a face”. Curajul, ca si succesul, se învață. Este rezultatul multor eșecuri repetate, a unei voințe neînfricate si ambiții pe măsura.</a:t>
            </a:r>
          </a:p>
        </p:txBody>
      </p:sp>
      <p:sp>
        <p:nvSpPr>
          <p:cNvPr id="3" name="AutoShape 2" descr="Imagine similară">
            <a:extLst>
              <a:ext uri="{FF2B5EF4-FFF2-40B4-BE49-F238E27FC236}">
                <a16:creationId xmlns:a16="http://schemas.microsoft.com/office/drawing/2014/main" id="{92B1C680-522E-4754-9BC9-4B26301F3FA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8196" name="Picture 4" descr="Imagine similară">
            <a:extLst>
              <a:ext uri="{FF2B5EF4-FFF2-40B4-BE49-F238E27FC236}">
                <a16:creationId xmlns:a16="http://schemas.microsoft.com/office/drawing/2014/main" id="{36B319D7-B173-41BA-B904-17389E8C9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474" y="1939570"/>
            <a:ext cx="3905323" cy="328365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ine similară">
            <a:extLst>
              <a:ext uri="{FF2B5EF4-FFF2-40B4-BE49-F238E27FC236}">
                <a16:creationId xmlns:a16="http://schemas.microsoft.com/office/drawing/2014/main" id="{8DF60208-BE88-4D8F-A295-A3389ADB6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132" y="20076"/>
            <a:ext cx="3686477" cy="3408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0022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AEFDF683-6D01-443C-AB21-BCCEBF95BEA6}"/>
              </a:ext>
            </a:extLst>
          </p:cNvPr>
          <p:cNvSpPr/>
          <p:nvPr/>
        </p:nvSpPr>
        <p:spPr>
          <a:xfrm>
            <a:off x="707010" y="282804"/>
            <a:ext cx="10953947" cy="3253711"/>
          </a:xfrm>
          <a:prstGeom prst="rect">
            <a:avLst/>
          </a:prstGeom>
        </p:spPr>
        <p:txBody>
          <a:bodyPr wrap="square">
            <a:spAutoFit/>
          </a:bodyPr>
          <a:lstStyle/>
          <a:p>
            <a:pPr indent="180340" algn="just">
              <a:lnSpc>
                <a:spcPct val="107000"/>
              </a:lnSpc>
              <a:spcAft>
                <a:spcPts val="0"/>
              </a:spcAft>
            </a:pPr>
            <a:r>
              <a:rPr lang="ro-RO" sz="2400" dirty="0">
                <a:solidFill>
                  <a:schemeClr val="bg1"/>
                </a:solidFill>
                <a:effectLst>
                  <a:outerShdw blurRad="38100" dist="38100" dir="2700000" algn="tl">
                    <a:srgbClr val="000000">
                      <a:alpha val="43137"/>
                    </a:srgbClr>
                  </a:outerShdw>
                </a:effectLst>
                <a:latin typeface="Segoe Print" panose="02000600000000000000" pitchFamily="2" charset="0"/>
                <a:ea typeface="Calibri" panose="020F0502020204030204" pitchFamily="34" charset="0"/>
              </a:rPr>
              <a:t>Un exemplu edificator in acest sens este cel al comedienilor. Cei mai mulți dintre ei sunt oameni timizi însă, prin exercițiu, ei au avut curajul sa înlăture sau sa mascheze aceasta realitate cu scopul de a-si contura visul si de a-si depăși condiția. Curajul este o capabilitate mentala, nu emoțională!</a:t>
            </a:r>
          </a:p>
          <a:p>
            <a:pPr indent="180340" algn="just">
              <a:lnSpc>
                <a:spcPct val="107000"/>
              </a:lnSpc>
              <a:spcAft>
                <a:spcPts val="0"/>
              </a:spcAft>
            </a:pPr>
            <a:r>
              <a:rPr lang="ro-RO" sz="2400" dirty="0">
                <a:solidFill>
                  <a:schemeClr val="bg1"/>
                </a:solidFill>
                <a:effectLst>
                  <a:outerShdw blurRad="38100" dist="38100" dir="2700000" algn="tl">
                    <a:srgbClr val="000000">
                      <a:alpha val="43137"/>
                    </a:srgbClr>
                  </a:outerShdw>
                </a:effectLst>
                <a:latin typeface="Segoe Print" panose="02000600000000000000" pitchFamily="2" charset="0"/>
                <a:ea typeface="Calibri" panose="020F0502020204030204" pitchFamily="34" charset="0"/>
              </a:rPr>
              <a:t>Dar din biblie, ce persoană cunoașteți sau ați auzit că ar fi avut aceiași problemă?</a:t>
            </a:r>
          </a:p>
          <a:p>
            <a:pPr indent="180340" algn="just">
              <a:lnSpc>
                <a:spcPct val="107000"/>
              </a:lnSpc>
              <a:spcAft>
                <a:spcPts val="0"/>
              </a:spcAft>
            </a:pPr>
            <a:r>
              <a:rPr lang="ro-RO" sz="2400" dirty="0">
                <a:latin typeface="Segoe Print" panose="02000600000000000000" pitchFamily="2" charset="0"/>
                <a:ea typeface="Calibri" panose="020F0502020204030204" pitchFamily="34" charset="0"/>
              </a:rPr>
              <a:t> </a:t>
            </a:r>
            <a:endParaRPr lang="ro-RO" dirty="0">
              <a:latin typeface="Segoe Print" panose="02000600000000000000" pitchFamily="2" charset="0"/>
              <a:ea typeface="Calibri" panose="020F0502020204030204" pitchFamily="34" charset="0"/>
            </a:endParaRPr>
          </a:p>
        </p:txBody>
      </p:sp>
      <p:pic>
        <p:nvPicPr>
          <p:cNvPr id="9218" name="Picture 2" descr="Imagini pentru comedians">
            <a:extLst>
              <a:ext uri="{FF2B5EF4-FFF2-40B4-BE49-F238E27FC236}">
                <a16:creationId xmlns:a16="http://schemas.microsoft.com/office/drawing/2014/main" id="{9D03CF4F-FD42-4CA2-8E64-855932C77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010" y="3939510"/>
            <a:ext cx="4639212" cy="260955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ini pentru Moises">
            <a:extLst>
              <a:ext uri="{FF2B5EF4-FFF2-40B4-BE49-F238E27FC236}">
                <a16:creationId xmlns:a16="http://schemas.microsoft.com/office/drawing/2014/main" id="{399F9C3B-BA0F-4FDB-81B2-F589DD3FC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064" y="2888772"/>
            <a:ext cx="4704160" cy="3253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9265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558</Words>
  <Application>Microsoft Office PowerPoint</Application>
  <PresentationFormat>Ecran lat</PresentationFormat>
  <Paragraphs>21</Paragraphs>
  <Slides>15</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15</vt:i4>
      </vt:variant>
    </vt:vector>
  </HeadingPairs>
  <TitlesOfParts>
    <vt:vector size="22" baseType="lpstr">
      <vt:lpstr>Arial</vt:lpstr>
      <vt:lpstr>Calibri</vt:lpstr>
      <vt:lpstr>Calibri Light</vt:lpstr>
      <vt:lpstr>Monotype Corsiva</vt:lpstr>
      <vt:lpstr>Segoe Print</vt:lpstr>
      <vt:lpstr>Times New Roman</vt:lpstr>
      <vt:lpstr>Temă Office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Mihail</dc:creator>
  <cp:lastModifiedBy>Mihail</cp:lastModifiedBy>
  <cp:revision>24</cp:revision>
  <dcterms:created xsi:type="dcterms:W3CDTF">2018-02-01T18:22:40Z</dcterms:created>
  <dcterms:modified xsi:type="dcterms:W3CDTF">2018-02-01T19:18:23Z</dcterms:modified>
</cp:coreProperties>
</file>