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36157D5-1203-4814-99B1-C6148849620E}"/>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FD3D54D3-67EC-436B-8905-1F4E71C5B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AD27151E-BB1E-4C46-A3EA-7F14930F4264}"/>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5" name="Substituent subsol 4">
            <a:extLst>
              <a:ext uri="{FF2B5EF4-FFF2-40B4-BE49-F238E27FC236}">
                <a16:creationId xmlns:a16="http://schemas.microsoft.com/office/drawing/2014/main" id="{D2AAA47C-08C3-4C3E-A373-167A28F3E476}"/>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5AFE3F42-E87E-4434-8033-6A6E00FD8A11}"/>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3127052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9AA2775-2AA4-4068-B500-5A37D7943E64}"/>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FC0169F9-CB92-49AE-B6C5-E045F68ECA16}"/>
              </a:ext>
            </a:extLst>
          </p:cNvPr>
          <p:cNvSpPr>
            <a:spLocks noGrp="1"/>
          </p:cNvSpPr>
          <p:nvPr>
            <p:ph type="body" orient="vert" idx="1"/>
          </p:nvPr>
        </p:nvSpPr>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B5DBF791-DCC8-41D1-95E1-4CC692389740}"/>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5" name="Substituent subsol 4">
            <a:extLst>
              <a:ext uri="{FF2B5EF4-FFF2-40B4-BE49-F238E27FC236}">
                <a16:creationId xmlns:a16="http://schemas.microsoft.com/office/drawing/2014/main" id="{B14D9ED3-D22A-4FB5-8E79-59652B92122C}"/>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FAD9A60B-0620-4EFD-AA54-168994D5B7A9}"/>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26448176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42C803D9-C538-4E9F-8AF3-CC193C810AEB}"/>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E2D445E8-3571-4BD7-A845-54D743FB75BE}"/>
              </a:ext>
            </a:extLst>
          </p:cNvPr>
          <p:cNvSpPr>
            <a:spLocks noGrp="1"/>
          </p:cNvSpPr>
          <p:nvPr>
            <p:ph type="body" orient="vert" idx="1"/>
          </p:nvPr>
        </p:nvSpPr>
        <p:spPr>
          <a:xfrm>
            <a:off x="838200" y="365125"/>
            <a:ext cx="7734300" cy="5811838"/>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B86E67DC-F7C1-4320-85E1-27EF0BAAE6EF}"/>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5" name="Substituent subsol 4">
            <a:extLst>
              <a:ext uri="{FF2B5EF4-FFF2-40B4-BE49-F238E27FC236}">
                <a16:creationId xmlns:a16="http://schemas.microsoft.com/office/drawing/2014/main" id="{262F22B3-3E3D-438B-A73E-18E0421D4D2A}"/>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8F25E408-CC25-432B-984F-75A8825EE688}"/>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6633932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1D87B01-FFB7-494F-8DE9-34BF18453A3F}"/>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1FB2666C-CEA4-4C84-8F3E-C54121649565}"/>
              </a:ext>
            </a:extLst>
          </p:cNvPr>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83A8C06D-F430-450A-8A08-80EC13B49B73}"/>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5" name="Substituent subsol 4">
            <a:extLst>
              <a:ext uri="{FF2B5EF4-FFF2-40B4-BE49-F238E27FC236}">
                <a16:creationId xmlns:a16="http://schemas.microsoft.com/office/drawing/2014/main" id="{41A652B4-215C-42C5-841A-2AB36EF4863C}"/>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193EE48C-40E6-425E-8A8B-F7800E5FFC81}"/>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9225212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1EA0E1C-47D1-4AB2-87BD-E5C00BB4217E}"/>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20635095-0102-4FA1-8180-A54C6C4E30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Substituent dată 3">
            <a:extLst>
              <a:ext uri="{FF2B5EF4-FFF2-40B4-BE49-F238E27FC236}">
                <a16:creationId xmlns:a16="http://schemas.microsoft.com/office/drawing/2014/main" id="{FB0F1BB6-C2F3-4489-827D-B202847D3B02}"/>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5" name="Substituent subsol 4">
            <a:extLst>
              <a:ext uri="{FF2B5EF4-FFF2-40B4-BE49-F238E27FC236}">
                <a16:creationId xmlns:a16="http://schemas.microsoft.com/office/drawing/2014/main" id="{01B7A45B-AB68-4613-BD24-1C001850F28F}"/>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D8ED6EDF-0B01-4C55-B2CD-208A12E47D25}"/>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39351994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0EF481E-0331-4463-84D9-4BE98E8E14E0}"/>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E59EA5FB-0BCD-4609-895C-DA2AF20F0FE2}"/>
              </a:ext>
            </a:extLst>
          </p:cNvPr>
          <p:cNvSpPr>
            <a:spLocks noGrp="1"/>
          </p:cNvSpPr>
          <p:nvPr>
            <p:ph sz="half" idx="1"/>
          </p:nvPr>
        </p:nvSpPr>
        <p:spPr>
          <a:xfrm>
            <a:off x="838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5D37D855-E045-4DDA-B6EF-AFF7E26160F9}"/>
              </a:ext>
            </a:extLst>
          </p:cNvPr>
          <p:cNvSpPr>
            <a:spLocks noGrp="1"/>
          </p:cNvSpPr>
          <p:nvPr>
            <p:ph sz="half" idx="2"/>
          </p:nvPr>
        </p:nvSpPr>
        <p:spPr>
          <a:xfrm>
            <a:off x="6172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027ADAD7-C324-4517-BCD0-835AEE485F71}"/>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6" name="Substituent subsol 5">
            <a:extLst>
              <a:ext uri="{FF2B5EF4-FFF2-40B4-BE49-F238E27FC236}">
                <a16:creationId xmlns:a16="http://schemas.microsoft.com/office/drawing/2014/main" id="{DE917C78-CE6E-46F3-915C-8BD1BA6D8C4B}"/>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434D2AD2-D626-4F23-90BB-ADB673BEA85F}"/>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33368424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CA9AE96-1A66-47C2-8060-94E3E18D4365}"/>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6BFC86AD-EFB8-4F67-AEFB-4A691F3248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4" name="Substituent conținut 3">
            <a:extLst>
              <a:ext uri="{FF2B5EF4-FFF2-40B4-BE49-F238E27FC236}">
                <a16:creationId xmlns:a16="http://schemas.microsoft.com/office/drawing/2014/main" id="{862C7EDC-426B-482D-AC24-6CABB3BD12B6}"/>
              </a:ext>
            </a:extLst>
          </p:cNvPr>
          <p:cNvSpPr>
            <a:spLocks noGrp="1"/>
          </p:cNvSpPr>
          <p:nvPr>
            <p:ph sz="half" idx="2"/>
          </p:nvPr>
        </p:nvSpPr>
        <p:spPr>
          <a:xfrm>
            <a:off x="839788" y="2505075"/>
            <a:ext cx="5157787"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9395A568-00CF-4738-B249-6F21B067F1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6" name="Substituent conținut 5">
            <a:extLst>
              <a:ext uri="{FF2B5EF4-FFF2-40B4-BE49-F238E27FC236}">
                <a16:creationId xmlns:a16="http://schemas.microsoft.com/office/drawing/2014/main" id="{B3476C35-6E97-46FE-A0B3-7EE07B7D6BCA}"/>
              </a:ext>
            </a:extLst>
          </p:cNvPr>
          <p:cNvSpPr>
            <a:spLocks noGrp="1"/>
          </p:cNvSpPr>
          <p:nvPr>
            <p:ph sz="quarter" idx="4"/>
          </p:nvPr>
        </p:nvSpPr>
        <p:spPr>
          <a:xfrm>
            <a:off x="6172200" y="2505075"/>
            <a:ext cx="5183188"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A06D77A1-C3A4-4988-AD89-94868D724C35}"/>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8" name="Substituent subsol 7">
            <a:extLst>
              <a:ext uri="{FF2B5EF4-FFF2-40B4-BE49-F238E27FC236}">
                <a16:creationId xmlns:a16="http://schemas.microsoft.com/office/drawing/2014/main" id="{CBC8813C-D512-4353-B391-D72EA0C97695}"/>
              </a:ext>
            </a:extLst>
          </p:cNvPr>
          <p:cNvSpPr>
            <a:spLocks noGrp="1"/>
          </p:cNvSpPr>
          <p:nvPr>
            <p:ph type="ftr" sz="quarter" idx="11"/>
          </p:nvPr>
        </p:nvSpPr>
        <p:spPr/>
        <p:txBody>
          <a:bodyPr/>
          <a:lstStyle/>
          <a:p>
            <a:endParaRPr lang="ro-RO"/>
          </a:p>
        </p:txBody>
      </p:sp>
      <p:sp>
        <p:nvSpPr>
          <p:cNvPr id="9" name="Substituent număr diapozitiv 8">
            <a:extLst>
              <a:ext uri="{FF2B5EF4-FFF2-40B4-BE49-F238E27FC236}">
                <a16:creationId xmlns:a16="http://schemas.microsoft.com/office/drawing/2014/main" id="{D231CEDB-20FE-45F9-8923-0DF2CD459172}"/>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20013475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EE3CD0D-572E-460E-9729-9FBC7CCDC947}"/>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0F233CB3-4098-48F2-A3E2-86F5135CDE32}"/>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4" name="Substituent subsol 3">
            <a:extLst>
              <a:ext uri="{FF2B5EF4-FFF2-40B4-BE49-F238E27FC236}">
                <a16:creationId xmlns:a16="http://schemas.microsoft.com/office/drawing/2014/main" id="{2560508B-0204-49C8-8051-274D09B1371D}"/>
              </a:ext>
            </a:extLst>
          </p:cNvPr>
          <p:cNvSpPr>
            <a:spLocks noGrp="1"/>
          </p:cNvSpPr>
          <p:nvPr>
            <p:ph type="ftr" sz="quarter" idx="11"/>
          </p:nvPr>
        </p:nvSpPr>
        <p:spPr/>
        <p:txBody>
          <a:bodyPr/>
          <a:lstStyle/>
          <a:p>
            <a:endParaRPr lang="ro-RO"/>
          </a:p>
        </p:txBody>
      </p:sp>
      <p:sp>
        <p:nvSpPr>
          <p:cNvPr id="5" name="Substituent număr diapozitiv 4">
            <a:extLst>
              <a:ext uri="{FF2B5EF4-FFF2-40B4-BE49-F238E27FC236}">
                <a16:creationId xmlns:a16="http://schemas.microsoft.com/office/drawing/2014/main" id="{805CC8F1-FE5A-430F-A030-D78E02383860}"/>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30825926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5A3FABB9-B9B9-424A-841C-A6AA29DB97DD}"/>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3" name="Substituent subsol 2">
            <a:extLst>
              <a:ext uri="{FF2B5EF4-FFF2-40B4-BE49-F238E27FC236}">
                <a16:creationId xmlns:a16="http://schemas.microsoft.com/office/drawing/2014/main" id="{EE536A57-ED89-40D2-9C8A-DBE1F6C9153C}"/>
              </a:ext>
            </a:extLst>
          </p:cNvPr>
          <p:cNvSpPr>
            <a:spLocks noGrp="1"/>
          </p:cNvSpPr>
          <p:nvPr>
            <p:ph type="ftr" sz="quarter" idx="11"/>
          </p:nvPr>
        </p:nvSpPr>
        <p:spPr/>
        <p:txBody>
          <a:bodyPr/>
          <a:lstStyle/>
          <a:p>
            <a:endParaRPr lang="ro-RO"/>
          </a:p>
        </p:txBody>
      </p:sp>
      <p:sp>
        <p:nvSpPr>
          <p:cNvPr id="4" name="Substituent număr diapozitiv 3">
            <a:extLst>
              <a:ext uri="{FF2B5EF4-FFF2-40B4-BE49-F238E27FC236}">
                <a16:creationId xmlns:a16="http://schemas.microsoft.com/office/drawing/2014/main" id="{D10F7ED4-F5DC-48FD-9531-F4E4D5C6D2F2}"/>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11926483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D9A2B28-F0E8-4A01-9AF5-F182E7B98E6A}"/>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BB9B3651-6C4E-4DCB-86A2-4F218F60D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E19DE74C-1340-4999-92E8-441C75260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15C84A50-FE68-44F8-8CA9-AD4A7C69F1AB}"/>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6" name="Substituent subsol 5">
            <a:extLst>
              <a:ext uri="{FF2B5EF4-FFF2-40B4-BE49-F238E27FC236}">
                <a16:creationId xmlns:a16="http://schemas.microsoft.com/office/drawing/2014/main" id="{92A1D75C-4A66-439D-A5E1-98B141C21109}"/>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A4DEAAF2-E12F-4BB3-9198-FE98FE886747}"/>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20061305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0AD4215-A361-41ED-B95A-BA5C30094741}"/>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BE1CC4D4-D450-47AC-8F0C-0C437A5896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id="{8E7B2E87-E925-4FF5-B1AB-C54B8C7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676172AD-CEFB-4651-8198-B2E8E483E46F}"/>
              </a:ext>
            </a:extLst>
          </p:cNvPr>
          <p:cNvSpPr>
            <a:spLocks noGrp="1"/>
          </p:cNvSpPr>
          <p:nvPr>
            <p:ph type="dt" sz="half" idx="10"/>
          </p:nvPr>
        </p:nvSpPr>
        <p:spPr/>
        <p:txBody>
          <a:bodyPr/>
          <a:lstStyle/>
          <a:p>
            <a:fld id="{C0392601-1C41-48D0-AF14-3D95F4E2A134}" type="datetimeFigureOut">
              <a:rPr lang="ro-RO" smtClean="0"/>
              <a:t>15.02.2018</a:t>
            </a:fld>
            <a:endParaRPr lang="ro-RO"/>
          </a:p>
        </p:txBody>
      </p:sp>
      <p:sp>
        <p:nvSpPr>
          <p:cNvPr id="6" name="Substituent subsol 5">
            <a:extLst>
              <a:ext uri="{FF2B5EF4-FFF2-40B4-BE49-F238E27FC236}">
                <a16:creationId xmlns:a16="http://schemas.microsoft.com/office/drawing/2014/main" id="{8D4A98C7-5FA3-45AA-A4B4-AED8B85E315F}"/>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7ACFE49C-8218-4A11-AF96-974E4122F1DA}"/>
              </a:ext>
            </a:extLst>
          </p:cNvPr>
          <p:cNvSpPr>
            <a:spLocks noGrp="1"/>
          </p:cNvSpPr>
          <p:nvPr>
            <p:ph type="sldNum" sz="quarter" idx="12"/>
          </p:nvPr>
        </p:nvSpPr>
        <p:spPr/>
        <p:txBody>
          <a:bodyPr/>
          <a:lstStyle/>
          <a:p>
            <a:fld id="{7C5A1A4E-109C-4A28-BC00-31DE4DD3D6F3}" type="slidenum">
              <a:rPr lang="ro-RO" smtClean="0"/>
              <a:t>‹#›</a:t>
            </a:fld>
            <a:endParaRPr lang="ro-RO"/>
          </a:p>
        </p:txBody>
      </p:sp>
    </p:spTree>
    <p:extLst>
      <p:ext uri="{BB962C8B-B14F-4D97-AF65-F5344CB8AC3E}">
        <p14:creationId xmlns:p14="http://schemas.microsoft.com/office/powerpoint/2010/main" val="1475150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6D9D06B7-ACF8-45D1-9D98-2149484E03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55F028B9-176A-43EA-80D8-26053523DC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5A393616-DBE3-427A-9F7F-3692EC9664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92601-1C41-48D0-AF14-3D95F4E2A134}" type="datetimeFigureOut">
              <a:rPr lang="ro-RO" smtClean="0"/>
              <a:t>15.02.2018</a:t>
            </a:fld>
            <a:endParaRPr lang="ro-RO"/>
          </a:p>
        </p:txBody>
      </p:sp>
      <p:sp>
        <p:nvSpPr>
          <p:cNvPr id="5" name="Substituent subsol 4">
            <a:extLst>
              <a:ext uri="{FF2B5EF4-FFF2-40B4-BE49-F238E27FC236}">
                <a16:creationId xmlns:a16="http://schemas.microsoft.com/office/drawing/2014/main" id="{C56C4AD7-AD63-46F4-B7CB-54B59BDC8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a:extLst>
              <a:ext uri="{FF2B5EF4-FFF2-40B4-BE49-F238E27FC236}">
                <a16:creationId xmlns:a16="http://schemas.microsoft.com/office/drawing/2014/main" id="{D226C88C-B259-4696-A737-6435A5F1E0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A1A4E-109C-4A28-BC00-31DE4DD3D6F3}" type="slidenum">
              <a:rPr lang="ro-RO" smtClean="0"/>
              <a:t>‹#›</a:t>
            </a:fld>
            <a:endParaRPr lang="ro-RO"/>
          </a:p>
        </p:txBody>
      </p:sp>
    </p:spTree>
    <p:extLst>
      <p:ext uri="{BB962C8B-B14F-4D97-AF65-F5344CB8AC3E}">
        <p14:creationId xmlns:p14="http://schemas.microsoft.com/office/powerpoint/2010/main" val="96311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gi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gif"/><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gi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reptunghi 3">
            <a:extLst>
              <a:ext uri="{FF2B5EF4-FFF2-40B4-BE49-F238E27FC236}">
                <a16:creationId xmlns:a16="http://schemas.microsoft.com/office/drawing/2014/main" id="{55B9FF06-2FC6-4B91-84B9-09B48C18470A}"/>
              </a:ext>
            </a:extLst>
          </p:cNvPr>
          <p:cNvSpPr/>
          <p:nvPr/>
        </p:nvSpPr>
        <p:spPr>
          <a:xfrm>
            <a:off x="194063" y="405727"/>
            <a:ext cx="5901937" cy="15413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indent="180340" algn="ctr">
              <a:lnSpc>
                <a:spcPct val="107000"/>
              </a:lnSpc>
              <a:spcAft>
                <a:spcPts val="0"/>
              </a:spcAft>
            </a:pPr>
            <a:r>
              <a:rPr lang="ro-RO" sz="4400" b="1" dirty="0">
                <a:effectLst>
                  <a:outerShdw blurRad="38100" dist="38100" dir="2700000" algn="tl">
                    <a:srgbClr val="000000">
                      <a:alpha val="43137"/>
                    </a:srgbClr>
                  </a:outerShdw>
                </a:effectLst>
                <a:latin typeface="Segoe Print" panose="02000600000000000000" pitchFamily="2" charset="0"/>
              </a:rPr>
              <a:t>Sacrificiul față </a:t>
            </a:r>
          </a:p>
          <a:p>
            <a:pPr indent="180340" algn="ctr">
              <a:lnSpc>
                <a:spcPct val="107000"/>
              </a:lnSpc>
              <a:spcAft>
                <a:spcPts val="0"/>
              </a:spcAft>
            </a:pPr>
            <a:r>
              <a:rPr lang="ro-RO" sz="4400" b="1" dirty="0">
                <a:effectLst>
                  <a:outerShdw blurRad="38100" dist="38100" dir="2700000" algn="tl">
                    <a:srgbClr val="000000">
                      <a:alpha val="43137"/>
                    </a:srgbClr>
                  </a:outerShdw>
                </a:effectLst>
                <a:latin typeface="Segoe Print" panose="02000600000000000000" pitchFamily="2" charset="0"/>
              </a:rPr>
              <a:t>de persoanele dragi</a:t>
            </a:r>
          </a:p>
        </p:txBody>
      </p:sp>
      <p:pic>
        <p:nvPicPr>
          <p:cNvPr id="1026" name="Picture 2" descr="https://biblicalpeople.files.wordpress.com/2013/06/jesus-with-crown-of-thorns-bevel.png">
            <a:extLst>
              <a:ext uri="{FF2B5EF4-FFF2-40B4-BE49-F238E27FC236}">
                <a16:creationId xmlns:a16="http://schemas.microsoft.com/office/drawing/2014/main" id="{C3DC0171-6579-41C0-9ACA-8397C0773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ini pentru sacrifice">
            <a:extLst>
              <a:ext uri="{FF2B5EF4-FFF2-40B4-BE49-F238E27FC236}">
                <a16:creationId xmlns:a16="http://schemas.microsoft.com/office/drawing/2014/main" id="{088284C3-1C34-4DD9-B14C-D1142EF528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29350" y="4277935"/>
            <a:ext cx="3535363" cy="235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129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5939B34A-BED9-47A7-8F1E-2397A597B53E}"/>
              </a:ext>
            </a:extLst>
          </p:cNvPr>
          <p:cNvSpPr/>
          <p:nvPr/>
        </p:nvSpPr>
        <p:spPr>
          <a:xfrm>
            <a:off x="209550" y="134162"/>
            <a:ext cx="6010275" cy="42415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pPr>
            <a:r>
              <a:rPr lang="ro-RO" sz="2800" dirty="0">
                <a:solidFill>
                  <a:schemeClr val="lt1"/>
                </a:solidFill>
                <a:latin typeface="Times New Roman" panose="02020603050405020304" pitchFamily="18" charset="0"/>
              </a:rPr>
              <a:t>Iar o metodă bună prin care să identifici dacă un sacrificiu e cu adevărat un sacrificiu, este următoarea:</a:t>
            </a:r>
          </a:p>
          <a:p>
            <a:pPr indent="180340" algn="just">
              <a:lnSpc>
                <a:spcPct val="107000"/>
              </a:lnSpc>
            </a:pPr>
            <a:r>
              <a:rPr lang="ro-RO" sz="2800" dirty="0">
                <a:solidFill>
                  <a:schemeClr val="lt1"/>
                </a:solidFill>
                <a:latin typeface="Times New Roman" panose="02020603050405020304" pitchFamily="18" charset="0"/>
              </a:rPr>
              <a:t>Fă o listă cu sacrificiile pe care simți că le faci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identifică compromisurile strecurate printre ele. Dacă există vreun motiv care te ghidează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care nu vine din exterior, atunci nu e vorba de durere, ci de substituire (un sacrificiu adevărat).</a:t>
            </a:r>
          </a:p>
        </p:txBody>
      </p:sp>
      <p:pic>
        <p:nvPicPr>
          <p:cNvPr id="3" name="Picture 2" descr="https://biblicalpeople.files.wordpress.com/2013/06/jesus-with-crown-of-thorns-bevel.png">
            <a:extLst>
              <a:ext uri="{FF2B5EF4-FFF2-40B4-BE49-F238E27FC236}">
                <a16:creationId xmlns:a16="http://schemas.microsoft.com/office/drawing/2014/main" id="{C18897A4-4288-4886-867E-F3477009A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2A744CD0-0A7B-419D-A820-ADAC1BCC5D9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ini pentru list">
            <a:extLst>
              <a:ext uri="{FF2B5EF4-FFF2-40B4-BE49-F238E27FC236}">
                <a16:creationId xmlns:a16="http://schemas.microsoft.com/office/drawing/2014/main" id="{26BB3C09-4C63-4FBD-8F01-102BD93516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11268" name="Picture 4" descr="Imagini pentru list">
            <a:extLst>
              <a:ext uri="{FF2B5EF4-FFF2-40B4-BE49-F238E27FC236}">
                <a16:creationId xmlns:a16="http://schemas.microsoft.com/office/drawing/2014/main" id="{A7222C4E-8CE0-4E2C-A975-3ED376BA9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4667249"/>
            <a:ext cx="2321719"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ini pentru list">
            <a:extLst>
              <a:ext uri="{FF2B5EF4-FFF2-40B4-BE49-F238E27FC236}">
                <a16:creationId xmlns:a16="http://schemas.microsoft.com/office/drawing/2014/main" id="{C114E9F8-2446-40E7-BA17-D0A5FF196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9837" y="913924"/>
            <a:ext cx="3135287" cy="235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535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4D8DF0CF-95AE-4A54-81FC-7E9C0030E042}"/>
              </a:ext>
            </a:extLst>
          </p:cNvPr>
          <p:cNvSpPr/>
          <p:nvPr/>
        </p:nvSpPr>
        <p:spPr>
          <a:xfrm>
            <a:off x="123825" y="173863"/>
            <a:ext cx="6096000" cy="55935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indent="180340" algn="just">
              <a:lnSpc>
                <a:spcPct val="107000"/>
              </a:lnSpc>
            </a:pPr>
            <a:r>
              <a:rPr lang="ro-RO" sz="2800" b="1" dirty="0">
                <a:latin typeface="Times New Roman" panose="02020603050405020304" pitchFamily="18" charset="0"/>
              </a:rPr>
              <a:t>Sacrificiu </a:t>
            </a:r>
            <a:r>
              <a:rPr lang="ro-RO" sz="2800" b="1" dirty="0" err="1">
                <a:latin typeface="Times New Roman" panose="02020603050405020304" pitchFamily="18" charset="0"/>
              </a:rPr>
              <a:t>şi</a:t>
            </a:r>
            <a:r>
              <a:rPr lang="ro-RO" sz="2800" b="1" dirty="0">
                <a:latin typeface="Times New Roman" panose="02020603050405020304" pitchFamily="18" charset="0"/>
              </a:rPr>
              <a:t> </a:t>
            </a:r>
            <a:r>
              <a:rPr lang="ro-RO" sz="2800" b="1" dirty="0" err="1">
                <a:latin typeface="Times New Roman" panose="02020603050405020304" pitchFamily="18" charset="0"/>
              </a:rPr>
              <a:t>recunoştinţă</a:t>
            </a:r>
            <a:endParaRPr lang="ro-RO" sz="2800" b="1" dirty="0">
              <a:latin typeface="Times New Roman" panose="02020603050405020304" pitchFamily="18" charset="0"/>
            </a:endParaRPr>
          </a:p>
          <a:p>
            <a:pPr indent="180340" algn="just">
              <a:lnSpc>
                <a:spcPct val="107000"/>
              </a:lnSpc>
            </a:pPr>
            <a:endParaRPr lang="ro-RO" sz="2800" b="1" dirty="0">
              <a:latin typeface="Times New Roman" panose="02020603050405020304" pitchFamily="18" charset="0"/>
            </a:endParaRPr>
          </a:p>
          <a:p>
            <a:pPr indent="180340" algn="just">
              <a:lnSpc>
                <a:spcPct val="107000"/>
              </a:lnSpc>
            </a:pPr>
            <a:r>
              <a:rPr lang="ro-RO" sz="2800" dirty="0">
                <a:solidFill>
                  <a:schemeClr val="lt1"/>
                </a:solidFill>
                <a:latin typeface="Times New Roman" panose="02020603050405020304" pitchFamily="18" charset="0"/>
              </a:rPr>
              <a:t>Chiar dacă nu realizăm pe deplin noi vrem ceva în schimbul sacrificiului nostru. În primul rând, vrem să primim </a:t>
            </a:r>
            <a:r>
              <a:rPr lang="ro-RO" sz="2800" dirty="0" err="1">
                <a:solidFill>
                  <a:schemeClr val="lt1"/>
                </a:solidFill>
                <a:latin typeface="Times New Roman" panose="02020603050405020304" pitchFamily="18" charset="0"/>
              </a:rPr>
              <a:t>puţină</a:t>
            </a:r>
            <a:r>
              <a:rPr lang="ro-RO" sz="2800" dirty="0">
                <a:solidFill>
                  <a:schemeClr val="lt1"/>
                </a:solidFill>
                <a:latin typeface="Times New Roman" panose="02020603050405020304" pitchFamily="18" charset="0"/>
              </a:rPr>
              <a:t> </a:t>
            </a:r>
            <a:r>
              <a:rPr lang="ro-RO" sz="2800" dirty="0" err="1">
                <a:solidFill>
                  <a:schemeClr val="lt1"/>
                </a:solidFill>
                <a:latin typeface="Times New Roman" panose="02020603050405020304" pitchFamily="18" charset="0"/>
              </a:rPr>
              <a:t>recunoştinţă</a:t>
            </a:r>
            <a:r>
              <a:rPr lang="ro-RO" sz="2800" dirty="0">
                <a:solidFill>
                  <a:schemeClr val="lt1"/>
                </a:solidFill>
                <a:latin typeface="Times New Roman" panose="02020603050405020304" pitchFamily="18" charset="0"/>
              </a:rPr>
              <a:t> pentru ceea ce facem. Însă nu ai cum să </a:t>
            </a:r>
            <a:r>
              <a:rPr lang="ro-RO" sz="2800" dirty="0" err="1">
                <a:solidFill>
                  <a:schemeClr val="lt1"/>
                </a:solidFill>
                <a:latin typeface="Times New Roman" panose="02020603050405020304" pitchFamily="18" charset="0"/>
              </a:rPr>
              <a:t>primeşti</a:t>
            </a:r>
            <a:r>
              <a:rPr lang="ro-RO" sz="2800" dirty="0">
                <a:solidFill>
                  <a:schemeClr val="lt1"/>
                </a:solidFill>
                <a:latin typeface="Times New Roman" panose="02020603050405020304" pitchFamily="18" charset="0"/>
              </a:rPr>
              <a:t> </a:t>
            </a:r>
            <a:r>
              <a:rPr lang="ro-RO" sz="2800" dirty="0" err="1">
                <a:solidFill>
                  <a:schemeClr val="lt1"/>
                </a:solidFill>
                <a:latin typeface="Times New Roman" panose="02020603050405020304" pitchFamily="18" charset="0"/>
              </a:rPr>
              <a:t>recunoştinţă</a:t>
            </a:r>
            <a:r>
              <a:rPr lang="ro-RO" sz="2800" dirty="0">
                <a:solidFill>
                  <a:schemeClr val="lt1"/>
                </a:solidFill>
                <a:latin typeface="Times New Roman" panose="02020603050405020304" pitchFamily="18" charset="0"/>
              </a:rPr>
              <a:t>, de exemplu, de la un copil, pentru că acesta nu </a:t>
            </a:r>
            <a:r>
              <a:rPr lang="ro-RO" sz="2800" dirty="0" err="1">
                <a:solidFill>
                  <a:schemeClr val="lt1"/>
                </a:solidFill>
                <a:latin typeface="Times New Roman" panose="02020603050405020304" pitchFamily="18" charset="0"/>
              </a:rPr>
              <a:t>ştie</a:t>
            </a:r>
            <a:r>
              <a:rPr lang="ro-RO" sz="2800" dirty="0">
                <a:solidFill>
                  <a:schemeClr val="lt1"/>
                </a:solidFill>
                <a:latin typeface="Times New Roman" panose="02020603050405020304" pitchFamily="18" charset="0"/>
              </a:rPr>
              <a:t> că faci ceva special pentru el. Din punctul lui de vedere așa este normal, ca el să primească orice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tu să îi oferi orice.</a:t>
            </a:r>
          </a:p>
        </p:txBody>
      </p:sp>
      <p:pic>
        <p:nvPicPr>
          <p:cNvPr id="3" name="Picture 2" descr="https://biblicalpeople.files.wordpress.com/2013/06/jesus-with-crown-of-thorns-bevel.png">
            <a:extLst>
              <a:ext uri="{FF2B5EF4-FFF2-40B4-BE49-F238E27FC236}">
                <a16:creationId xmlns:a16="http://schemas.microsoft.com/office/drawing/2014/main" id="{3CAEBF7E-16AB-4EEF-916F-8FA919512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F2CD3CA7-0D23-4878-9CE1-066DCEBE1E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86500"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ini pentru gratitude">
            <a:extLst>
              <a:ext uri="{FF2B5EF4-FFF2-40B4-BE49-F238E27FC236}">
                <a16:creationId xmlns:a16="http://schemas.microsoft.com/office/drawing/2014/main" id="{9F65EDBE-4C2E-4681-9A4D-B1E55DB15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0810" y="1266825"/>
            <a:ext cx="420624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4982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09BF89E7-9C10-4235-9306-367A0FA82CA3}"/>
              </a:ext>
            </a:extLst>
          </p:cNvPr>
          <p:cNvSpPr/>
          <p:nvPr/>
        </p:nvSpPr>
        <p:spPr>
          <a:xfrm>
            <a:off x="4105275" y="232223"/>
            <a:ext cx="6096000" cy="32884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indent="180340" algn="just">
              <a:lnSpc>
                <a:spcPct val="107000"/>
              </a:lnSpc>
              <a:spcAft>
                <a:spcPts val="0"/>
              </a:spcAft>
            </a:pPr>
            <a:r>
              <a:rPr lang="ro-RO" sz="2800" dirty="0">
                <a:solidFill>
                  <a:schemeClr val="lt1"/>
                </a:solidFill>
                <a:latin typeface="Times New Roman" panose="02020603050405020304" pitchFamily="18" charset="0"/>
              </a:rPr>
              <a:t>Copil fiind, el nu are cum să se întrebe care sunt nevoile tale sau care este </a:t>
            </a:r>
            <a:r>
              <a:rPr lang="ro-RO" sz="2800" dirty="0" err="1">
                <a:solidFill>
                  <a:schemeClr val="lt1"/>
                </a:solidFill>
                <a:latin typeface="Times New Roman" panose="02020603050405020304" pitchFamily="18" charset="0"/>
              </a:rPr>
              <a:t>preţul</a:t>
            </a:r>
            <a:r>
              <a:rPr lang="ro-RO" sz="2800" dirty="0">
                <a:solidFill>
                  <a:schemeClr val="lt1"/>
                </a:solidFill>
                <a:latin typeface="Times New Roman" panose="02020603050405020304" pitchFamily="18" charset="0"/>
              </a:rPr>
              <a:t> lucrurilor pe care le faci pentru el. Copilul ia lucrurile ca atare,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nu are cum să-</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pună întrebări de tipul: oare la ce a </a:t>
            </a:r>
            <a:r>
              <a:rPr lang="ro-RO" sz="2800" dirty="0" err="1">
                <a:solidFill>
                  <a:schemeClr val="lt1"/>
                </a:solidFill>
                <a:latin typeface="Times New Roman" panose="02020603050405020304" pitchFamily="18" charset="0"/>
              </a:rPr>
              <a:t>renunţat</a:t>
            </a:r>
            <a:r>
              <a:rPr lang="ro-RO" sz="2800" dirty="0">
                <a:solidFill>
                  <a:schemeClr val="lt1"/>
                </a:solidFill>
                <a:latin typeface="Times New Roman" panose="02020603050405020304" pitchFamily="18" charset="0"/>
              </a:rPr>
              <a:t> mama, sau tata sau sora sau fratele pentru mine?</a:t>
            </a:r>
          </a:p>
        </p:txBody>
      </p:sp>
      <p:pic>
        <p:nvPicPr>
          <p:cNvPr id="3" name="Picture 2" descr="https://biblicalpeople.files.wordpress.com/2013/06/jesus-with-crown-of-thorns-bevel.png">
            <a:extLst>
              <a:ext uri="{FF2B5EF4-FFF2-40B4-BE49-F238E27FC236}">
                <a16:creationId xmlns:a16="http://schemas.microsoft.com/office/drawing/2014/main" id="{F5852ACC-AB32-4F1E-8B25-DFDB4A39D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50E42724-2EF2-465F-B46F-E15E1A2748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ini pentru parents sacrifice">
            <a:extLst>
              <a:ext uri="{FF2B5EF4-FFF2-40B4-BE49-F238E27FC236}">
                <a16:creationId xmlns:a16="http://schemas.microsoft.com/office/drawing/2014/main" id="{0CE118F1-60C7-4590-8235-89A2F91C4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6" y="3694490"/>
            <a:ext cx="5791200"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5925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C6BE85CA-0532-44AB-AA34-B31351D64C0A}"/>
              </a:ext>
            </a:extLst>
          </p:cNvPr>
          <p:cNvSpPr/>
          <p:nvPr/>
        </p:nvSpPr>
        <p:spPr>
          <a:xfrm>
            <a:off x="2352675" y="336876"/>
            <a:ext cx="8172450" cy="23974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spcAft>
                <a:spcPts val="0"/>
              </a:spcAft>
            </a:pPr>
            <a:r>
              <a:rPr lang="ro-RO" sz="2800" dirty="0">
                <a:solidFill>
                  <a:schemeClr val="lt1"/>
                </a:solidFill>
                <a:latin typeface="Times New Roman" panose="02020603050405020304" pitchFamily="18" charset="0"/>
              </a:rPr>
              <a:t>Având în vedere că </a:t>
            </a:r>
            <a:r>
              <a:rPr lang="ro-RO" sz="2800" dirty="0" err="1">
                <a:solidFill>
                  <a:schemeClr val="lt1"/>
                </a:solidFill>
                <a:latin typeface="Times New Roman" panose="02020603050405020304" pitchFamily="18" charset="0"/>
              </a:rPr>
              <a:t>părinţii</a:t>
            </a:r>
            <a:r>
              <a:rPr lang="ro-RO" sz="2800" dirty="0">
                <a:solidFill>
                  <a:schemeClr val="lt1"/>
                </a:solidFill>
                <a:latin typeface="Times New Roman" panose="02020603050405020304" pitchFamily="18" charset="0"/>
              </a:rPr>
              <a:t> tăi au trăit în ceea ce s-a numit </a:t>
            </a:r>
            <a:r>
              <a:rPr lang="ro-RO" sz="2800" dirty="0" err="1">
                <a:solidFill>
                  <a:schemeClr val="lt1"/>
                </a:solidFill>
                <a:latin typeface="Times New Roman" panose="02020603050405020304" pitchFamily="18" charset="0"/>
              </a:rPr>
              <a:t>generaţia</a:t>
            </a:r>
            <a:r>
              <a:rPr lang="ro-RO" sz="2800" dirty="0">
                <a:solidFill>
                  <a:schemeClr val="lt1"/>
                </a:solidFill>
                <a:latin typeface="Times New Roman" panose="02020603050405020304" pitchFamily="18" charset="0"/>
              </a:rPr>
              <a:t> de sacrificiu, sigur </a:t>
            </a:r>
            <a:r>
              <a:rPr lang="ro-RO" sz="2800" dirty="0" err="1">
                <a:solidFill>
                  <a:schemeClr val="lt1"/>
                </a:solidFill>
                <a:latin typeface="Times New Roman" panose="02020603050405020304" pitchFamily="18" charset="0"/>
              </a:rPr>
              <a:t>cunoşti</a:t>
            </a:r>
            <a:r>
              <a:rPr lang="ro-RO" sz="2800" dirty="0">
                <a:solidFill>
                  <a:schemeClr val="lt1"/>
                </a:solidFill>
                <a:latin typeface="Times New Roman" panose="02020603050405020304" pitchFamily="18" charset="0"/>
              </a:rPr>
              <a:t>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replici de genul: </a:t>
            </a:r>
            <a:r>
              <a:rPr lang="ro-RO" sz="2800" i="1" dirty="0">
                <a:solidFill>
                  <a:schemeClr val="lt1"/>
                </a:solidFill>
                <a:latin typeface="Times New Roman" panose="02020603050405020304" pitchFamily="18" charset="0"/>
              </a:rPr>
              <a:t>La câte am făcut pentru tine, merit </a:t>
            </a:r>
            <a:r>
              <a:rPr lang="ro-RO" sz="2800" i="1" dirty="0" err="1">
                <a:solidFill>
                  <a:schemeClr val="lt1"/>
                </a:solidFill>
                <a:latin typeface="Times New Roman" panose="02020603050405020304" pitchFamily="18" charset="0"/>
              </a:rPr>
              <a:t>şi</a:t>
            </a:r>
            <a:r>
              <a:rPr lang="ro-RO" sz="2800" i="1" dirty="0">
                <a:solidFill>
                  <a:schemeClr val="lt1"/>
                </a:solidFill>
                <a:latin typeface="Times New Roman" panose="02020603050405020304" pitchFamily="18" charset="0"/>
              </a:rPr>
              <a:t> eu un telefon din când în când/ </a:t>
            </a:r>
            <a:r>
              <a:rPr lang="ro-RO" sz="2800" i="1" dirty="0" err="1">
                <a:solidFill>
                  <a:schemeClr val="lt1"/>
                </a:solidFill>
                <a:latin typeface="Times New Roman" panose="02020603050405020304" pitchFamily="18" charset="0"/>
              </a:rPr>
              <a:t>puţin</a:t>
            </a:r>
            <a:r>
              <a:rPr lang="ro-RO" sz="2800" i="1" dirty="0">
                <a:solidFill>
                  <a:schemeClr val="lt1"/>
                </a:solidFill>
                <a:latin typeface="Times New Roman" panose="02020603050405020304" pitchFamily="18" charset="0"/>
              </a:rPr>
              <a:t> respect</a:t>
            </a:r>
            <a:r>
              <a:rPr lang="ro-RO" sz="2800" dirty="0">
                <a:solidFill>
                  <a:schemeClr val="lt1"/>
                </a:solidFill>
                <a:latin typeface="Times New Roman" panose="02020603050405020304" pitchFamily="18" charset="0"/>
              </a:rPr>
              <a:t>, etc sau </a:t>
            </a:r>
            <a:r>
              <a:rPr lang="ro-RO" sz="2800" i="1" dirty="0">
                <a:solidFill>
                  <a:schemeClr val="lt1"/>
                </a:solidFill>
                <a:latin typeface="Times New Roman" panose="02020603050405020304" pitchFamily="18" charset="0"/>
              </a:rPr>
              <a:t>Uite cum te </a:t>
            </a:r>
            <a:r>
              <a:rPr lang="ro-RO" sz="2800" i="1" dirty="0" err="1">
                <a:solidFill>
                  <a:schemeClr val="lt1"/>
                </a:solidFill>
                <a:latin typeface="Times New Roman" panose="02020603050405020304" pitchFamily="18" charset="0"/>
              </a:rPr>
              <a:t>porţi</a:t>
            </a:r>
            <a:r>
              <a:rPr lang="ro-RO" sz="2800" i="1" dirty="0">
                <a:solidFill>
                  <a:schemeClr val="lt1"/>
                </a:solidFill>
                <a:latin typeface="Times New Roman" panose="02020603050405020304" pitchFamily="18" charset="0"/>
              </a:rPr>
              <a:t> cu mine, după ce am făcut atâtea pentru tine!</a:t>
            </a:r>
          </a:p>
        </p:txBody>
      </p:sp>
      <p:pic>
        <p:nvPicPr>
          <p:cNvPr id="3" name="Picture 2" descr="https://biblicalpeople.files.wordpress.com/2013/06/jesus-with-crown-of-thorns-bevel.png">
            <a:extLst>
              <a:ext uri="{FF2B5EF4-FFF2-40B4-BE49-F238E27FC236}">
                <a16:creationId xmlns:a16="http://schemas.microsoft.com/office/drawing/2014/main" id="{0BEF3D62-7785-49C7-B3F9-F2D13743E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FE3E99BF-DDDF-45CD-AFD5-8D037CE208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ini pentru teenagers parents">
            <a:extLst>
              <a:ext uri="{FF2B5EF4-FFF2-40B4-BE49-F238E27FC236}">
                <a16:creationId xmlns:a16="http://schemas.microsoft.com/office/drawing/2014/main" id="{DFC7E9A0-C835-470B-854F-0BEDC4420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3429000"/>
            <a:ext cx="4343400"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3526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8CC75170-2211-4D2F-87E3-DAFF315BBC4C}"/>
              </a:ext>
            </a:extLst>
          </p:cNvPr>
          <p:cNvSpPr/>
          <p:nvPr/>
        </p:nvSpPr>
        <p:spPr>
          <a:xfrm>
            <a:off x="4276725" y="366236"/>
            <a:ext cx="6096000" cy="37494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indent="180340" algn="just">
              <a:lnSpc>
                <a:spcPct val="107000"/>
              </a:lnSpc>
            </a:pPr>
            <a:r>
              <a:rPr lang="ro-RO" sz="2800" dirty="0">
                <a:solidFill>
                  <a:schemeClr val="lt1"/>
                </a:solidFill>
                <a:latin typeface="Times New Roman" panose="02020603050405020304" pitchFamily="18" charset="0"/>
              </a:rPr>
              <a:t>Într-o lume ideală, sacrificiul părintelui este total dezinteresat și pur. În realitate, chiar dacă nu-</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propun asta, </a:t>
            </a:r>
            <a:r>
              <a:rPr lang="ro-RO" sz="2800" dirty="0" err="1">
                <a:solidFill>
                  <a:schemeClr val="lt1"/>
                </a:solidFill>
                <a:latin typeface="Times New Roman" panose="02020603050405020304" pitchFamily="18" charset="0"/>
              </a:rPr>
              <a:t>părinţii</a:t>
            </a:r>
            <a:r>
              <a:rPr lang="ro-RO" sz="2800" dirty="0">
                <a:solidFill>
                  <a:schemeClr val="lt1"/>
                </a:solidFill>
                <a:latin typeface="Times New Roman" panose="02020603050405020304" pitchFamily="18" charset="0"/>
              </a:rPr>
              <a:t> </a:t>
            </a:r>
            <a:r>
              <a:rPr lang="ro-RO" sz="2800" dirty="0" err="1">
                <a:solidFill>
                  <a:schemeClr val="lt1"/>
                </a:solidFill>
                <a:latin typeface="Times New Roman" panose="02020603050405020304" pitchFamily="18" charset="0"/>
              </a:rPr>
              <a:t>îşi</a:t>
            </a:r>
            <a:r>
              <a:rPr lang="ro-RO" sz="2800" dirty="0">
                <a:solidFill>
                  <a:schemeClr val="lt1"/>
                </a:solidFill>
                <a:latin typeface="Times New Roman" panose="02020603050405020304" pitchFamily="18" charset="0"/>
              </a:rPr>
              <a:t> oferă sacrificiul la pachet cu anumite </a:t>
            </a:r>
            <a:r>
              <a:rPr lang="ro-RO" sz="2800" dirty="0" err="1">
                <a:solidFill>
                  <a:schemeClr val="lt1"/>
                </a:solidFill>
                <a:latin typeface="Times New Roman" panose="02020603050405020304" pitchFamily="18" charset="0"/>
              </a:rPr>
              <a:t>aşteptări</a:t>
            </a:r>
            <a:r>
              <a:rPr lang="ro-RO" sz="2800" dirty="0">
                <a:solidFill>
                  <a:schemeClr val="lt1"/>
                </a:solidFill>
                <a:latin typeface="Times New Roman" panose="02020603050405020304" pitchFamily="18" charset="0"/>
              </a:rPr>
              <a:t> </a:t>
            </a:r>
            <a:r>
              <a:rPr lang="ro-RO" sz="2800" dirty="0" err="1">
                <a:solidFill>
                  <a:schemeClr val="lt1"/>
                </a:solidFill>
                <a:latin typeface="Times New Roman" panose="02020603050405020304" pitchFamily="18" charset="0"/>
              </a:rPr>
              <a:t>faţă</a:t>
            </a:r>
            <a:r>
              <a:rPr lang="ro-RO" sz="2800" dirty="0">
                <a:solidFill>
                  <a:schemeClr val="lt1"/>
                </a:solidFill>
                <a:latin typeface="Times New Roman" panose="02020603050405020304" pitchFamily="18" charset="0"/>
              </a:rPr>
              <a:t> de copil. În schimbul </a:t>
            </a:r>
            <a:r>
              <a:rPr lang="ro-RO" sz="2800" dirty="0" err="1">
                <a:solidFill>
                  <a:schemeClr val="lt1"/>
                </a:solidFill>
                <a:latin typeface="Times New Roman" panose="02020603050405020304" pitchFamily="18" charset="0"/>
              </a:rPr>
              <a:t>sarcificiului</a:t>
            </a:r>
            <a:r>
              <a:rPr lang="ro-RO" sz="2800" dirty="0">
                <a:solidFill>
                  <a:schemeClr val="lt1"/>
                </a:solidFill>
                <a:latin typeface="Times New Roman" panose="02020603050405020304" pitchFamily="18" charset="0"/>
              </a:rPr>
              <a:t> părintesc copilul trebuie să ofere, pe măsură ce </a:t>
            </a:r>
            <a:r>
              <a:rPr lang="ro-RO" sz="2800" dirty="0" err="1">
                <a:solidFill>
                  <a:schemeClr val="lt1"/>
                </a:solidFill>
                <a:latin typeface="Times New Roman" panose="02020603050405020304" pitchFamily="18" charset="0"/>
              </a:rPr>
              <a:t>creşte</a:t>
            </a:r>
            <a:r>
              <a:rPr lang="ro-RO" sz="2800" dirty="0">
                <a:solidFill>
                  <a:schemeClr val="lt1"/>
                </a:solidFill>
                <a:latin typeface="Times New Roman" panose="02020603050405020304" pitchFamily="18" charset="0"/>
              </a:rPr>
              <a:t>, diferite lucruri. </a:t>
            </a:r>
          </a:p>
        </p:txBody>
      </p:sp>
      <p:pic>
        <p:nvPicPr>
          <p:cNvPr id="3" name="Picture 2" descr="https://biblicalpeople.files.wordpress.com/2013/06/jesus-with-crown-of-thorns-bevel.png">
            <a:extLst>
              <a:ext uri="{FF2B5EF4-FFF2-40B4-BE49-F238E27FC236}">
                <a16:creationId xmlns:a16="http://schemas.microsoft.com/office/drawing/2014/main" id="{A4CEE67C-F81C-43F7-9887-77F15D866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3CE85845-26C6-44D1-BC41-C948B2443F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ini pentru expectation">
            <a:extLst>
              <a:ext uri="{FF2B5EF4-FFF2-40B4-BE49-F238E27FC236}">
                <a16:creationId xmlns:a16="http://schemas.microsoft.com/office/drawing/2014/main" id="{2840889F-0EFD-4BDB-846A-4B56AE218A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1" y="1510317"/>
            <a:ext cx="3128963"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153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CD80A7A6-D0C1-41A2-B5AE-82FC8DB9C9F6}"/>
              </a:ext>
            </a:extLst>
          </p:cNvPr>
          <p:cNvSpPr/>
          <p:nvPr/>
        </p:nvSpPr>
        <p:spPr>
          <a:xfrm>
            <a:off x="219075" y="164338"/>
            <a:ext cx="10248900" cy="28584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spcAft>
                <a:spcPts val="0"/>
              </a:spcAft>
            </a:pPr>
            <a:r>
              <a:rPr lang="ro-RO" sz="2800" dirty="0">
                <a:solidFill>
                  <a:schemeClr val="lt1"/>
                </a:solidFill>
                <a:latin typeface="Times New Roman" panose="02020603050405020304" pitchFamily="18" charset="0"/>
              </a:rPr>
              <a:t>De la caz la caz acestea pot fi: să </a:t>
            </a:r>
            <a:r>
              <a:rPr lang="ro-RO" sz="2800" dirty="0" err="1">
                <a:solidFill>
                  <a:schemeClr val="lt1"/>
                </a:solidFill>
                <a:latin typeface="Times New Roman" panose="02020603050405020304" pitchFamily="18" charset="0"/>
              </a:rPr>
              <a:t>îşi</a:t>
            </a:r>
            <a:r>
              <a:rPr lang="ro-RO" sz="2800" dirty="0">
                <a:solidFill>
                  <a:schemeClr val="lt1"/>
                </a:solidFill>
                <a:latin typeface="Times New Roman" panose="02020603050405020304" pitchFamily="18" charset="0"/>
              </a:rPr>
              <a:t> facă </a:t>
            </a:r>
            <a:r>
              <a:rPr lang="ro-RO" sz="2800" dirty="0" err="1">
                <a:solidFill>
                  <a:schemeClr val="lt1"/>
                </a:solidFill>
                <a:latin typeface="Times New Roman" panose="02020603050405020304" pitchFamily="18" charset="0"/>
              </a:rPr>
              <a:t>părinţii</a:t>
            </a:r>
            <a:r>
              <a:rPr lang="ro-RO" sz="2800" dirty="0">
                <a:solidFill>
                  <a:schemeClr val="lt1"/>
                </a:solidFill>
                <a:latin typeface="Times New Roman" panose="02020603050405020304" pitchFamily="18" charset="0"/>
              </a:rPr>
              <a:t> mândri de el, să le împlinească visele neîmplinite, să nu le iasă niciodată din cuvânt, să ducă mai departe ce au realizat </a:t>
            </a:r>
            <a:r>
              <a:rPr lang="ro-RO" sz="2800" dirty="0" err="1">
                <a:solidFill>
                  <a:schemeClr val="lt1"/>
                </a:solidFill>
                <a:latin typeface="Times New Roman" panose="02020603050405020304" pitchFamily="18" charset="0"/>
              </a:rPr>
              <a:t>părinţii</a:t>
            </a:r>
            <a:r>
              <a:rPr lang="ro-RO" sz="2800" dirty="0">
                <a:solidFill>
                  <a:schemeClr val="lt1"/>
                </a:solidFill>
                <a:latin typeface="Times New Roman" panose="02020603050405020304" pitchFamily="18" charset="0"/>
              </a:rPr>
              <a:t>, să le ofere un sprijin la </a:t>
            </a:r>
            <a:r>
              <a:rPr lang="ro-RO" sz="2800" dirty="0" err="1">
                <a:solidFill>
                  <a:schemeClr val="lt1"/>
                </a:solidFill>
                <a:latin typeface="Times New Roman" panose="02020603050405020304" pitchFamily="18" charset="0"/>
              </a:rPr>
              <a:t>bătrâneţe</a:t>
            </a:r>
            <a:r>
              <a:rPr lang="ro-RO" sz="2800" dirty="0">
                <a:solidFill>
                  <a:schemeClr val="lt1"/>
                </a:solidFill>
                <a:latin typeface="Times New Roman" panose="02020603050405020304" pitchFamily="18" charset="0"/>
              </a:rPr>
              <a:t> (clasica cană cu apă), să îi consoleze, să le ia apărarea în </a:t>
            </a:r>
            <a:r>
              <a:rPr lang="ro-RO" sz="2800" dirty="0" err="1">
                <a:solidFill>
                  <a:schemeClr val="lt1"/>
                </a:solidFill>
                <a:latin typeface="Times New Roman" panose="02020603050405020304" pitchFamily="18" charset="0"/>
              </a:rPr>
              <a:t>faţa</a:t>
            </a:r>
            <a:r>
              <a:rPr lang="ro-RO" sz="2800" dirty="0">
                <a:solidFill>
                  <a:schemeClr val="lt1"/>
                </a:solidFill>
                <a:latin typeface="Times New Roman" panose="02020603050405020304" pitchFamily="18" charset="0"/>
              </a:rPr>
              <a:t> </a:t>
            </a:r>
            <a:r>
              <a:rPr lang="ro-RO" sz="2800" dirty="0" err="1">
                <a:solidFill>
                  <a:schemeClr val="lt1"/>
                </a:solidFill>
                <a:latin typeface="Times New Roman" panose="02020603050405020304" pitchFamily="18" charset="0"/>
              </a:rPr>
              <a:t>celorlalţi</a:t>
            </a:r>
            <a:r>
              <a:rPr lang="ro-RO" sz="2800" dirty="0">
                <a:solidFill>
                  <a:schemeClr val="lt1"/>
                </a:solidFill>
                <a:latin typeface="Times New Roman" panose="02020603050405020304" pitchFamily="18" charset="0"/>
              </a:rPr>
              <a:t>, etc. Aceste </a:t>
            </a:r>
            <a:r>
              <a:rPr lang="ro-RO" sz="2800" dirty="0" err="1">
                <a:solidFill>
                  <a:schemeClr val="lt1"/>
                </a:solidFill>
                <a:latin typeface="Times New Roman" panose="02020603050405020304" pitchFamily="18" charset="0"/>
              </a:rPr>
              <a:t>aşteptări</a:t>
            </a:r>
            <a:r>
              <a:rPr lang="ro-RO" sz="2800" dirty="0">
                <a:solidFill>
                  <a:schemeClr val="lt1"/>
                </a:solidFill>
                <a:latin typeface="Times New Roman" panose="02020603050405020304" pitchFamily="18" charset="0"/>
              </a:rPr>
              <a:t>, chiar dacă nu sunt exprimate direct, devin adevărate datorii morale transmise copilului.</a:t>
            </a:r>
          </a:p>
        </p:txBody>
      </p:sp>
      <p:pic>
        <p:nvPicPr>
          <p:cNvPr id="3" name="Picture 2" descr="https://biblicalpeople.files.wordpress.com/2013/06/jesus-with-crown-of-thorns-bevel.png">
            <a:extLst>
              <a:ext uri="{FF2B5EF4-FFF2-40B4-BE49-F238E27FC236}">
                <a16:creationId xmlns:a16="http://schemas.microsoft.com/office/drawing/2014/main" id="{B448A6DA-D420-438E-A5EA-356E1D82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D0BBB910-D049-4E79-9987-0C07D795A3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ini pentru proud parents">
            <a:extLst>
              <a:ext uri="{FF2B5EF4-FFF2-40B4-BE49-F238E27FC236}">
                <a16:creationId xmlns:a16="http://schemas.microsoft.com/office/drawing/2014/main" id="{62AFA8D0-756E-40EE-B75B-2187B7898D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6148" name="Picture 4" descr="Proud Parents Clipart">
            <a:extLst>
              <a:ext uri="{FF2B5EF4-FFF2-40B4-BE49-F238E27FC236}">
                <a16:creationId xmlns:a16="http://schemas.microsoft.com/office/drawing/2014/main" id="{23D086C7-A988-4DD3-BC7B-D57EFAFCB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5700" y="3169412"/>
            <a:ext cx="243910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3251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637A148-E103-4709-9C13-BAF274CB81E7}"/>
              </a:ext>
            </a:extLst>
          </p:cNvPr>
          <p:cNvSpPr/>
          <p:nvPr/>
        </p:nvSpPr>
        <p:spPr>
          <a:xfrm>
            <a:off x="4076700" y="462735"/>
            <a:ext cx="6096000" cy="28273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indent="180340" algn="just">
              <a:lnSpc>
                <a:spcPct val="107000"/>
              </a:lnSpc>
            </a:pPr>
            <a:r>
              <a:rPr lang="ro-RO" sz="2800" dirty="0">
                <a:solidFill>
                  <a:schemeClr val="lt1"/>
                </a:solidFill>
                <a:latin typeface="Times New Roman" panose="02020603050405020304" pitchFamily="18" charset="0"/>
              </a:rPr>
              <a:t>Însă cel mai mare </a:t>
            </a:r>
            <a:r>
              <a:rPr lang="ro-RO" sz="2800" dirty="0" err="1">
                <a:solidFill>
                  <a:schemeClr val="lt1"/>
                </a:solidFill>
                <a:latin typeface="Times New Roman" panose="02020603050405020304" pitchFamily="18" charset="0"/>
              </a:rPr>
              <a:t>preţ</a:t>
            </a:r>
            <a:r>
              <a:rPr lang="ro-RO" sz="2800" dirty="0">
                <a:solidFill>
                  <a:schemeClr val="lt1"/>
                </a:solidFill>
                <a:latin typeface="Times New Roman" panose="02020603050405020304" pitchFamily="18" charset="0"/>
              </a:rPr>
              <a:t> al sacrificiului părintesc este că îl </a:t>
            </a:r>
            <a:r>
              <a:rPr lang="ro-RO" sz="2800" dirty="0" err="1">
                <a:solidFill>
                  <a:schemeClr val="lt1"/>
                </a:solidFill>
                <a:latin typeface="Times New Roman" panose="02020603050405020304" pitchFamily="18" charset="0"/>
              </a:rPr>
              <a:t>învaţă</a:t>
            </a:r>
            <a:r>
              <a:rPr lang="ro-RO" sz="2800" dirty="0">
                <a:solidFill>
                  <a:schemeClr val="lt1"/>
                </a:solidFill>
                <a:latin typeface="Times New Roman" panose="02020603050405020304" pitchFamily="18" charset="0"/>
              </a:rPr>
              <a:t> pe copil un model de </a:t>
            </a:r>
            <a:r>
              <a:rPr lang="ro-RO" sz="2800" dirty="0" err="1">
                <a:solidFill>
                  <a:schemeClr val="lt1"/>
                </a:solidFill>
                <a:latin typeface="Times New Roman" panose="02020603050405020304" pitchFamily="18" charset="0"/>
              </a:rPr>
              <a:t>convieţuire</a:t>
            </a:r>
            <a:r>
              <a:rPr lang="ro-RO" sz="2800" dirty="0">
                <a:solidFill>
                  <a:schemeClr val="lt1"/>
                </a:solidFill>
                <a:latin typeface="Times New Roman" panose="02020603050405020304" pitchFamily="18" charset="0"/>
              </a:rPr>
              <a:t> în care unul </a:t>
            </a:r>
            <a:r>
              <a:rPr lang="ro-RO" sz="2800" dirty="0" err="1">
                <a:solidFill>
                  <a:schemeClr val="lt1"/>
                </a:solidFill>
                <a:latin typeface="Times New Roman" panose="02020603050405020304" pitchFamily="18" charset="0"/>
              </a:rPr>
              <a:t>primeşte</a:t>
            </a:r>
            <a:r>
              <a:rPr lang="ro-RO" sz="2800" dirty="0">
                <a:solidFill>
                  <a:schemeClr val="lt1"/>
                </a:solidFill>
                <a:latin typeface="Times New Roman" panose="02020603050405020304" pitchFamily="18" charset="0"/>
              </a:rPr>
              <a:t>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altul se sacrifică. Un model de tipul ori eu ori tu, în care nu e loc decât de fericirea unuia singur. </a:t>
            </a:r>
          </a:p>
        </p:txBody>
      </p:sp>
      <p:pic>
        <p:nvPicPr>
          <p:cNvPr id="3" name="Picture 2" descr="https://biblicalpeople.files.wordpress.com/2013/06/jesus-with-crown-of-thorns-bevel.png">
            <a:extLst>
              <a:ext uri="{FF2B5EF4-FFF2-40B4-BE49-F238E27FC236}">
                <a16:creationId xmlns:a16="http://schemas.microsoft.com/office/drawing/2014/main" id="{61D9E40A-BE03-4EBE-B3F4-BA1D830D5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4BB38696-6CF3-402A-8898-8AF174DB2C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newhdwallpaper.in/wp-content/uploads/2014/07/Kid-happiness-and-fun.jpg">
            <a:extLst>
              <a:ext uri="{FF2B5EF4-FFF2-40B4-BE49-F238E27FC236}">
                <a16:creationId xmlns:a16="http://schemas.microsoft.com/office/drawing/2014/main" id="{DFD10174-3BB2-44CB-9A22-C25903CF0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 y="3676650"/>
            <a:ext cx="3870960"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6157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18631E18-8903-483B-A274-89D37E26E418}"/>
              </a:ext>
            </a:extLst>
          </p:cNvPr>
          <p:cNvSpPr/>
          <p:nvPr/>
        </p:nvSpPr>
        <p:spPr>
          <a:xfrm>
            <a:off x="68459" y="406681"/>
            <a:ext cx="6096000" cy="55935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indent="180340" algn="just">
              <a:lnSpc>
                <a:spcPct val="107000"/>
              </a:lnSpc>
              <a:spcAft>
                <a:spcPts val="0"/>
              </a:spcAft>
            </a:pPr>
            <a:r>
              <a:rPr lang="ro-RO" sz="2800" dirty="0">
                <a:solidFill>
                  <a:schemeClr val="lt1"/>
                </a:solidFill>
                <a:latin typeface="Times New Roman" panose="02020603050405020304" pitchFamily="18" charset="0"/>
              </a:rPr>
              <a:t>Un model în care lui i se pare normal să primească,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celălalt să ofere. Inutil de spus, copilul va replica acest model în viitoarea </a:t>
            </a:r>
            <a:r>
              <a:rPr lang="ro-RO" sz="2800" dirty="0" err="1">
                <a:solidFill>
                  <a:schemeClr val="lt1"/>
                </a:solidFill>
                <a:latin typeface="Times New Roman" panose="02020603050405020304" pitchFamily="18" charset="0"/>
              </a:rPr>
              <a:t>relaţie</a:t>
            </a:r>
            <a:r>
              <a:rPr lang="ro-RO" sz="2800" dirty="0">
                <a:solidFill>
                  <a:schemeClr val="lt1"/>
                </a:solidFill>
                <a:latin typeface="Times New Roman" panose="02020603050405020304" pitchFamily="18" charset="0"/>
              </a:rPr>
              <a:t> de cuplu, în care va veni cu </a:t>
            </a:r>
            <a:r>
              <a:rPr lang="ro-RO" sz="2800" dirty="0" err="1">
                <a:solidFill>
                  <a:schemeClr val="lt1"/>
                </a:solidFill>
                <a:latin typeface="Times New Roman" panose="02020603050405020304" pitchFamily="18" charset="0"/>
              </a:rPr>
              <a:t>aşteptări</a:t>
            </a:r>
            <a:r>
              <a:rPr lang="ro-RO" sz="2800" dirty="0">
                <a:solidFill>
                  <a:schemeClr val="lt1"/>
                </a:solidFill>
                <a:latin typeface="Times New Roman" panose="02020603050405020304" pitchFamily="18" charset="0"/>
              </a:rPr>
              <a:t> foarte ridicate: tu trebuie să-mi oferi, să-mi dai, să-mi faci. Trebuie să te sacrifici pentru mine, pentru simplul motiv că mă ai lângă tine. Dacă are norocul unui partener care a văzut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a preluat modelul sacrificiului, atunci vor forma împreună </a:t>
            </a:r>
            <a:r>
              <a:rPr lang="ro-RO" sz="2800" dirty="0" err="1">
                <a:solidFill>
                  <a:schemeClr val="lt1"/>
                </a:solidFill>
                <a:latin typeface="Times New Roman" panose="02020603050405020304" pitchFamily="18" charset="0"/>
              </a:rPr>
              <a:t>disfuncţionalul</a:t>
            </a:r>
            <a:r>
              <a:rPr lang="ro-RO" sz="2800" dirty="0">
                <a:solidFill>
                  <a:schemeClr val="lt1"/>
                </a:solidFill>
                <a:latin typeface="Times New Roman" panose="02020603050405020304" pitchFamily="18" charset="0"/>
              </a:rPr>
              <a:t> cuplu martir-profitor.</a:t>
            </a:r>
          </a:p>
        </p:txBody>
      </p:sp>
      <p:pic>
        <p:nvPicPr>
          <p:cNvPr id="3" name="Picture 2" descr="https://biblicalpeople.files.wordpress.com/2013/06/jesus-with-crown-of-thorns-bevel.png">
            <a:extLst>
              <a:ext uri="{FF2B5EF4-FFF2-40B4-BE49-F238E27FC236}">
                <a16:creationId xmlns:a16="http://schemas.microsoft.com/office/drawing/2014/main" id="{92703A71-F3FA-45A4-8EEE-B9D10630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D1ECD6FE-7968-4F33-9F57-287380F532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ini pentru happy family">
            <a:extLst>
              <a:ext uri="{FF2B5EF4-FFF2-40B4-BE49-F238E27FC236}">
                <a16:creationId xmlns:a16="http://schemas.microsoft.com/office/drawing/2014/main" id="{DFA34C9D-B152-4486-9DA4-0D6F0C0DEE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sp>
        <p:nvSpPr>
          <p:cNvPr id="6" name="AutoShape 4" descr="Imagini pentru happy family">
            <a:extLst>
              <a:ext uri="{FF2B5EF4-FFF2-40B4-BE49-F238E27FC236}">
                <a16:creationId xmlns:a16="http://schemas.microsoft.com/office/drawing/2014/main" id="{9A50285A-58C2-4A83-B1CE-86BAA22F6CF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4102" name="Picture 6" descr="Imagini pentru happy family">
            <a:extLst>
              <a:ext uri="{FF2B5EF4-FFF2-40B4-BE49-F238E27FC236}">
                <a16:creationId xmlns:a16="http://schemas.microsoft.com/office/drawing/2014/main" id="{74EAE371-9CB2-41EF-BBF1-A8DCA15F5D5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67524" y="1114425"/>
            <a:ext cx="4619625" cy="317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141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510A8BC2-1EB1-4383-976F-AACB184ADBEB}"/>
              </a:ext>
            </a:extLst>
          </p:cNvPr>
          <p:cNvSpPr/>
          <p:nvPr/>
        </p:nvSpPr>
        <p:spPr>
          <a:xfrm>
            <a:off x="68459" y="445869"/>
            <a:ext cx="10590016" cy="28584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spcAft>
                <a:spcPts val="0"/>
              </a:spcAft>
            </a:pPr>
            <a:r>
              <a:rPr lang="ro-RO" sz="2800" dirty="0">
                <a:solidFill>
                  <a:schemeClr val="lt1"/>
                </a:solidFill>
                <a:latin typeface="Times New Roman" panose="02020603050405020304" pitchFamily="18" charset="0"/>
              </a:rPr>
              <a:t>În locul modelului Ori eu ori tu </a:t>
            </a:r>
            <a:r>
              <a:rPr lang="ro-RO" sz="2800" dirty="0" err="1">
                <a:solidFill>
                  <a:schemeClr val="lt1"/>
                </a:solidFill>
                <a:latin typeface="Times New Roman" panose="02020603050405020304" pitchFamily="18" charset="0"/>
              </a:rPr>
              <a:t>poţi</a:t>
            </a:r>
            <a:r>
              <a:rPr lang="ro-RO" sz="2800" dirty="0">
                <a:solidFill>
                  <a:schemeClr val="lt1"/>
                </a:solidFill>
                <a:latin typeface="Times New Roman" panose="02020603050405020304" pitchFamily="18" charset="0"/>
              </a:rPr>
              <a:t> </a:t>
            </a:r>
            <a:r>
              <a:rPr lang="ro-RO" sz="2800" dirty="0" err="1">
                <a:solidFill>
                  <a:schemeClr val="lt1"/>
                </a:solidFill>
                <a:latin typeface="Times New Roman" panose="02020603050405020304" pitchFamily="18" charset="0"/>
              </a:rPr>
              <a:t>învăţa</a:t>
            </a:r>
            <a:r>
              <a:rPr lang="ro-RO" sz="2800" dirty="0">
                <a:solidFill>
                  <a:schemeClr val="lt1"/>
                </a:solidFill>
                <a:latin typeface="Times New Roman" panose="02020603050405020304" pitchFamily="18" charset="0"/>
              </a:rPr>
              <a:t> modelul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eu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tu. În această familie este loc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de nevoile mele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de ale tale. În această familie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eu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tu suntem </a:t>
            </a:r>
            <a:r>
              <a:rPr lang="ro-RO" sz="2800" dirty="0" err="1">
                <a:solidFill>
                  <a:schemeClr val="lt1"/>
                </a:solidFill>
                <a:latin typeface="Times New Roman" panose="02020603050405020304" pitchFamily="18" charset="0"/>
              </a:rPr>
              <a:t>importanţi</a:t>
            </a:r>
            <a:r>
              <a:rPr lang="ro-RO" sz="2800" dirty="0">
                <a:solidFill>
                  <a:schemeClr val="lt1"/>
                </a:solidFill>
                <a:latin typeface="Times New Roman" panose="02020603050405020304" pitchFamily="18" charset="0"/>
              </a:rPr>
              <a:t>. </a:t>
            </a:r>
            <a:r>
              <a:rPr lang="ro-RO" sz="2800" dirty="0" err="1">
                <a:solidFill>
                  <a:schemeClr val="lt1"/>
                </a:solidFill>
                <a:latin typeface="Times New Roman" panose="02020603050405020304" pitchFamily="18" charset="0"/>
              </a:rPr>
              <a:t>Bineînţeles</a:t>
            </a:r>
            <a:r>
              <a:rPr lang="ro-RO" sz="2800" dirty="0">
                <a:solidFill>
                  <a:schemeClr val="lt1"/>
                </a:solidFill>
                <a:latin typeface="Times New Roman" panose="02020603050405020304" pitchFamily="18" charset="0"/>
              </a:rPr>
              <a:t>, uneori nevoile tale sunt mai importante decât ale mele,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atunci au prioritate. Însă asta nu înseamnă că </a:t>
            </a:r>
            <a:r>
              <a:rPr lang="ro-RO" sz="2800" dirty="0" err="1">
                <a:solidFill>
                  <a:schemeClr val="lt1"/>
                </a:solidFill>
                <a:latin typeface="Times New Roman" panose="02020603050405020304" pitchFamily="18" charset="0"/>
              </a:rPr>
              <a:t>renunţ</a:t>
            </a:r>
            <a:r>
              <a:rPr lang="ro-RO" sz="2800" dirty="0">
                <a:solidFill>
                  <a:schemeClr val="lt1"/>
                </a:solidFill>
                <a:latin typeface="Times New Roman" panose="02020603050405020304" pitchFamily="18" charset="0"/>
              </a:rPr>
              <a:t> de tot la ale mele, ci doar aștept momentul potrivit să mi le îndeplinesc.</a:t>
            </a:r>
          </a:p>
        </p:txBody>
      </p:sp>
      <p:pic>
        <p:nvPicPr>
          <p:cNvPr id="3" name="Picture 2" descr="https://biblicalpeople.files.wordpress.com/2013/06/jesus-with-crown-of-thorns-bevel.png">
            <a:extLst>
              <a:ext uri="{FF2B5EF4-FFF2-40B4-BE49-F238E27FC236}">
                <a16:creationId xmlns:a16="http://schemas.microsoft.com/office/drawing/2014/main" id="{8B82C3C4-DADE-4E72-B2F4-83A4F9119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DBD83942-49D3-4FE9-AD60-1D0831E4D0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ini pentru happy family">
            <a:extLst>
              <a:ext uri="{FF2B5EF4-FFF2-40B4-BE49-F238E27FC236}">
                <a16:creationId xmlns:a16="http://schemas.microsoft.com/office/drawing/2014/main" id="{695BDC07-486D-426C-BDEA-41686EF71B2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2571" y="3902441"/>
            <a:ext cx="4872977" cy="235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7818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4426D1ED-B16C-4E35-9C19-0037DF3816A1}"/>
              </a:ext>
            </a:extLst>
          </p:cNvPr>
          <p:cNvSpPr/>
          <p:nvPr/>
        </p:nvSpPr>
        <p:spPr>
          <a:xfrm>
            <a:off x="361950" y="312519"/>
            <a:ext cx="3752850" cy="1409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spcAft>
                <a:spcPts val="0"/>
              </a:spcAft>
            </a:pPr>
            <a:r>
              <a:rPr lang="ro-RO" sz="8000" dirty="0">
                <a:solidFill>
                  <a:schemeClr val="lt1"/>
                </a:solidFill>
                <a:latin typeface="Segoe Print" panose="02000600000000000000" pitchFamily="2" charset="0"/>
              </a:rPr>
              <a:t>Sfârșit</a:t>
            </a:r>
          </a:p>
        </p:txBody>
      </p:sp>
      <p:pic>
        <p:nvPicPr>
          <p:cNvPr id="3" name="Picture 2" descr="https://biblicalpeople.files.wordpress.com/2013/06/jesus-with-crown-of-thorns-bevel.png">
            <a:extLst>
              <a:ext uri="{FF2B5EF4-FFF2-40B4-BE49-F238E27FC236}">
                <a16:creationId xmlns:a16="http://schemas.microsoft.com/office/drawing/2014/main" id="{02CA6C0A-315D-4024-8B2F-8F97B5538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ini pentru sacrifice">
            <a:extLst>
              <a:ext uri="{FF2B5EF4-FFF2-40B4-BE49-F238E27FC236}">
                <a16:creationId xmlns:a16="http://schemas.microsoft.com/office/drawing/2014/main" id="{C3D61424-7BB6-479C-A32D-26C432B8A5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2054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A39B630E-50E7-405A-AAD4-7B8D8C7EB887}"/>
              </a:ext>
            </a:extLst>
          </p:cNvPr>
          <p:cNvSpPr/>
          <p:nvPr/>
        </p:nvSpPr>
        <p:spPr>
          <a:xfrm>
            <a:off x="710153" y="513464"/>
            <a:ext cx="10729372" cy="9541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ro-RO" sz="2800" dirty="0">
                <a:latin typeface="Times New Roman" panose="02020603050405020304" pitchFamily="18" charset="0"/>
                <a:ea typeface="Calibri" panose="020F0502020204030204" pitchFamily="34" charset="0"/>
              </a:rPr>
              <a:t>Câți dintre noi nu și-au sacrificat cel puțin o dată propria fericire pentru fericirea celorlalți? </a:t>
            </a:r>
            <a:endParaRPr lang="ro-RO" sz="2800" dirty="0"/>
          </a:p>
        </p:txBody>
      </p:sp>
      <p:sp>
        <p:nvSpPr>
          <p:cNvPr id="3" name="Dreptunghi 2">
            <a:extLst>
              <a:ext uri="{FF2B5EF4-FFF2-40B4-BE49-F238E27FC236}">
                <a16:creationId xmlns:a16="http://schemas.microsoft.com/office/drawing/2014/main" id="{4275AEF9-34C6-451B-B713-AF8F225D8B34}"/>
              </a:ext>
            </a:extLst>
          </p:cNvPr>
          <p:cNvSpPr/>
          <p:nvPr/>
        </p:nvSpPr>
        <p:spPr>
          <a:xfrm>
            <a:off x="5855242" y="2028878"/>
            <a:ext cx="4990469" cy="5232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ro-RO" sz="2800" dirty="0">
                <a:latin typeface="Times New Roman" panose="02020603050405020304" pitchFamily="18" charset="0"/>
                <a:ea typeface="Calibri" panose="020F0502020204030204" pitchFamily="34" charset="0"/>
              </a:rPr>
              <a:t>Este însă asta abordarea corectă? </a:t>
            </a:r>
            <a:endParaRPr lang="ro-RO" sz="2800" dirty="0"/>
          </a:p>
        </p:txBody>
      </p:sp>
      <p:sp>
        <p:nvSpPr>
          <p:cNvPr id="4" name="Dreptunghi 3">
            <a:extLst>
              <a:ext uri="{FF2B5EF4-FFF2-40B4-BE49-F238E27FC236}">
                <a16:creationId xmlns:a16="http://schemas.microsoft.com/office/drawing/2014/main" id="{AD660647-7D74-45F4-B7CA-0BDD1ED6E8B3}"/>
              </a:ext>
            </a:extLst>
          </p:cNvPr>
          <p:cNvSpPr/>
          <p:nvPr/>
        </p:nvSpPr>
        <p:spPr>
          <a:xfrm>
            <a:off x="110764" y="3429000"/>
            <a:ext cx="9814285" cy="13849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ro-RO" sz="2800" dirty="0">
                <a:latin typeface="Times New Roman" panose="02020603050405020304" pitchFamily="18" charset="0"/>
                <a:ea typeface="Calibri" panose="020F0502020204030204" pitchFamily="34" charset="0"/>
              </a:rPr>
              <a:t>Dacă e să privim în sens invers, de câte ori ați cerut celor dragi să facă pentru voi lucruri care îi făceau nefericiți, doar pentru ca voi să fiți fericiți? </a:t>
            </a:r>
            <a:endParaRPr lang="ro-RO" sz="2800" dirty="0"/>
          </a:p>
        </p:txBody>
      </p:sp>
      <p:sp>
        <p:nvSpPr>
          <p:cNvPr id="5" name="Dreptunghi 4">
            <a:extLst>
              <a:ext uri="{FF2B5EF4-FFF2-40B4-BE49-F238E27FC236}">
                <a16:creationId xmlns:a16="http://schemas.microsoft.com/office/drawing/2014/main" id="{3477163C-22E0-40FE-AF7C-D7532C89D983}"/>
              </a:ext>
            </a:extLst>
          </p:cNvPr>
          <p:cNvSpPr/>
          <p:nvPr/>
        </p:nvSpPr>
        <p:spPr>
          <a:xfrm>
            <a:off x="1579087" y="5690897"/>
            <a:ext cx="10431937" cy="55335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spcAft>
                <a:spcPts val="0"/>
              </a:spcAft>
            </a:pPr>
            <a:r>
              <a:rPr lang="ro-RO" sz="2800" dirty="0">
                <a:latin typeface="Times New Roman" panose="02020603050405020304" pitchFamily="18" charset="0"/>
                <a:ea typeface="Calibri" panose="020F0502020204030204" pitchFamily="34" charset="0"/>
              </a:rPr>
              <a:t>Ne cer ceilalți să ne sacrificăm propria fericire pentru fericirea lor?</a:t>
            </a:r>
          </a:p>
        </p:txBody>
      </p:sp>
      <p:pic>
        <p:nvPicPr>
          <p:cNvPr id="6" name="Picture 2" descr="https://biblicalpeople.files.wordpress.com/2013/06/jesus-with-crown-of-thorns-bevel.png">
            <a:extLst>
              <a:ext uri="{FF2B5EF4-FFF2-40B4-BE49-F238E27FC236}">
                <a16:creationId xmlns:a16="http://schemas.microsoft.com/office/drawing/2014/main" id="{2755E142-65B4-425D-A04D-CE557A376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53" y="1552576"/>
            <a:ext cx="1326527" cy="187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296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EA352E36-81CE-43CD-9240-4DF4CACBD8E9}"/>
              </a:ext>
            </a:extLst>
          </p:cNvPr>
          <p:cNvSpPr/>
          <p:nvPr/>
        </p:nvSpPr>
        <p:spPr>
          <a:xfrm>
            <a:off x="2058199" y="3234652"/>
            <a:ext cx="8075609" cy="11791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indent="180340" algn="just">
              <a:lnSpc>
                <a:spcPct val="107000"/>
              </a:lnSpc>
              <a:spcAft>
                <a:spcPts val="0"/>
              </a:spcAft>
            </a:pPr>
            <a:r>
              <a:rPr lang="ro-RO" sz="6600" b="1" dirty="0">
                <a:latin typeface="Segoe Print" panose="02000600000000000000" pitchFamily="2" charset="0"/>
                <a:ea typeface="Calibri" panose="020F0502020204030204" pitchFamily="34" charset="0"/>
              </a:rPr>
              <a:t>Ce este sacrificiul?</a:t>
            </a:r>
            <a:endParaRPr lang="ro-RO" sz="6600" dirty="0">
              <a:latin typeface="Segoe Print" panose="02000600000000000000" pitchFamily="2" charset="0"/>
              <a:ea typeface="Calibri" panose="020F0502020204030204" pitchFamily="34" charset="0"/>
            </a:endParaRPr>
          </a:p>
        </p:txBody>
      </p:sp>
      <p:pic>
        <p:nvPicPr>
          <p:cNvPr id="3" name="Picture 2" descr="https://biblicalpeople.files.wordpress.com/2013/06/jesus-with-crown-of-thorns-bevel.png">
            <a:extLst>
              <a:ext uri="{FF2B5EF4-FFF2-40B4-BE49-F238E27FC236}">
                <a16:creationId xmlns:a16="http://schemas.microsoft.com/office/drawing/2014/main" id="{C5C00FC1-8A8E-44EE-AA75-1A70EB8E5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A794E5F1-EB84-4F98-9EEA-9835796E50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Imagini pentru sacrifice">
            <a:extLst>
              <a:ext uri="{FF2B5EF4-FFF2-40B4-BE49-F238E27FC236}">
                <a16:creationId xmlns:a16="http://schemas.microsoft.com/office/drawing/2014/main" id="{1DCF0D9E-8C32-4768-9A1F-F83652C97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169105"/>
            <a:ext cx="4643438" cy="2774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5279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DA08901-68BD-4A96-9335-21AB1CFB1D85}"/>
              </a:ext>
            </a:extLst>
          </p:cNvPr>
          <p:cNvSpPr/>
          <p:nvPr/>
        </p:nvSpPr>
        <p:spPr>
          <a:xfrm>
            <a:off x="238125" y="232223"/>
            <a:ext cx="6096000" cy="32884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indent="180340" algn="just">
              <a:lnSpc>
                <a:spcPct val="107000"/>
              </a:lnSpc>
              <a:spcAft>
                <a:spcPts val="0"/>
              </a:spcAft>
            </a:pPr>
            <a:r>
              <a:rPr lang="ro-RO" sz="2800" dirty="0">
                <a:latin typeface="Times New Roman" panose="02020603050405020304" pitchFamily="18" charset="0"/>
                <a:ea typeface="Calibri" panose="020F0502020204030204" pitchFamily="34" charset="0"/>
              </a:rPr>
              <a:t>Conform </a:t>
            </a:r>
            <a:r>
              <a:rPr lang="ro-RO" sz="2800" dirty="0" err="1">
                <a:latin typeface="Times New Roman" panose="02020603050405020304" pitchFamily="18" charset="0"/>
                <a:ea typeface="Calibri" panose="020F0502020204030204" pitchFamily="34" charset="0"/>
              </a:rPr>
              <a:t>Dex</a:t>
            </a:r>
            <a:r>
              <a:rPr lang="ro-RO" sz="2800" dirty="0">
                <a:latin typeface="Times New Roman" panose="02020603050405020304" pitchFamily="18" charset="0"/>
                <a:ea typeface="Calibri" panose="020F0502020204030204" pitchFamily="34" charset="0"/>
              </a:rPr>
              <a:t>, sacrificiul este o Renunțare voluntară la ceva, prețios sau considerat ca atare,  pentru binele sau în folosul cuiva sau a ceva. Pentru majoritatea oamenilor, cuvântul „sacrificiu” este însoțit de ideea de suferință, de dificultate sau de pierdere.</a:t>
            </a:r>
          </a:p>
        </p:txBody>
      </p:sp>
      <p:pic>
        <p:nvPicPr>
          <p:cNvPr id="3" name="Picture 2" descr="https://biblicalpeople.files.wordpress.com/2013/06/jesus-with-crown-of-thorns-bevel.png">
            <a:extLst>
              <a:ext uri="{FF2B5EF4-FFF2-40B4-BE49-F238E27FC236}">
                <a16:creationId xmlns:a16="http://schemas.microsoft.com/office/drawing/2014/main" id="{7F07AB3C-6C39-4615-A6A1-15DBCB5BF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9D4942D6-634A-469E-A7D4-8038DDEEBE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ini pentru give up">
            <a:extLst>
              <a:ext uri="{FF2B5EF4-FFF2-40B4-BE49-F238E27FC236}">
                <a16:creationId xmlns:a16="http://schemas.microsoft.com/office/drawing/2014/main" id="{2FD5331F-174C-4D28-A5B5-29340C0A45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3705225"/>
            <a:ext cx="3683000"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8357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CE2BF8E6-27CB-4B35-8893-357A57B29F17}"/>
              </a:ext>
            </a:extLst>
          </p:cNvPr>
          <p:cNvSpPr/>
          <p:nvPr/>
        </p:nvSpPr>
        <p:spPr>
          <a:xfrm>
            <a:off x="171450" y="135763"/>
            <a:ext cx="10458451" cy="28584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pPr>
            <a:r>
              <a:rPr lang="ro-RO" sz="2800" dirty="0">
                <a:solidFill>
                  <a:schemeClr val="lt1"/>
                </a:solidFill>
                <a:latin typeface="Times New Roman" panose="02020603050405020304" pitchFamily="18" charset="0"/>
              </a:rPr>
              <a:t>Sacrificiul necesită un scop mai mare decât noi. Sacrificăm ceva atunci când știm că ceea ce obținem ne va aduce mult mai mult decât ceea ce lăsăm în urmă. Atunci când finalitatea e incertă, sacrificiul își pierde rostul, iar noi nu facem altceva decât să ne poziționăm ca niște victime. Așteptăm recunoașterea celor din jur pentru ceva ce ne chinuim din răsputeri să realizăm.</a:t>
            </a:r>
          </a:p>
        </p:txBody>
      </p:sp>
      <p:pic>
        <p:nvPicPr>
          <p:cNvPr id="3" name="Picture 2" descr="https://biblicalpeople.files.wordpress.com/2013/06/jesus-with-crown-of-thorns-bevel.png">
            <a:extLst>
              <a:ext uri="{FF2B5EF4-FFF2-40B4-BE49-F238E27FC236}">
                <a16:creationId xmlns:a16="http://schemas.microsoft.com/office/drawing/2014/main" id="{B8A71E87-0A02-40A5-B7B6-F4D4A81C9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DDA95D37-E96E-485A-B88C-C2F913A34A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ini pentru finish">
            <a:extLst>
              <a:ext uri="{FF2B5EF4-FFF2-40B4-BE49-F238E27FC236}">
                <a16:creationId xmlns:a16="http://schemas.microsoft.com/office/drawing/2014/main" id="{E917D1D7-2ECC-4702-A2D9-0BC90CE3F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 y="3177797"/>
            <a:ext cx="455295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9990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57424BF7-B811-4373-9D61-DA38FC4CD929}"/>
              </a:ext>
            </a:extLst>
          </p:cNvPr>
          <p:cNvSpPr/>
          <p:nvPr/>
        </p:nvSpPr>
        <p:spPr>
          <a:xfrm>
            <a:off x="4076700" y="462735"/>
            <a:ext cx="6096000" cy="28273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indent="180340" algn="just">
              <a:lnSpc>
                <a:spcPct val="107000"/>
              </a:lnSpc>
            </a:pPr>
            <a:r>
              <a:rPr lang="ro-RO" sz="2800" dirty="0">
                <a:solidFill>
                  <a:schemeClr val="lt1"/>
                </a:solidFill>
                <a:latin typeface="Times New Roman" panose="02020603050405020304" pitchFamily="18" charset="0"/>
              </a:rPr>
              <a:t>Sunt persoane care se bat cu pumnul în piept </a:t>
            </a:r>
            <a:r>
              <a:rPr lang="ro-RO" sz="2800" dirty="0" err="1">
                <a:solidFill>
                  <a:schemeClr val="lt1"/>
                </a:solidFill>
                <a:latin typeface="Times New Roman" panose="02020603050405020304" pitchFamily="18" charset="0"/>
              </a:rPr>
              <a:t>şi</a:t>
            </a:r>
            <a:r>
              <a:rPr lang="ro-RO" sz="2800" dirty="0">
                <a:solidFill>
                  <a:schemeClr val="lt1"/>
                </a:solidFill>
                <a:latin typeface="Times New Roman" panose="02020603050405020304" pitchFamily="18" charset="0"/>
              </a:rPr>
              <a:t> reproșează celor din jur că se sacrifică pentru ei. Însă, din păcate, acest tip de sacrificiu, de sacrificiu declarat nu este nimic altceva decât o formă de șantaj emoțional.</a:t>
            </a:r>
          </a:p>
        </p:txBody>
      </p:sp>
      <p:pic>
        <p:nvPicPr>
          <p:cNvPr id="3" name="Picture 2" descr="https://biblicalpeople.files.wordpress.com/2013/06/jesus-with-crown-of-thorns-bevel.png">
            <a:extLst>
              <a:ext uri="{FF2B5EF4-FFF2-40B4-BE49-F238E27FC236}">
                <a16:creationId xmlns:a16="http://schemas.microsoft.com/office/drawing/2014/main" id="{9A7F0051-7CFF-4AAF-8231-9CF7B47B6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D0933862-D132-42A2-B82F-A1DA11292D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Imagini pentru emotional blackmail">
            <a:extLst>
              <a:ext uri="{FF2B5EF4-FFF2-40B4-BE49-F238E27FC236}">
                <a16:creationId xmlns:a16="http://schemas.microsoft.com/office/drawing/2014/main" id="{C3C824ED-2DB6-467C-99AA-B15458604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399" y="3676650"/>
            <a:ext cx="4605225" cy="257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438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EF6CE3F-9E5D-4808-83D6-0E3D0C14BB0B}"/>
              </a:ext>
            </a:extLst>
          </p:cNvPr>
          <p:cNvSpPr/>
          <p:nvPr/>
        </p:nvSpPr>
        <p:spPr>
          <a:xfrm>
            <a:off x="2649863" y="3596602"/>
            <a:ext cx="7844776" cy="7509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indent="180340" algn="just">
              <a:lnSpc>
                <a:spcPct val="107000"/>
              </a:lnSpc>
            </a:pPr>
            <a:r>
              <a:rPr lang="ro-RO" sz="4000" dirty="0">
                <a:solidFill>
                  <a:schemeClr val="lt1"/>
                </a:solidFill>
                <a:latin typeface="Segoe Print" panose="02000600000000000000" pitchFamily="2" charset="0"/>
              </a:rPr>
              <a:t>Care este scopul sacrificiului?</a:t>
            </a:r>
          </a:p>
        </p:txBody>
      </p:sp>
      <p:pic>
        <p:nvPicPr>
          <p:cNvPr id="3" name="Picture 2" descr="https://biblicalpeople.files.wordpress.com/2013/06/jesus-with-crown-of-thorns-bevel.png">
            <a:extLst>
              <a:ext uri="{FF2B5EF4-FFF2-40B4-BE49-F238E27FC236}">
                <a16:creationId xmlns:a16="http://schemas.microsoft.com/office/drawing/2014/main" id="{1A249D4A-8BAB-45C0-8AE3-41B5B9CDF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336C8086-36A2-4E1C-BAB9-252D2F9CD8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ini pentru sacrifice">
            <a:extLst>
              <a:ext uri="{FF2B5EF4-FFF2-40B4-BE49-F238E27FC236}">
                <a16:creationId xmlns:a16="http://schemas.microsoft.com/office/drawing/2014/main" id="{6E4753EB-D3E1-4E76-A5D7-75C3CC10B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219074"/>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7044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B25467CD-DF35-4DEA-ACF0-78F429840345}"/>
              </a:ext>
            </a:extLst>
          </p:cNvPr>
          <p:cNvSpPr/>
          <p:nvPr/>
        </p:nvSpPr>
        <p:spPr>
          <a:xfrm>
            <a:off x="304800" y="261764"/>
            <a:ext cx="6096000" cy="23663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indent="180340" algn="just">
              <a:lnSpc>
                <a:spcPct val="107000"/>
              </a:lnSpc>
            </a:pPr>
            <a:r>
              <a:rPr lang="ro-RO" sz="2800" dirty="0">
                <a:solidFill>
                  <a:schemeClr val="lt1"/>
                </a:solidFill>
                <a:latin typeface="Times New Roman" panose="02020603050405020304" pitchFamily="18" charset="0"/>
              </a:rPr>
              <a:t>Orice </a:t>
            </a:r>
            <a:r>
              <a:rPr lang="ro-RO" sz="2800" dirty="0" err="1">
                <a:solidFill>
                  <a:schemeClr val="lt1"/>
                </a:solidFill>
                <a:latin typeface="Times New Roman" panose="02020603050405020304" pitchFamily="18" charset="0"/>
              </a:rPr>
              <a:t>renunţare</a:t>
            </a:r>
            <a:r>
              <a:rPr lang="ro-RO" sz="2800" dirty="0">
                <a:solidFill>
                  <a:schemeClr val="lt1"/>
                </a:solidFill>
                <a:latin typeface="Times New Roman" panose="02020603050405020304" pitchFamily="18" charset="0"/>
              </a:rPr>
              <a:t> în </a:t>
            </a:r>
            <a:r>
              <a:rPr lang="ro-RO" sz="2800" dirty="0" err="1">
                <a:solidFill>
                  <a:schemeClr val="lt1"/>
                </a:solidFill>
                <a:latin typeface="Times New Roman" panose="02020603050405020304" pitchFamily="18" charset="0"/>
              </a:rPr>
              <a:t>viaţă</a:t>
            </a:r>
            <a:r>
              <a:rPr lang="ro-RO" sz="2800" dirty="0">
                <a:solidFill>
                  <a:schemeClr val="lt1"/>
                </a:solidFill>
                <a:latin typeface="Times New Roman" panose="02020603050405020304" pitchFamily="18" charset="0"/>
              </a:rPr>
              <a:t> se face pentru a înlocui un lucru cu altul. Cu toate acestea, ideea că sacrificiul aduce </a:t>
            </a:r>
            <a:r>
              <a:rPr lang="ro-RO" sz="2800" dirty="0" err="1">
                <a:solidFill>
                  <a:schemeClr val="lt1"/>
                </a:solidFill>
                <a:latin typeface="Times New Roman" panose="02020603050405020304" pitchFamily="18" charset="0"/>
              </a:rPr>
              <a:t>suferinţă</a:t>
            </a:r>
            <a:r>
              <a:rPr lang="ro-RO" sz="2800" dirty="0">
                <a:solidFill>
                  <a:schemeClr val="lt1"/>
                </a:solidFill>
                <a:latin typeface="Times New Roman" panose="02020603050405020304" pitchFamily="18" charset="0"/>
              </a:rPr>
              <a:t> ne va opri uneori de la a face adevărate sacrificii. </a:t>
            </a:r>
          </a:p>
        </p:txBody>
      </p:sp>
      <p:pic>
        <p:nvPicPr>
          <p:cNvPr id="3" name="Picture 2" descr="https://biblicalpeople.files.wordpress.com/2013/06/jesus-with-crown-of-thorns-bevel.png">
            <a:extLst>
              <a:ext uri="{FF2B5EF4-FFF2-40B4-BE49-F238E27FC236}">
                <a16:creationId xmlns:a16="http://schemas.microsoft.com/office/drawing/2014/main" id="{151A9D7C-9C79-420B-92E9-69CEDF7EA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3E275AC1-0EF5-4FA8-9DF7-761C20E7DB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magini pentru replace">
            <a:extLst>
              <a:ext uri="{FF2B5EF4-FFF2-40B4-BE49-F238E27FC236}">
                <a16:creationId xmlns:a16="http://schemas.microsoft.com/office/drawing/2014/main" id="{4234D8DD-B9A4-4289-ACFD-A464C0321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150" y="3177196"/>
            <a:ext cx="4206850" cy="236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0218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5F32A254-F848-44B0-AAB2-9C4D0BED67D9}"/>
              </a:ext>
            </a:extLst>
          </p:cNvPr>
          <p:cNvSpPr/>
          <p:nvPr/>
        </p:nvSpPr>
        <p:spPr>
          <a:xfrm>
            <a:off x="371474" y="246241"/>
            <a:ext cx="10182225" cy="28584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pPr>
            <a:r>
              <a:rPr lang="ro-RO" sz="2800" dirty="0">
                <a:solidFill>
                  <a:schemeClr val="lt1"/>
                </a:solidFill>
                <a:latin typeface="Times New Roman" panose="02020603050405020304" pitchFamily="18" charset="0"/>
              </a:rPr>
              <a:t>Însă dacă nu există motivul </a:t>
            </a:r>
            <a:r>
              <a:rPr lang="ro-RO" sz="2800" dirty="0" err="1">
                <a:solidFill>
                  <a:schemeClr val="lt1"/>
                </a:solidFill>
                <a:latin typeface="Times New Roman" panose="02020603050405020304" pitchFamily="18" charset="0"/>
              </a:rPr>
              <a:t>renunţării</a:t>
            </a:r>
            <a:r>
              <a:rPr lang="ro-RO" sz="2800" dirty="0">
                <a:solidFill>
                  <a:schemeClr val="lt1"/>
                </a:solidFill>
                <a:latin typeface="Times New Roman" panose="02020603050405020304" pitchFamily="18" charset="0"/>
              </a:rPr>
              <a:t> atunci nu mai este vorba de sacrificiu, ci de compromis, iar compromisurile ne fură identitatea.</a:t>
            </a:r>
          </a:p>
          <a:p>
            <a:pPr indent="180340" algn="just">
              <a:lnSpc>
                <a:spcPct val="107000"/>
              </a:lnSpc>
            </a:pPr>
            <a:r>
              <a:rPr lang="ro-RO" sz="2800" i="1" dirty="0">
                <a:latin typeface="Times New Roman" panose="02020603050405020304" pitchFamily="18" charset="0"/>
              </a:rPr>
              <a:t>De ce </a:t>
            </a:r>
            <a:r>
              <a:rPr lang="ro-RO" sz="2800" i="1" dirty="0" err="1">
                <a:latin typeface="Times New Roman" panose="02020603050405020304" pitchFamily="18" charset="0"/>
              </a:rPr>
              <a:t>îţi</a:t>
            </a:r>
            <a:r>
              <a:rPr lang="ro-RO" sz="2800" i="1" dirty="0">
                <a:latin typeface="Times New Roman" panose="02020603050405020304" pitchFamily="18" charset="0"/>
              </a:rPr>
              <a:t> vinzi timpul pentru bani?</a:t>
            </a:r>
          </a:p>
          <a:p>
            <a:pPr indent="180340" algn="just">
              <a:lnSpc>
                <a:spcPct val="107000"/>
              </a:lnSpc>
            </a:pPr>
            <a:r>
              <a:rPr lang="ro-RO" sz="2800" i="1" dirty="0">
                <a:latin typeface="Times New Roman" panose="02020603050405020304" pitchFamily="18" charset="0"/>
              </a:rPr>
              <a:t>De ce </a:t>
            </a:r>
            <a:r>
              <a:rPr lang="ro-RO" sz="2800" i="1" dirty="0" err="1">
                <a:latin typeface="Times New Roman" panose="02020603050405020304" pitchFamily="18" charset="0"/>
              </a:rPr>
              <a:t>îţi</a:t>
            </a:r>
            <a:r>
              <a:rPr lang="ro-RO" sz="2800" i="1" dirty="0">
                <a:latin typeface="Times New Roman" panose="02020603050405020304" pitchFamily="18" charset="0"/>
              </a:rPr>
              <a:t> neglijezi familia atunci când stai până noaptea târziu la serviciu?</a:t>
            </a:r>
          </a:p>
          <a:p>
            <a:pPr indent="180340" algn="just">
              <a:lnSpc>
                <a:spcPct val="107000"/>
              </a:lnSpc>
            </a:pPr>
            <a:r>
              <a:rPr lang="ro-RO" sz="2800" i="1" dirty="0">
                <a:latin typeface="Times New Roman" panose="02020603050405020304" pitchFamily="18" charset="0"/>
              </a:rPr>
              <a:t>De ce nu </a:t>
            </a:r>
            <a:r>
              <a:rPr lang="ro-RO" sz="2800" i="1" dirty="0" err="1">
                <a:latin typeface="Times New Roman" panose="02020603050405020304" pitchFamily="18" charset="0"/>
              </a:rPr>
              <a:t>renunţi</a:t>
            </a:r>
            <a:r>
              <a:rPr lang="ro-RO" sz="2800" i="1" dirty="0">
                <a:latin typeface="Times New Roman" panose="02020603050405020304" pitchFamily="18" charset="0"/>
              </a:rPr>
              <a:t> astăzi la o </a:t>
            </a:r>
            <a:r>
              <a:rPr lang="ro-RO" sz="2800" i="1" dirty="0" err="1">
                <a:latin typeface="Times New Roman" panose="02020603050405020304" pitchFamily="18" charset="0"/>
              </a:rPr>
              <a:t>relaţie</a:t>
            </a:r>
            <a:r>
              <a:rPr lang="ro-RO" sz="2800" i="1" dirty="0">
                <a:latin typeface="Times New Roman" panose="02020603050405020304" pitchFamily="18" charset="0"/>
              </a:rPr>
              <a:t> care nu te satisface?</a:t>
            </a:r>
          </a:p>
        </p:txBody>
      </p:sp>
      <p:pic>
        <p:nvPicPr>
          <p:cNvPr id="3" name="Picture 2" descr="https://biblicalpeople.files.wordpress.com/2013/06/jesus-with-crown-of-thorns-bevel.png">
            <a:extLst>
              <a:ext uri="{FF2B5EF4-FFF2-40B4-BE49-F238E27FC236}">
                <a16:creationId xmlns:a16="http://schemas.microsoft.com/office/drawing/2014/main" id="{F35FE3C6-71DA-4245-BD0B-87C3A7BCC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014" y="0"/>
            <a:ext cx="1326527"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ini pentru sacrifice">
            <a:extLst>
              <a:ext uri="{FF2B5EF4-FFF2-40B4-BE49-F238E27FC236}">
                <a16:creationId xmlns:a16="http://schemas.microsoft.com/office/drawing/2014/main" id="{BB795E43-7EF6-42B7-B9D8-49CDEE1DC2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8639" y1="29181" x2="86864" y2="12367"/>
                        <a14:foregroundMark x1="66272" y1="30160" x2="65740" y2="30694"/>
                        <a14:foregroundMark x1="63669" y1="33719" x2="63136" y2="34698"/>
                        <a14:foregroundMark x1="58521" y1="37189" x2="58521" y2="37189"/>
                        <a14:foregroundMark x1="49172" y1="49822" x2="57041" y2="38879"/>
                        <a14:backgroundMark x1="45030" y1="38612" x2="51420" y2="34698"/>
                      </a14:backgroundRemoval>
                    </a14:imgEffect>
                  </a14:imgLayer>
                </a14:imgProps>
              </a:ext>
              <a:ext uri="{28A0092B-C50C-407E-A947-70E740481C1C}">
                <a14:useLocalDpi xmlns:a14="http://schemas.microsoft.com/office/drawing/2010/main" val="0"/>
              </a:ext>
            </a:extLst>
          </a:blip>
          <a:srcRect/>
          <a:stretch>
            <a:fillRect/>
          </a:stretch>
        </p:blipFill>
        <p:spPr bwMode="auto">
          <a:xfrm>
            <a:off x="6219825" y="4506535"/>
            <a:ext cx="3535363" cy="235146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ini pentru time money">
            <a:extLst>
              <a:ext uri="{FF2B5EF4-FFF2-40B4-BE49-F238E27FC236}">
                <a16:creationId xmlns:a16="http://schemas.microsoft.com/office/drawing/2014/main" id="{4F7DB950-5007-48AF-9663-4B49F0445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37" y="3315910"/>
            <a:ext cx="2154214" cy="161566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ini pentru work late">
            <a:extLst>
              <a:ext uri="{FF2B5EF4-FFF2-40B4-BE49-F238E27FC236}">
                <a16:creationId xmlns:a16="http://schemas.microsoft.com/office/drawing/2014/main" id="{E99513C1-220D-4271-9A18-F1C7837874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999" y="5142764"/>
            <a:ext cx="2284304" cy="161566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ini pentru bad relationship">
            <a:extLst>
              <a:ext uri="{FF2B5EF4-FFF2-40B4-BE49-F238E27FC236}">
                <a16:creationId xmlns:a16="http://schemas.microsoft.com/office/drawing/2014/main" id="{31105070-A2CB-4F2F-9698-8C8F7DF885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4356" y="3405187"/>
            <a:ext cx="2158743" cy="143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54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953</Words>
  <Application>Microsoft Office PowerPoint</Application>
  <PresentationFormat>Ecran lat</PresentationFormat>
  <Paragraphs>29</Paragraphs>
  <Slides>19</Slides>
  <Notes>0</Notes>
  <HiddenSlides>0</HiddenSlides>
  <MMClips>0</MMClips>
  <ScaleCrop>false</ScaleCrop>
  <HeadingPairs>
    <vt:vector size="6" baseType="variant">
      <vt:variant>
        <vt:lpstr>Fonturi utilizate</vt:lpstr>
      </vt:variant>
      <vt:variant>
        <vt:i4>5</vt:i4>
      </vt:variant>
      <vt:variant>
        <vt:lpstr>Temă</vt:lpstr>
      </vt:variant>
      <vt:variant>
        <vt:i4>1</vt:i4>
      </vt:variant>
      <vt:variant>
        <vt:lpstr>Titluri diapozitive</vt:lpstr>
      </vt:variant>
      <vt:variant>
        <vt:i4>19</vt:i4>
      </vt:variant>
    </vt:vector>
  </HeadingPairs>
  <TitlesOfParts>
    <vt:vector size="25" baseType="lpstr">
      <vt:lpstr>Arial</vt:lpstr>
      <vt:lpstr>Calibri</vt:lpstr>
      <vt:lpstr>Calibri Light</vt:lpstr>
      <vt:lpstr>Segoe Print</vt:lpstr>
      <vt:lpstr>Times New Roman</vt:lpstr>
      <vt:lpstr>Temă Office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Mihail</dc:creator>
  <cp:lastModifiedBy>Mihail</cp:lastModifiedBy>
  <cp:revision>19</cp:revision>
  <dcterms:created xsi:type="dcterms:W3CDTF">2018-02-15T16:11:11Z</dcterms:created>
  <dcterms:modified xsi:type="dcterms:W3CDTF">2018-02-15T18:03:59Z</dcterms:modified>
</cp:coreProperties>
</file>