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1C44877-B158-49DF-9D1B-3C6B66CCC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EFFCF23E-FE2F-49B6-BE17-B52C450A5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19C4515-CAC8-4EC1-AB78-C16D0C8D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2881864-1B6F-4424-9C5C-EB3E0DB2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AEDD16A-3558-488A-B055-77B6D198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541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512FC43-AD5F-41CB-9180-45F7BE1C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23FD702-A5D8-43FD-B8A3-22A51B10D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12983F8-18D8-4164-9311-AEAE5217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70D17F5-8374-4597-994C-E936F2D1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A307D03-F153-4098-9164-05B6F1C7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271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953F0868-9A46-46D8-842A-9F364A0FC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3029AB5-0C06-4B38-93E9-4A00D80B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4A26984-A6AB-49A8-B0A4-FFB5E61D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8AA2894-AE95-4589-9D7A-C135E228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0DF4E75-C7A3-4A69-B5E3-9963E2C2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4338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4707B4-D2E5-4593-9413-A0FD856E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3F04BF-DDCF-413C-BD5B-1F0B9B76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8C04A06-8D56-472B-917F-B5AECAEB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60BE3C1-26A6-4AC3-94BD-17CA1488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56C6E81-8B57-4C49-BCCD-72EC6E21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668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AF36753-5763-4880-8CDF-C1BA5E1D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A5DE565-0634-4064-8FE9-B88F9DF8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9075025-FD5A-4E78-9369-E683FFF9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E4ED894-3519-4317-B981-9821875E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EF69770-B9B7-441C-93F4-E2694A82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6384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B7F05D-E183-499B-B070-0BFECFA0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90F8FE6-3A5B-4B2B-A547-CC5CED4CB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682527A-912E-409D-9B3A-1CECE1C83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6CC87B8-33D5-42B8-BD68-2A88C048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5AC9FBD-1F31-4155-8481-AAAC8E00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8B2883B-3A7D-4483-94E3-82D455FA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244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B38CA3-6D3C-4951-B755-BBAE9A6F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CB3A72-9541-407A-81A4-09D94DA6B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A38DDCD-75F0-401D-AC78-676414C7F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7F3FCF6-FE04-4537-8D23-DD39FCBF6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8BF2495E-FF04-4280-BCFF-042A24AD6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9A3118-E8F4-4796-881A-4A2519B9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4DCDC70-4D39-47FB-A8EA-F63A83D5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5C0AD72-40C8-45C7-A8C7-2A44ACE6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830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E2883DF-5B5E-4E22-8B08-5AF58F4A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F1BA7B2B-63D5-4730-A722-A1D41E28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8E7822E-9145-4981-AC97-873CDB68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D164FBA5-CE47-47C7-B45F-6BB9E989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140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77C62244-6BD0-4B62-9B01-39D93B85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5796615D-2174-4999-A016-FA358627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7964AA35-85FD-4E04-8500-EB013198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969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C5D3E6D-9C79-4AF3-A2C9-60C4DBAC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99096A-D803-454D-809A-55DEB3E4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006CB95-0D67-421D-A9CE-DB1D5E00F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CBB3DA2-3765-4F6D-89AF-CD31A9EF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9AF709E-8478-4094-B7AB-30C56B48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E2185D8-9AC7-48E0-9610-ECAB31D1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887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7588C99-7BF1-49D4-875D-D2453C52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60AB36C-ED31-4D45-A121-89996F719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565FF6E-5454-4978-9E01-B9F271A9F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A2BA7C8-2255-4B33-9BFD-8BE03422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D5477C2-B470-49E4-9F04-5832DEA3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37CE41E-4242-49C5-AE5F-08CBCF8B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039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A261634C-A541-41D0-A9D9-EF910536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3569F71-E3B5-4DCD-9706-769FC02F2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2F5E05-49BB-483C-9E63-A9B79B6AF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FEC2-3DB7-4EAF-AA25-7830E712AE46}" type="datetimeFigureOut">
              <a:rPr lang="ro-RO" smtClean="0"/>
              <a:t>15.02.2018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CF53FA6-E332-4335-8374-09217C88A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2FA50E7-EE4C-4247-9584-E77ADB22F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8357B-F068-4760-BF51-62FE4287EFF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8280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540B4D60-97CF-49AC-B5C2-D04D67BF135A}"/>
              </a:ext>
            </a:extLst>
          </p:cNvPr>
          <p:cNvSpPr/>
          <p:nvPr/>
        </p:nvSpPr>
        <p:spPr>
          <a:xfrm>
            <a:off x="5816829" y="126455"/>
            <a:ext cx="6096000" cy="15413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sz="44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Sfântul Augustin </a:t>
            </a:r>
            <a:endParaRPr lang="ro-R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o-RO" sz="44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(354-430)</a:t>
            </a:r>
            <a:endParaRPr lang="ro-R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http://www.catholic.org/files/images/saints/ahippo.gif">
            <a:extLst>
              <a:ext uri="{FF2B5EF4-FFF2-40B4-BE49-F238E27FC236}">
                <a16:creationId xmlns:a16="http://schemas.microsoft.com/office/drawing/2014/main" id="{543C541B-A2D0-4A35-8C0B-6B1EF13F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58" y="2163404"/>
            <a:ext cx="4034182" cy="43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ini pentru angel png">
            <a:extLst>
              <a:ext uri="{FF2B5EF4-FFF2-40B4-BE49-F238E27FC236}">
                <a16:creationId xmlns:a16="http://schemas.microsoft.com/office/drawing/2014/main" id="{A0DB0536-3001-404A-978B-6F6C607C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6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6118CC8-BAAB-4DB3-BA29-DB876C50F57E}"/>
              </a:ext>
            </a:extLst>
          </p:cNvPr>
          <p:cNvSpPr/>
          <p:nvPr/>
        </p:nvSpPr>
        <p:spPr>
          <a:xfrm>
            <a:off x="6221691" y="1643959"/>
            <a:ext cx="48453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Ruperea definitivă cu trecutul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hotărârea fermă de a începe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viaţa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nouă prin primirea botezului au fost determinate de o întâmplare ce a rămas un mister chiar pentru Augustin. Se afla în grădină, frământat de gânduri, nehotărât între „da”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„nu”; deodată, aude vocea clară a unui copil: „Ia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citeşte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  <p:pic>
        <p:nvPicPr>
          <p:cNvPr id="8194" name="Picture 2" descr="https://i.pinimg.com/originals/45/d5/61/45d561a87d10f5ca0b8add5da110898a.jpg">
            <a:extLst>
              <a:ext uri="{FF2B5EF4-FFF2-40B4-BE49-F238E27FC236}">
                <a16:creationId xmlns:a16="http://schemas.microsoft.com/office/drawing/2014/main" id="{C482E6EE-A5B2-40DF-A8C9-5C1CBFC7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94" y="820132"/>
            <a:ext cx="3375215" cy="47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A4FE6151-94EB-453C-ADB4-A9455949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6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B492225F-789D-4FC4-8FA3-DC5F51BDBDC5}"/>
              </a:ext>
            </a:extLst>
          </p:cNvPr>
          <p:cNvSpPr/>
          <p:nvPr/>
        </p:nvSpPr>
        <p:spPr>
          <a:xfrm>
            <a:off x="5564957" y="474318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Fără să cerceteze cine a strigat, intră în casă, deschide Noul Testament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ochii îi cad pe cuvintele Sfântului Pavel: „Să nu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trăiţi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în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beţii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chefuri, nici în desfrâu, ori în ceartă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invidie, ci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îmbrăcaţi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-vă cu Domnul nostru Isus Cristos”. Ascultând istorisirea unui prieten despre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viaţa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curată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sfântă 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sihaştrilor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din Egipt, exclamă: „Cât de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suntem; oameni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inculţi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cuceresc cerul, iar noi, cu toată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ştiinţa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noastră, ne zbatem în mrejele cărnii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ale sângelui!”</a:t>
            </a: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68C10D68-D8B6-4429-BCEB-EFF5EF90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ini pentru saint paul">
            <a:extLst>
              <a:ext uri="{FF2B5EF4-FFF2-40B4-BE49-F238E27FC236}">
                <a16:creationId xmlns:a16="http://schemas.microsoft.com/office/drawing/2014/main" id="{C2492AE0-5195-48E0-93E7-301464C8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79" y="925858"/>
            <a:ext cx="2434495" cy="53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7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36CFFD6D-D7C5-43E8-B195-0D18DA93DB7A}"/>
              </a:ext>
            </a:extLst>
          </p:cNvPr>
          <p:cNvSpPr/>
          <p:nvPr/>
        </p:nvSpPr>
        <p:spPr>
          <a:xfrm>
            <a:off x="5084190" y="497909"/>
            <a:ext cx="6096000" cy="51324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În sufletul lui Augustin s-a făcut lumină. A luat legătura cu Sfântul Ambrozie, s-a pregătit cu grijă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în noaptea de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Paşti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 anului 387, Augustin, împreună cu fiul său,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Adeodat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prietenul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Alipiu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primeşte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sfântul Botez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îmbracă haina albă a copilăriei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creştine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În timp ce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mulţimea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credincioşilor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cânta cu înflăcărare Te Deum, Monica vărsa lacrimi de bucurie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recunoştinţă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Imagini pentru saint ambrose augustine">
            <a:extLst>
              <a:ext uri="{FF2B5EF4-FFF2-40B4-BE49-F238E27FC236}">
                <a16:creationId xmlns:a16="http://schemas.microsoft.com/office/drawing/2014/main" id="{28D58466-2516-42FC-895D-FC1D7FD9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2" y="1338606"/>
            <a:ext cx="3470164" cy="52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139EABF8-8ADE-49E5-8DB9-4C3910EC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3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A28E3A1-0BC7-4E08-8952-F448DC2DE410}"/>
              </a:ext>
            </a:extLst>
          </p:cNvPr>
          <p:cNvSpPr/>
          <p:nvPr/>
        </p:nvSpPr>
        <p:spPr>
          <a:xfrm>
            <a:off x="681872" y="209354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După botez, Augustin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hotărăşte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să se întoarcă în Africa; la Ostia, lângă Roma, mama se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îmbolnăveşte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moare. Ajuns la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Tagaste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în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oraşul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natal, are durerea de a-l pierde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pe fiul său, rămânând liber să se consacre cu totul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definitiv slujirii lui Dumnezeu. </a:t>
            </a:r>
          </a:p>
        </p:txBody>
      </p:sp>
      <p:pic>
        <p:nvPicPr>
          <p:cNvPr id="10242" name="Picture 2" descr="Imagini pentru saint monica">
            <a:extLst>
              <a:ext uri="{FF2B5EF4-FFF2-40B4-BE49-F238E27FC236}">
                <a16:creationId xmlns:a16="http://schemas.microsoft.com/office/drawing/2014/main" id="{B297D300-0E14-4654-976D-36BBD39E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26" y="484014"/>
            <a:ext cx="3010342" cy="519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86B73FEC-F885-4342-AD56-F079AA30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9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0DF8D29-3895-43AC-98F7-08B403C11947}"/>
              </a:ext>
            </a:extLst>
          </p:cNvPr>
          <p:cNvSpPr/>
          <p:nvPr/>
        </p:nvSpPr>
        <p:spPr>
          <a:xfrm>
            <a:off x="5348140" y="295813"/>
            <a:ext cx="6096000" cy="60545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S-a dus la episcopul de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Ippona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i-a destăinuit gândurile; bătrânul episcop 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înţeles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că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Providenţa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îi trimitea un dar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nepreţuit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l-a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sfinţit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preot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l-a numit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co-adiutorul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său. Când episcopul moare, în 396, Augustin este ales în locul lui,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timp de patruzeci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doi de ani, până la moarte, va duce o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viaţă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extrem de activă; grija pastorală a diecezei, lupta împotriva ereziilor timpului său, o foarte bogată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corespondenţă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un mare număr de scrisori teologice îi umpleau ziua de lucru până la epuizare. </a:t>
            </a:r>
          </a:p>
        </p:txBody>
      </p:sp>
      <p:pic>
        <p:nvPicPr>
          <p:cNvPr id="11266" name="Picture 2" descr="Imagine similară">
            <a:extLst>
              <a:ext uri="{FF2B5EF4-FFF2-40B4-BE49-F238E27FC236}">
                <a16:creationId xmlns:a16="http://schemas.microsoft.com/office/drawing/2014/main" id="{DAF061D9-D52A-4B44-AC42-93133F2B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90" y="1536294"/>
            <a:ext cx="3286812" cy="51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2C2F92FA-828C-4BEF-915F-A1646BBE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2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48A2749-8C62-4AF8-892B-9FE94FEE0D6A}"/>
              </a:ext>
            </a:extLst>
          </p:cNvPr>
          <p:cNvSpPr/>
          <p:nvPr/>
        </p:nvSpPr>
        <p:spPr>
          <a:xfrm>
            <a:off x="257666" y="265553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Când Alaric, în fruntea armatelor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vizigoţilor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a trecut prin foc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sabie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oraşul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Roma, în anul 410, întreaga lume pe atunci cunoscută s-a cutremurat. Din motive diferite,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romanii,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creştinii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considerau că Cetatea Eternă, Cetatea Sfântului Petru, nu poate fi distrusă, că nimeni nu se poate atinge de ea fără a fi imediat pedepsit. </a:t>
            </a:r>
          </a:p>
        </p:txBody>
      </p:sp>
      <p:pic>
        <p:nvPicPr>
          <p:cNvPr id="12290" name="Picture 2" descr="Imagini pentru alaric">
            <a:extLst>
              <a:ext uri="{FF2B5EF4-FFF2-40B4-BE49-F238E27FC236}">
                <a16:creationId xmlns:a16="http://schemas.microsoft.com/office/drawing/2014/main" id="{BF363C2F-FCCB-4405-AC52-53812B45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14" y="641023"/>
            <a:ext cx="4806309" cy="348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664627BE-3CFB-4C96-97C8-C76F3457B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7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CBF6833-071E-45D7-A3C7-108F354058AE}"/>
              </a:ext>
            </a:extLst>
          </p:cNvPr>
          <p:cNvSpPr/>
          <p:nvPr/>
        </p:nvSpPr>
        <p:spPr>
          <a:xfrm>
            <a:off x="361360" y="4260914"/>
            <a:ext cx="113844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După trecerea năvălitorilor,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oraşul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 rămas un morman de ruine;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creştinii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cetăţenii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romani au rămas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uluiţi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Augustin meditează treisprezece ani asupra celor întâmplate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scrie una dintre capodoperele sale: 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 </a:t>
            </a:r>
            <a:r>
              <a:rPr lang="ro-RO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civitate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Dei</a:t>
            </a:r>
            <a:r>
              <a:rPr lang="ro-RO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– „Despre cetatea lui Dumnezeu”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expunând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concepţia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creştină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asupra istoriei. Nu peste mult timp,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peste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oraşul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Ippona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s-au abătut armatele vandalilor. </a:t>
            </a:r>
          </a:p>
        </p:txBody>
      </p:sp>
      <p:pic>
        <p:nvPicPr>
          <p:cNvPr id="13314" name="Picture 2" descr="Imagini pentru De civitate Dei">
            <a:extLst>
              <a:ext uri="{FF2B5EF4-FFF2-40B4-BE49-F238E27FC236}">
                <a16:creationId xmlns:a16="http://schemas.microsoft.com/office/drawing/2014/main" id="{97A67243-E802-414A-AD05-34C06260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60" y="242348"/>
            <a:ext cx="5905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6A788438-FAF2-4EB0-AEE2-ABBBA71A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9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66F2333-1667-4AFE-80CC-3B3F0F24A748}"/>
              </a:ext>
            </a:extLst>
          </p:cNvPr>
          <p:cNvSpPr/>
          <p:nvPr/>
        </p:nvSpPr>
        <p:spPr>
          <a:xfrm>
            <a:off x="295373" y="2540878"/>
            <a:ext cx="6096000" cy="421044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Asediul din afară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răscoalele din interior au făcut din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oraş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un infern. Bătrânul Augustin, în camera sa, cere să i se atârne de perete textul celor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şapte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psalmi de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pocăinţă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prin care, în numele său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 turmei sale, cere îndurarea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mila Domnului, până în ziua de 28 august 430, când glasul lui se stinge pentru totdeauna.</a:t>
            </a:r>
          </a:p>
        </p:txBody>
      </p:sp>
      <p:pic>
        <p:nvPicPr>
          <p:cNvPr id="14338" name="Picture 2" descr="Imagini pentru saint augustine">
            <a:extLst>
              <a:ext uri="{FF2B5EF4-FFF2-40B4-BE49-F238E27FC236}">
                <a16:creationId xmlns:a16="http://schemas.microsoft.com/office/drawing/2014/main" id="{1B22A0B3-0B50-4093-86C4-B89B4D218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41" y="435941"/>
            <a:ext cx="403860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34711007-73C7-46F5-959D-567DA9EC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1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1545EB24-EB95-47B8-B97B-97C20C011448}"/>
              </a:ext>
            </a:extLst>
          </p:cNvPr>
          <p:cNvSpPr/>
          <p:nvPr/>
        </p:nvSpPr>
        <p:spPr>
          <a:xfrm>
            <a:off x="5800627" y="862752"/>
            <a:ext cx="6096000" cy="51324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Dumnezeu i-a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cruţat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ochii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obosiţi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 vederea ruinelor catedralei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oraşului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care nu se vor mai ridica din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cenuşa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lor. Astăzi, călătorul care trece pe lângă modernul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oraş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Bona din Algeria, aude glasul ghidului ce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aminteşte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„Aici a fost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oraşul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Hippo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Regius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unde a trăit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 murit Augustin din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Tagaste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Prin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viaţa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scrierile sale sfântul Augustin va lumina Biserica lui Cristos până la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sfârşitul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veacurilor.</a:t>
            </a:r>
          </a:p>
        </p:txBody>
      </p:sp>
      <p:pic>
        <p:nvPicPr>
          <p:cNvPr id="15362" name="Picture 2" descr="Imagini pentru Hippo Regius">
            <a:extLst>
              <a:ext uri="{FF2B5EF4-FFF2-40B4-BE49-F238E27FC236}">
                <a16:creationId xmlns:a16="http://schemas.microsoft.com/office/drawing/2014/main" id="{3CFF03D8-C5C7-45FD-BA2F-047990F0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0" y="2382624"/>
            <a:ext cx="5351282" cy="40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21095D62-943D-4E92-8BAA-5EAB8A8D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2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0624D1BF-6E15-454B-82A5-DBDB3E44C51C}"/>
              </a:ext>
            </a:extLst>
          </p:cNvPr>
          <p:cNvSpPr/>
          <p:nvPr/>
        </p:nvSpPr>
        <p:spPr>
          <a:xfrm>
            <a:off x="3745584" y="3297670"/>
            <a:ext cx="383356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Sfârșit</a:t>
            </a:r>
          </a:p>
        </p:txBody>
      </p:sp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A5C231DC-A059-492C-BE5D-132D9A9E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4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FAA8202-B293-4959-B219-C204372832F2}"/>
              </a:ext>
            </a:extLst>
          </p:cNvPr>
          <p:cNvSpPr/>
          <p:nvPr/>
        </p:nvSpPr>
        <p:spPr>
          <a:xfrm>
            <a:off x="947673" y="4139625"/>
            <a:ext cx="7185813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Cine a fost sfântul Augustin?</a:t>
            </a:r>
            <a:endParaRPr lang="ro-R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magini pentru angel png">
            <a:extLst>
              <a:ext uri="{FF2B5EF4-FFF2-40B4-BE49-F238E27FC236}">
                <a16:creationId xmlns:a16="http://schemas.microsoft.com/office/drawing/2014/main" id="{484F92FE-F1E6-485C-A26F-4400BF2C6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0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F0BAE83-E2BA-4F5F-BFD3-FBA7153560E3}"/>
              </a:ext>
            </a:extLst>
          </p:cNvPr>
          <p:cNvSpPr/>
          <p:nvPr/>
        </p:nvSpPr>
        <p:spPr>
          <a:xfrm>
            <a:off x="776140" y="353269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În primul rând, om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îndrumător de oameni, teolog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filozof, moralist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apologet, sfânt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polemist, în toate aceste domenii, Augustin de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Ippona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episcop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învăţător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al Bisericii, se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dovedeşte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un maestru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desăvârşit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o-RO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ini pentru saint augustine">
            <a:extLst>
              <a:ext uri="{FF2B5EF4-FFF2-40B4-BE49-F238E27FC236}">
                <a16:creationId xmlns:a16="http://schemas.microsoft.com/office/drawing/2014/main" id="{1C390F01-4685-4142-BE4B-0B90BD58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25" y="275993"/>
            <a:ext cx="3580614" cy="28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0B7C10EA-0476-4057-9370-077793B8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4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03234E3-8D1A-412A-AE18-E986A2C07A9F}"/>
              </a:ext>
            </a:extLst>
          </p:cNvPr>
          <p:cNvSpPr/>
          <p:nvPr/>
        </p:nvSpPr>
        <p:spPr>
          <a:xfrm>
            <a:off x="625312" y="4069506"/>
            <a:ext cx="6096000" cy="236635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Mai înainte de toate, om, cu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neliniştile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slăbiciunile, frământările lui,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aşa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cum apare la citirea Confesiunilor sale, în care ne deschide sufletul cu sinceritate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candoare.</a:t>
            </a:r>
          </a:p>
        </p:txBody>
      </p:sp>
      <p:pic>
        <p:nvPicPr>
          <p:cNvPr id="3074" name="Picture 2" descr="Imagini pentru saint augustine">
            <a:extLst>
              <a:ext uri="{FF2B5EF4-FFF2-40B4-BE49-F238E27FC236}">
                <a16:creationId xmlns:a16="http://schemas.microsoft.com/office/drawing/2014/main" id="{27ADE029-600F-467C-9108-66C40459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84" y="263950"/>
            <a:ext cx="4247718" cy="35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7FDCA9C5-A712-4459-907B-5C0AEB65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2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FEFBD7A-86EA-43AF-B162-4E3EA537CF0F}"/>
              </a:ext>
            </a:extLst>
          </p:cNvPr>
          <p:cNvSpPr/>
          <p:nvPr/>
        </p:nvSpPr>
        <p:spPr>
          <a:xfrm>
            <a:off x="663019" y="357355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S-a născut în anul 354, la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Tagaste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astăzi, localitatea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Souk-Ahras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din nordul Algeriei, dintr-o mamă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creştină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Monica,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un tată păgân, Patriciu.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-a făcut studiile la Cartagina, ducând o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viaţă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dezordonată, până ce a deschis el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însuşi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o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şcoală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 retori. </a:t>
            </a:r>
          </a:p>
        </p:txBody>
      </p:sp>
      <p:pic>
        <p:nvPicPr>
          <p:cNvPr id="4098" name="Picture 2" descr="Imagini pentru saint augustine parents">
            <a:extLst>
              <a:ext uri="{FF2B5EF4-FFF2-40B4-BE49-F238E27FC236}">
                <a16:creationId xmlns:a16="http://schemas.microsoft.com/office/drawing/2014/main" id="{83FBF2E7-CB8C-4AB1-97F5-5EB20CED8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56" y="175904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EBA747FB-969D-495B-9ADD-EA7C8E7D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8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3090270-9BDB-4AE9-B55F-51EF3A8AAECE}"/>
              </a:ext>
            </a:extLst>
          </p:cNvPr>
          <p:cNvSpPr/>
          <p:nvPr/>
        </p:nvSpPr>
        <p:spPr>
          <a:xfrm>
            <a:off x="5319860" y="500771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 păstrat legături cu o femeie, de la care a avut un copil, Adeodatus ( „Dat de Dumnezeu”). Augustin simte adânc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contradicţiile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spiritului său, care este însetat de adevăr, dar se lasă atras de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greşeală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Studiul unei anumite filozofii îl aruncă în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braţele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maniheismului. 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8C93FD77-FA5A-4A77-9F20-1662EB750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0" y="2055042"/>
            <a:ext cx="3660399" cy="4533163"/>
          </a:xfrm>
          <a:prstGeom prst="rect">
            <a:avLst/>
          </a:prstGeom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EFB9752F-0228-48B6-A84A-0ED9B81E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6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85BDA387-9D89-4B0A-BCCA-8D9D27EA1DBF}"/>
              </a:ext>
            </a:extLst>
          </p:cNvPr>
          <p:cNvSpPr/>
          <p:nvPr/>
        </p:nvSpPr>
        <p:spPr>
          <a:xfrm>
            <a:off x="6725337" y="176282"/>
            <a:ext cx="50958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Această erezie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susţinea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că universul este format de două principii: binele, Dumnezeul reprezentat prin lumină,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răul, Diavolul, reprezentat prin întuneric; materia este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creaţie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 principiului rău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prin urmare, trebuie nimicită; una dintre căile ce duc la distrugerea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forţei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materiale în om este satisfacerea până la dezgust 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cerinţelor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trupului. </a:t>
            </a:r>
          </a:p>
        </p:txBody>
      </p:sp>
      <p:pic>
        <p:nvPicPr>
          <p:cNvPr id="5122" name="Picture 2" descr="Imagini pentru god and satan">
            <a:extLst>
              <a:ext uri="{FF2B5EF4-FFF2-40B4-BE49-F238E27FC236}">
                <a16:creationId xmlns:a16="http://schemas.microsoft.com/office/drawing/2014/main" id="{9CFB12A6-05AD-495F-A798-8971195FC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7" y="2577102"/>
            <a:ext cx="50958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703F3EB9-5634-4739-8E11-591E4945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7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1815188-32C6-4E74-90F1-5E735435BA0C}"/>
              </a:ext>
            </a:extLst>
          </p:cNvPr>
          <p:cNvSpPr/>
          <p:nvPr/>
        </p:nvSpPr>
        <p:spPr>
          <a:xfrm>
            <a:off x="5791200" y="450776"/>
            <a:ext cx="6096000" cy="51324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Augustin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îşi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găseşte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o motivare „filosofică” 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vieţii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pe care o ducea. Între timp, i se oferă un post de retor la Milano. Traversează marea, se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opreşte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puţin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la Roma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apoi se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stabileşte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în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oraşul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în care marele Sfânt Ambrozie, cu exemplul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cuvântul său, aprindea în sufletele tinerilor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ale tinerelor dragostea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faţă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viaţa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trăită în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curăţie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din iubire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faţă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 Cristos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Maica sa Preacurată.</a:t>
            </a:r>
          </a:p>
        </p:txBody>
      </p:sp>
      <p:pic>
        <p:nvPicPr>
          <p:cNvPr id="6146" name="Picture 2" descr="Imagini pentru saint ambrose">
            <a:extLst>
              <a:ext uri="{FF2B5EF4-FFF2-40B4-BE49-F238E27FC236}">
                <a16:creationId xmlns:a16="http://schemas.microsoft.com/office/drawing/2014/main" id="{BA68255D-1F2A-4A6D-BA2D-558FE176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5" y="2295639"/>
            <a:ext cx="5068478" cy="37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ini pentru angel png">
            <a:extLst>
              <a:ext uri="{FF2B5EF4-FFF2-40B4-BE49-F238E27FC236}">
                <a16:creationId xmlns:a16="http://schemas.microsoft.com/office/drawing/2014/main" id="{10F0C34C-6CE0-49E3-AFAD-0A837FE0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2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8987EBF-9BD4-4BA8-A28B-6BC18B87F821}"/>
              </a:ext>
            </a:extLst>
          </p:cNvPr>
          <p:cNvSpPr/>
          <p:nvPr/>
        </p:nvSpPr>
        <p:spPr>
          <a:xfrm>
            <a:off x="606458" y="387521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Întoarcerea lui Augustin la adevărata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viaţă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creştină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 fost sprijinită de grija plină de dragoste a mamei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 lacrimile ei; după repetate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şi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delicate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intervenţii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l-a convins să se despartă de femeia cu care </a:t>
            </a:r>
            <a:r>
              <a:rPr lang="ro-RO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convieţuia</a:t>
            </a:r>
            <a:r>
              <a:rPr lang="ro-RO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de paisprezece ani. </a:t>
            </a:r>
          </a:p>
        </p:txBody>
      </p:sp>
      <p:sp>
        <p:nvSpPr>
          <p:cNvPr id="3" name="AutoShape 2" descr="Imagini pentru saint ambrose augustine">
            <a:extLst>
              <a:ext uri="{FF2B5EF4-FFF2-40B4-BE49-F238E27FC236}">
                <a16:creationId xmlns:a16="http://schemas.microsoft.com/office/drawing/2014/main" id="{9BE4FD56-3E02-400F-BABC-C1F07FF7EB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4" name="AutoShape 4" descr="Imagini pentru saint ambrose augustine">
            <a:extLst>
              <a:ext uri="{FF2B5EF4-FFF2-40B4-BE49-F238E27FC236}">
                <a16:creationId xmlns:a16="http://schemas.microsoft.com/office/drawing/2014/main" id="{FA0816D7-BCC7-416C-95F7-AD19672E04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7174" name="Picture 6" descr="https://i.pinimg.com/originals/13/ba/d2/13bad240e3fb6ebca2b18ecc9fdad54e.jpg">
            <a:extLst>
              <a:ext uri="{FF2B5EF4-FFF2-40B4-BE49-F238E27FC236}">
                <a16:creationId xmlns:a16="http://schemas.microsoft.com/office/drawing/2014/main" id="{4A5C02AB-0125-4794-B098-6141D7AB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722" y="121973"/>
            <a:ext cx="4699802" cy="37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ini pentru angel png">
            <a:extLst>
              <a:ext uri="{FF2B5EF4-FFF2-40B4-BE49-F238E27FC236}">
                <a16:creationId xmlns:a16="http://schemas.microsoft.com/office/drawing/2014/main" id="{BD0462B9-4AE9-442E-B064-C939C340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4" y="0"/>
            <a:ext cx="1329206" cy="2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3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1031</Words>
  <Application>Microsoft Office PowerPoint</Application>
  <PresentationFormat>Ecran lat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Segoe Print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Mihail</dc:creator>
  <cp:lastModifiedBy>Mihail</cp:lastModifiedBy>
  <cp:revision>25</cp:revision>
  <dcterms:created xsi:type="dcterms:W3CDTF">2018-02-15T06:34:12Z</dcterms:created>
  <dcterms:modified xsi:type="dcterms:W3CDTF">2018-02-15T16:09:52Z</dcterms:modified>
</cp:coreProperties>
</file>