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2F638A5-BBA2-4AD1-8D48-153984D408DC}"/>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CE1C0480-4DEF-47ED-AC6B-BE60D1AAB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14667E96-532B-4E12-A534-7B8CA86EBD8A}"/>
              </a:ext>
            </a:extLst>
          </p:cNvPr>
          <p:cNvSpPr>
            <a:spLocks noGrp="1"/>
          </p:cNvSpPr>
          <p:nvPr>
            <p:ph type="dt" sz="half" idx="10"/>
          </p:nvPr>
        </p:nvSpPr>
        <p:spPr/>
        <p:txBody>
          <a:bodyPr/>
          <a:lstStyle/>
          <a:p>
            <a:fld id="{A89E22CD-7CCC-4A42-8583-5EB0D2FEF008}" type="datetimeFigureOut">
              <a:rPr lang="ro-RO" smtClean="0"/>
              <a:t>21.02.2018</a:t>
            </a:fld>
            <a:endParaRPr lang="ro-RO"/>
          </a:p>
        </p:txBody>
      </p:sp>
      <p:sp>
        <p:nvSpPr>
          <p:cNvPr id="5" name="Substituent subsol 4">
            <a:extLst>
              <a:ext uri="{FF2B5EF4-FFF2-40B4-BE49-F238E27FC236}">
                <a16:creationId xmlns:a16="http://schemas.microsoft.com/office/drawing/2014/main" id="{78A10CB8-7E2C-4625-8AEC-E04F351B4B42}"/>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B8ABDDF3-0CBE-4B26-A86C-8D5FC07E6D8D}"/>
              </a:ext>
            </a:extLst>
          </p:cNvPr>
          <p:cNvSpPr>
            <a:spLocks noGrp="1"/>
          </p:cNvSpPr>
          <p:nvPr>
            <p:ph type="sldNum" sz="quarter" idx="12"/>
          </p:nvPr>
        </p:nvSpPr>
        <p:spPr/>
        <p:txBody>
          <a:bodyPr/>
          <a:lstStyle/>
          <a:p>
            <a:fld id="{FE85BFCB-3628-4776-A178-67E24768920E}" type="slidenum">
              <a:rPr lang="ro-RO" smtClean="0"/>
              <a:t>‹#›</a:t>
            </a:fld>
            <a:endParaRPr lang="ro-RO"/>
          </a:p>
        </p:txBody>
      </p:sp>
    </p:spTree>
    <p:extLst>
      <p:ext uri="{BB962C8B-B14F-4D97-AF65-F5344CB8AC3E}">
        <p14:creationId xmlns:p14="http://schemas.microsoft.com/office/powerpoint/2010/main" val="429308969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D9E0C65-0C95-43BE-BB9D-41F58FA6BA02}"/>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6B7FC6AA-8BC5-472E-AF53-CA6373C0EA58}"/>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7ADB74DA-4936-4AED-B255-5D78D06B7331}"/>
              </a:ext>
            </a:extLst>
          </p:cNvPr>
          <p:cNvSpPr>
            <a:spLocks noGrp="1"/>
          </p:cNvSpPr>
          <p:nvPr>
            <p:ph type="dt" sz="half" idx="10"/>
          </p:nvPr>
        </p:nvSpPr>
        <p:spPr/>
        <p:txBody>
          <a:bodyPr/>
          <a:lstStyle/>
          <a:p>
            <a:fld id="{A89E22CD-7CCC-4A42-8583-5EB0D2FEF008}" type="datetimeFigureOut">
              <a:rPr lang="ro-RO" smtClean="0"/>
              <a:t>21.02.2018</a:t>
            </a:fld>
            <a:endParaRPr lang="ro-RO"/>
          </a:p>
        </p:txBody>
      </p:sp>
      <p:sp>
        <p:nvSpPr>
          <p:cNvPr id="5" name="Substituent subsol 4">
            <a:extLst>
              <a:ext uri="{FF2B5EF4-FFF2-40B4-BE49-F238E27FC236}">
                <a16:creationId xmlns:a16="http://schemas.microsoft.com/office/drawing/2014/main" id="{493C6D8C-96DC-4FDF-95DA-43FADA66A7E7}"/>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D6C46934-031E-432F-A21A-3A758EA2711F}"/>
              </a:ext>
            </a:extLst>
          </p:cNvPr>
          <p:cNvSpPr>
            <a:spLocks noGrp="1"/>
          </p:cNvSpPr>
          <p:nvPr>
            <p:ph type="sldNum" sz="quarter" idx="12"/>
          </p:nvPr>
        </p:nvSpPr>
        <p:spPr/>
        <p:txBody>
          <a:bodyPr/>
          <a:lstStyle/>
          <a:p>
            <a:fld id="{FE85BFCB-3628-4776-A178-67E24768920E}" type="slidenum">
              <a:rPr lang="ro-RO" smtClean="0"/>
              <a:t>‹#›</a:t>
            </a:fld>
            <a:endParaRPr lang="ro-RO"/>
          </a:p>
        </p:txBody>
      </p:sp>
    </p:spTree>
    <p:extLst>
      <p:ext uri="{BB962C8B-B14F-4D97-AF65-F5344CB8AC3E}">
        <p14:creationId xmlns:p14="http://schemas.microsoft.com/office/powerpoint/2010/main" val="364593289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525BDD53-35D1-429A-8510-D77D06E3C041}"/>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2C057684-584D-4351-AC1D-D434E9F56348}"/>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0F7A30A7-95BF-4060-AC42-D61EBA5C16AA}"/>
              </a:ext>
            </a:extLst>
          </p:cNvPr>
          <p:cNvSpPr>
            <a:spLocks noGrp="1"/>
          </p:cNvSpPr>
          <p:nvPr>
            <p:ph type="dt" sz="half" idx="10"/>
          </p:nvPr>
        </p:nvSpPr>
        <p:spPr/>
        <p:txBody>
          <a:bodyPr/>
          <a:lstStyle/>
          <a:p>
            <a:fld id="{A89E22CD-7CCC-4A42-8583-5EB0D2FEF008}" type="datetimeFigureOut">
              <a:rPr lang="ro-RO" smtClean="0"/>
              <a:t>21.02.2018</a:t>
            </a:fld>
            <a:endParaRPr lang="ro-RO"/>
          </a:p>
        </p:txBody>
      </p:sp>
      <p:sp>
        <p:nvSpPr>
          <p:cNvPr id="5" name="Substituent subsol 4">
            <a:extLst>
              <a:ext uri="{FF2B5EF4-FFF2-40B4-BE49-F238E27FC236}">
                <a16:creationId xmlns:a16="http://schemas.microsoft.com/office/drawing/2014/main" id="{720189A6-D43C-438B-BC77-25B7D7854FAC}"/>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BBE7BD0D-5CD0-4FF1-9E25-FC94AF5633C4}"/>
              </a:ext>
            </a:extLst>
          </p:cNvPr>
          <p:cNvSpPr>
            <a:spLocks noGrp="1"/>
          </p:cNvSpPr>
          <p:nvPr>
            <p:ph type="sldNum" sz="quarter" idx="12"/>
          </p:nvPr>
        </p:nvSpPr>
        <p:spPr/>
        <p:txBody>
          <a:bodyPr/>
          <a:lstStyle/>
          <a:p>
            <a:fld id="{FE85BFCB-3628-4776-A178-67E24768920E}" type="slidenum">
              <a:rPr lang="ro-RO" smtClean="0"/>
              <a:t>‹#›</a:t>
            </a:fld>
            <a:endParaRPr lang="ro-RO"/>
          </a:p>
        </p:txBody>
      </p:sp>
    </p:spTree>
    <p:extLst>
      <p:ext uri="{BB962C8B-B14F-4D97-AF65-F5344CB8AC3E}">
        <p14:creationId xmlns:p14="http://schemas.microsoft.com/office/powerpoint/2010/main" val="16873853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4FFA59B-C581-46C6-8FA6-7F98885AE8E0}"/>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E329D128-1CEA-4AA3-8BA5-AB969160FBE7}"/>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28B095B5-A39F-4A45-888B-23430BBF80E1}"/>
              </a:ext>
            </a:extLst>
          </p:cNvPr>
          <p:cNvSpPr>
            <a:spLocks noGrp="1"/>
          </p:cNvSpPr>
          <p:nvPr>
            <p:ph type="dt" sz="half" idx="10"/>
          </p:nvPr>
        </p:nvSpPr>
        <p:spPr/>
        <p:txBody>
          <a:bodyPr/>
          <a:lstStyle/>
          <a:p>
            <a:fld id="{A89E22CD-7CCC-4A42-8583-5EB0D2FEF008}" type="datetimeFigureOut">
              <a:rPr lang="ro-RO" smtClean="0"/>
              <a:t>21.02.2018</a:t>
            </a:fld>
            <a:endParaRPr lang="ro-RO"/>
          </a:p>
        </p:txBody>
      </p:sp>
      <p:sp>
        <p:nvSpPr>
          <p:cNvPr id="5" name="Substituent subsol 4">
            <a:extLst>
              <a:ext uri="{FF2B5EF4-FFF2-40B4-BE49-F238E27FC236}">
                <a16:creationId xmlns:a16="http://schemas.microsoft.com/office/drawing/2014/main" id="{24617CE4-BEA6-4E32-93F2-9786C5FC12CA}"/>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D4977FFD-B9F2-4089-87DF-BCD9118BEEFF}"/>
              </a:ext>
            </a:extLst>
          </p:cNvPr>
          <p:cNvSpPr>
            <a:spLocks noGrp="1"/>
          </p:cNvSpPr>
          <p:nvPr>
            <p:ph type="sldNum" sz="quarter" idx="12"/>
          </p:nvPr>
        </p:nvSpPr>
        <p:spPr/>
        <p:txBody>
          <a:bodyPr/>
          <a:lstStyle/>
          <a:p>
            <a:fld id="{FE85BFCB-3628-4776-A178-67E24768920E}" type="slidenum">
              <a:rPr lang="ro-RO" smtClean="0"/>
              <a:t>‹#›</a:t>
            </a:fld>
            <a:endParaRPr lang="ro-RO"/>
          </a:p>
        </p:txBody>
      </p:sp>
    </p:spTree>
    <p:extLst>
      <p:ext uri="{BB962C8B-B14F-4D97-AF65-F5344CB8AC3E}">
        <p14:creationId xmlns:p14="http://schemas.microsoft.com/office/powerpoint/2010/main" val="2017630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48E8BDD-E67F-476B-AC95-77408FEAED2A}"/>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90F68D17-0AAE-45D8-9DD1-C5B1C3C24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142D2D2B-3978-4991-8A4B-6B395106AC76}"/>
              </a:ext>
            </a:extLst>
          </p:cNvPr>
          <p:cNvSpPr>
            <a:spLocks noGrp="1"/>
          </p:cNvSpPr>
          <p:nvPr>
            <p:ph type="dt" sz="half" idx="10"/>
          </p:nvPr>
        </p:nvSpPr>
        <p:spPr/>
        <p:txBody>
          <a:bodyPr/>
          <a:lstStyle/>
          <a:p>
            <a:fld id="{A89E22CD-7CCC-4A42-8583-5EB0D2FEF008}" type="datetimeFigureOut">
              <a:rPr lang="ro-RO" smtClean="0"/>
              <a:t>21.02.2018</a:t>
            </a:fld>
            <a:endParaRPr lang="ro-RO"/>
          </a:p>
        </p:txBody>
      </p:sp>
      <p:sp>
        <p:nvSpPr>
          <p:cNvPr id="5" name="Substituent subsol 4">
            <a:extLst>
              <a:ext uri="{FF2B5EF4-FFF2-40B4-BE49-F238E27FC236}">
                <a16:creationId xmlns:a16="http://schemas.microsoft.com/office/drawing/2014/main" id="{8E93FA05-E050-4483-8202-551C2565665B}"/>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E439923E-8351-44F0-8D4B-3B81C2624E71}"/>
              </a:ext>
            </a:extLst>
          </p:cNvPr>
          <p:cNvSpPr>
            <a:spLocks noGrp="1"/>
          </p:cNvSpPr>
          <p:nvPr>
            <p:ph type="sldNum" sz="quarter" idx="12"/>
          </p:nvPr>
        </p:nvSpPr>
        <p:spPr/>
        <p:txBody>
          <a:bodyPr/>
          <a:lstStyle/>
          <a:p>
            <a:fld id="{FE85BFCB-3628-4776-A178-67E24768920E}" type="slidenum">
              <a:rPr lang="ro-RO" smtClean="0"/>
              <a:t>‹#›</a:t>
            </a:fld>
            <a:endParaRPr lang="ro-RO"/>
          </a:p>
        </p:txBody>
      </p:sp>
    </p:spTree>
    <p:extLst>
      <p:ext uri="{BB962C8B-B14F-4D97-AF65-F5344CB8AC3E}">
        <p14:creationId xmlns:p14="http://schemas.microsoft.com/office/powerpoint/2010/main" val="289855038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CD5DEEB-67C6-4123-B8B9-7310D255926C}"/>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7350C9DE-8133-43BF-85B0-E56A2793A1AB}"/>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3CC7F9B9-991F-427D-B299-7C568B339246}"/>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48CB5DAA-D76C-4522-8C23-35BE1A168EB6}"/>
              </a:ext>
            </a:extLst>
          </p:cNvPr>
          <p:cNvSpPr>
            <a:spLocks noGrp="1"/>
          </p:cNvSpPr>
          <p:nvPr>
            <p:ph type="dt" sz="half" idx="10"/>
          </p:nvPr>
        </p:nvSpPr>
        <p:spPr/>
        <p:txBody>
          <a:bodyPr/>
          <a:lstStyle/>
          <a:p>
            <a:fld id="{A89E22CD-7CCC-4A42-8583-5EB0D2FEF008}" type="datetimeFigureOut">
              <a:rPr lang="ro-RO" smtClean="0"/>
              <a:t>21.02.2018</a:t>
            </a:fld>
            <a:endParaRPr lang="ro-RO"/>
          </a:p>
        </p:txBody>
      </p:sp>
      <p:sp>
        <p:nvSpPr>
          <p:cNvPr id="6" name="Substituent subsol 5">
            <a:extLst>
              <a:ext uri="{FF2B5EF4-FFF2-40B4-BE49-F238E27FC236}">
                <a16:creationId xmlns:a16="http://schemas.microsoft.com/office/drawing/2014/main" id="{68AD76CF-4FE0-452B-B911-B37E74C8881F}"/>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55803466-264A-4A8B-A3B6-F24E6E565996}"/>
              </a:ext>
            </a:extLst>
          </p:cNvPr>
          <p:cNvSpPr>
            <a:spLocks noGrp="1"/>
          </p:cNvSpPr>
          <p:nvPr>
            <p:ph type="sldNum" sz="quarter" idx="12"/>
          </p:nvPr>
        </p:nvSpPr>
        <p:spPr/>
        <p:txBody>
          <a:bodyPr/>
          <a:lstStyle/>
          <a:p>
            <a:fld id="{FE85BFCB-3628-4776-A178-67E24768920E}" type="slidenum">
              <a:rPr lang="ro-RO" smtClean="0"/>
              <a:t>‹#›</a:t>
            </a:fld>
            <a:endParaRPr lang="ro-RO"/>
          </a:p>
        </p:txBody>
      </p:sp>
    </p:spTree>
    <p:extLst>
      <p:ext uri="{BB962C8B-B14F-4D97-AF65-F5344CB8AC3E}">
        <p14:creationId xmlns:p14="http://schemas.microsoft.com/office/powerpoint/2010/main" val="153625157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12E8F98-833B-4A11-BE62-7736454F7F48}"/>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072C21DE-67EB-4CC9-A42E-65F8B817E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A6EBC33A-7D81-4BC0-9E16-1F90F86010A0}"/>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D6C48692-18DD-425A-97C5-6CE06C53F4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E0999963-9593-480E-A769-85BA4DD26E8F}"/>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7991C365-23F8-4DE1-90E8-F7F780580231}"/>
              </a:ext>
            </a:extLst>
          </p:cNvPr>
          <p:cNvSpPr>
            <a:spLocks noGrp="1"/>
          </p:cNvSpPr>
          <p:nvPr>
            <p:ph type="dt" sz="half" idx="10"/>
          </p:nvPr>
        </p:nvSpPr>
        <p:spPr/>
        <p:txBody>
          <a:bodyPr/>
          <a:lstStyle/>
          <a:p>
            <a:fld id="{A89E22CD-7CCC-4A42-8583-5EB0D2FEF008}" type="datetimeFigureOut">
              <a:rPr lang="ro-RO" smtClean="0"/>
              <a:t>21.02.2018</a:t>
            </a:fld>
            <a:endParaRPr lang="ro-RO"/>
          </a:p>
        </p:txBody>
      </p:sp>
      <p:sp>
        <p:nvSpPr>
          <p:cNvPr id="8" name="Substituent subsol 7">
            <a:extLst>
              <a:ext uri="{FF2B5EF4-FFF2-40B4-BE49-F238E27FC236}">
                <a16:creationId xmlns:a16="http://schemas.microsoft.com/office/drawing/2014/main" id="{C2717F18-AD4A-4277-A6B7-EC82E15B1141}"/>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D4E8A8CE-110D-4EAA-8604-2203DCD6BFE1}"/>
              </a:ext>
            </a:extLst>
          </p:cNvPr>
          <p:cNvSpPr>
            <a:spLocks noGrp="1"/>
          </p:cNvSpPr>
          <p:nvPr>
            <p:ph type="sldNum" sz="quarter" idx="12"/>
          </p:nvPr>
        </p:nvSpPr>
        <p:spPr/>
        <p:txBody>
          <a:bodyPr/>
          <a:lstStyle/>
          <a:p>
            <a:fld id="{FE85BFCB-3628-4776-A178-67E24768920E}" type="slidenum">
              <a:rPr lang="ro-RO" smtClean="0"/>
              <a:t>‹#›</a:t>
            </a:fld>
            <a:endParaRPr lang="ro-RO"/>
          </a:p>
        </p:txBody>
      </p:sp>
    </p:spTree>
    <p:extLst>
      <p:ext uri="{BB962C8B-B14F-4D97-AF65-F5344CB8AC3E}">
        <p14:creationId xmlns:p14="http://schemas.microsoft.com/office/powerpoint/2010/main" val="223000810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AB3980-22E0-4BF1-9393-240228C97AEB}"/>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BEFD5284-B23F-405A-8FFB-A7B2F3B6DFF7}"/>
              </a:ext>
            </a:extLst>
          </p:cNvPr>
          <p:cNvSpPr>
            <a:spLocks noGrp="1"/>
          </p:cNvSpPr>
          <p:nvPr>
            <p:ph type="dt" sz="half" idx="10"/>
          </p:nvPr>
        </p:nvSpPr>
        <p:spPr/>
        <p:txBody>
          <a:bodyPr/>
          <a:lstStyle/>
          <a:p>
            <a:fld id="{A89E22CD-7CCC-4A42-8583-5EB0D2FEF008}" type="datetimeFigureOut">
              <a:rPr lang="ro-RO" smtClean="0"/>
              <a:t>21.02.2018</a:t>
            </a:fld>
            <a:endParaRPr lang="ro-RO"/>
          </a:p>
        </p:txBody>
      </p:sp>
      <p:sp>
        <p:nvSpPr>
          <p:cNvPr id="4" name="Substituent subsol 3">
            <a:extLst>
              <a:ext uri="{FF2B5EF4-FFF2-40B4-BE49-F238E27FC236}">
                <a16:creationId xmlns:a16="http://schemas.microsoft.com/office/drawing/2014/main" id="{E93A2FB0-D9DF-40DE-B369-2DFC4226EDC9}"/>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C7BAF5AA-3996-48A7-BE4C-44D99283F266}"/>
              </a:ext>
            </a:extLst>
          </p:cNvPr>
          <p:cNvSpPr>
            <a:spLocks noGrp="1"/>
          </p:cNvSpPr>
          <p:nvPr>
            <p:ph type="sldNum" sz="quarter" idx="12"/>
          </p:nvPr>
        </p:nvSpPr>
        <p:spPr/>
        <p:txBody>
          <a:bodyPr/>
          <a:lstStyle/>
          <a:p>
            <a:fld id="{FE85BFCB-3628-4776-A178-67E24768920E}" type="slidenum">
              <a:rPr lang="ro-RO" smtClean="0"/>
              <a:t>‹#›</a:t>
            </a:fld>
            <a:endParaRPr lang="ro-RO"/>
          </a:p>
        </p:txBody>
      </p:sp>
    </p:spTree>
    <p:extLst>
      <p:ext uri="{BB962C8B-B14F-4D97-AF65-F5344CB8AC3E}">
        <p14:creationId xmlns:p14="http://schemas.microsoft.com/office/powerpoint/2010/main" val="233237193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806A7C75-540F-4C32-AE50-A766A7918D90}"/>
              </a:ext>
            </a:extLst>
          </p:cNvPr>
          <p:cNvSpPr>
            <a:spLocks noGrp="1"/>
          </p:cNvSpPr>
          <p:nvPr>
            <p:ph type="dt" sz="half" idx="10"/>
          </p:nvPr>
        </p:nvSpPr>
        <p:spPr/>
        <p:txBody>
          <a:bodyPr/>
          <a:lstStyle/>
          <a:p>
            <a:fld id="{A89E22CD-7CCC-4A42-8583-5EB0D2FEF008}" type="datetimeFigureOut">
              <a:rPr lang="ro-RO" smtClean="0"/>
              <a:t>21.02.2018</a:t>
            </a:fld>
            <a:endParaRPr lang="ro-RO"/>
          </a:p>
        </p:txBody>
      </p:sp>
      <p:sp>
        <p:nvSpPr>
          <p:cNvPr id="3" name="Substituent subsol 2">
            <a:extLst>
              <a:ext uri="{FF2B5EF4-FFF2-40B4-BE49-F238E27FC236}">
                <a16:creationId xmlns:a16="http://schemas.microsoft.com/office/drawing/2014/main" id="{F77EFC8E-275E-4DEB-B800-4C7050ABF96E}"/>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C0288740-3EB2-4E1E-BFD8-4B95C7F773B3}"/>
              </a:ext>
            </a:extLst>
          </p:cNvPr>
          <p:cNvSpPr>
            <a:spLocks noGrp="1"/>
          </p:cNvSpPr>
          <p:nvPr>
            <p:ph type="sldNum" sz="quarter" idx="12"/>
          </p:nvPr>
        </p:nvSpPr>
        <p:spPr/>
        <p:txBody>
          <a:bodyPr/>
          <a:lstStyle/>
          <a:p>
            <a:fld id="{FE85BFCB-3628-4776-A178-67E24768920E}" type="slidenum">
              <a:rPr lang="ro-RO" smtClean="0"/>
              <a:t>‹#›</a:t>
            </a:fld>
            <a:endParaRPr lang="ro-RO"/>
          </a:p>
        </p:txBody>
      </p:sp>
    </p:spTree>
    <p:extLst>
      <p:ext uri="{BB962C8B-B14F-4D97-AF65-F5344CB8AC3E}">
        <p14:creationId xmlns:p14="http://schemas.microsoft.com/office/powerpoint/2010/main" val="285281345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C1F448-9D06-4C39-9475-7B9A7940D895}"/>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13DA0C06-B048-462F-882C-46AA22255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65A50E52-79ED-4536-BFE3-3C7AF962B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F4F9F88A-5B30-4DAD-B95C-3278A12CCA0B}"/>
              </a:ext>
            </a:extLst>
          </p:cNvPr>
          <p:cNvSpPr>
            <a:spLocks noGrp="1"/>
          </p:cNvSpPr>
          <p:nvPr>
            <p:ph type="dt" sz="half" idx="10"/>
          </p:nvPr>
        </p:nvSpPr>
        <p:spPr/>
        <p:txBody>
          <a:bodyPr/>
          <a:lstStyle/>
          <a:p>
            <a:fld id="{A89E22CD-7CCC-4A42-8583-5EB0D2FEF008}" type="datetimeFigureOut">
              <a:rPr lang="ro-RO" smtClean="0"/>
              <a:t>21.02.2018</a:t>
            </a:fld>
            <a:endParaRPr lang="ro-RO"/>
          </a:p>
        </p:txBody>
      </p:sp>
      <p:sp>
        <p:nvSpPr>
          <p:cNvPr id="6" name="Substituent subsol 5">
            <a:extLst>
              <a:ext uri="{FF2B5EF4-FFF2-40B4-BE49-F238E27FC236}">
                <a16:creationId xmlns:a16="http://schemas.microsoft.com/office/drawing/2014/main" id="{B37F4316-0C23-4C64-8E7F-AEDE4371E1E5}"/>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7FC929AC-1B90-4D56-82BF-95FA3DDF3707}"/>
              </a:ext>
            </a:extLst>
          </p:cNvPr>
          <p:cNvSpPr>
            <a:spLocks noGrp="1"/>
          </p:cNvSpPr>
          <p:nvPr>
            <p:ph type="sldNum" sz="quarter" idx="12"/>
          </p:nvPr>
        </p:nvSpPr>
        <p:spPr/>
        <p:txBody>
          <a:bodyPr/>
          <a:lstStyle/>
          <a:p>
            <a:fld id="{FE85BFCB-3628-4776-A178-67E24768920E}" type="slidenum">
              <a:rPr lang="ro-RO" smtClean="0"/>
              <a:t>‹#›</a:t>
            </a:fld>
            <a:endParaRPr lang="ro-RO"/>
          </a:p>
        </p:txBody>
      </p:sp>
    </p:spTree>
    <p:extLst>
      <p:ext uri="{BB962C8B-B14F-4D97-AF65-F5344CB8AC3E}">
        <p14:creationId xmlns:p14="http://schemas.microsoft.com/office/powerpoint/2010/main" val="56789957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285FD35-7DBE-409C-B976-0D960B1ED2A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F6055DB6-D9A9-44A5-92F6-4BD04227C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5CE02AF1-6A6F-4463-868D-6E4D2DB05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34403829-0DCB-40A0-B1C0-C0B91B12C877}"/>
              </a:ext>
            </a:extLst>
          </p:cNvPr>
          <p:cNvSpPr>
            <a:spLocks noGrp="1"/>
          </p:cNvSpPr>
          <p:nvPr>
            <p:ph type="dt" sz="half" idx="10"/>
          </p:nvPr>
        </p:nvSpPr>
        <p:spPr/>
        <p:txBody>
          <a:bodyPr/>
          <a:lstStyle/>
          <a:p>
            <a:fld id="{A89E22CD-7CCC-4A42-8583-5EB0D2FEF008}" type="datetimeFigureOut">
              <a:rPr lang="ro-RO" smtClean="0"/>
              <a:t>21.02.2018</a:t>
            </a:fld>
            <a:endParaRPr lang="ro-RO"/>
          </a:p>
        </p:txBody>
      </p:sp>
      <p:sp>
        <p:nvSpPr>
          <p:cNvPr id="6" name="Substituent subsol 5">
            <a:extLst>
              <a:ext uri="{FF2B5EF4-FFF2-40B4-BE49-F238E27FC236}">
                <a16:creationId xmlns:a16="http://schemas.microsoft.com/office/drawing/2014/main" id="{72072EE3-524A-4ADB-9C10-93B6944CFEF4}"/>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324CFC4C-35F7-4C8D-9D91-C1A5F511EA5D}"/>
              </a:ext>
            </a:extLst>
          </p:cNvPr>
          <p:cNvSpPr>
            <a:spLocks noGrp="1"/>
          </p:cNvSpPr>
          <p:nvPr>
            <p:ph type="sldNum" sz="quarter" idx="12"/>
          </p:nvPr>
        </p:nvSpPr>
        <p:spPr/>
        <p:txBody>
          <a:bodyPr/>
          <a:lstStyle/>
          <a:p>
            <a:fld id="{FE85BFCB-3628-4776-A178-67E24768920E}" type="slidenum">
              <a:rPr lang="ro-RO" smtClean="0"/>
              <a:t>‹#›</a:t>
            </a:fld>
            <a:endParaRPr lang="ro-RO"/>
          </a:p>
        </p:txBody>
      </p:sp>
    </p:spTree>
    <p:extLst>
      <p:ext uri="{BB962C8B-B14F-4D97-AF65-F5344CB8AC3E}">
        <p14:creationId xmlns:p14="http://schemas.microsoft.com/office/powerpoint/2010/main" val="73055498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731960B7-414B-40BF-B5DA-438C539C05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8796FCFE-1378-4549-AF29-0A7F6978E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EDF941C4-FFC7-443D-813C-03A6BECA1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E22CD-7CCC-4A42-8583-5EB0D2FEF008}" type="datetimeFigureOut">
              <a:rPr lang="ro-RO" smtClean="0"/>
              <a:t>21.02.2018</a:t>
            </a:fld>
            <a:endParaRPr lang="ro-RO"/>
          </a:p>
        </p:txBody>
      </p:sp>
      <p:sp>
        <p:nvSpPr>
          <p:cNvPr id="5" name="Substituent subsol 4">
            <a:extLst>
              <a:ext uri="{FF2B5EF4-FFF2-40B4-BE49-F238E27FC236}">
                <a16:creationId xmlns:a16="http://schemas.microsoft.com/office/drawing/2014/main" id="{D254A738-09E7-4546-89AF-3879B47084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F6147375-8D4D-4726-9F93-E098CC2EC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5BFCB-3628-4776-A178-67E24768920E}" type="slidenum">
              <a:rPr lang="ro-RO" smtClean="0"/>
              <a:t>‹#›</a:t>
            </a:fld>
            <a:endParaRPr lang="ro-RO"/>
          </a:p>
        </p:txBody>
      </p:sp>
    </p:spTree>
    <p:extLst>
      <p:ext uri="{BB962C8B-B14F-4D97-AF65-F5344CB8AC3E}">
        <p14:creationId xmlns:p14="http://schemas.microsoft.com/office/powerpoint/2010/main" val="898925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9.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1266784-FAD3-4BD3-A745-1D4C565426C1}"/>
              </a:ext>
            </a:extLst>
          </p:cNvPr>
          <p:cNvSpPr/>
          <p:nvPr/>
        </p:nvSpPr>
        <p:spPr>
          <a:xfrm>
            <a:off x="4397114" y="764499"/>
            <a:ext cx="7130321" cy="179126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ctr">
              <a:lnSpc>
                <a:spcPct val="115000"/>
              </a:lnSpc>
              <a:spcAft>
                <a:spcPts val="0"/>
              </a:spcAft>
            </a:pPr>
            <a:r>
              <a:rPr lang="ro-RO" sz="4800" b="1" cap="small"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Sfânta Liturghie</a:t>
            </a:r>
            <a:endParaRPr lang="ro-RO" sz="48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endParaRPr>
          </a:p>
          <a:p>
            <a:pPr indent="180340" algn="ctr">
              <a:lnSpc>
                <a:spcPct val="115000"/>
              </a:lnSpc>
              <a:spcAft>
                <a:spcPts val="0"/>
              </a:spcAft>
            </a:pPr>
            <a:r>
              <a:rPr lang="ro-RO" sz="48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 </a:t>
            </a:r>
            <a:r>
              <a:rPr lang="ro-RO" sz="4800" i="1"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părți componente</a:t>
            </a:r>
            <a:endParaRPr lang="ro-RO" sz="48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endParaRPr>
          </a:p>
        </p:txBody>
      </p:sp>
      <p:pic>
        <p:nvPicPr>
          <p:cNvPr id="1026" name="Picture 2" descr="Imagini pentru jesus  gif">
            <a:extLst>
              <a:ext uri="{FF2B5EF4-FFF2-40B4-BE49-F238E27FC236}">
                <a16:creationId xmlns:a16="http://schemas.microsoft.com/office/drawing/2014/main" id="{23CFDDEA-6C94-47B8-84D0-76918A09742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ini pentru MASS holy">
            <a:extLst>
              <a:ext uri="{FF2B5EF4-FFF2-40B4-BE49-F238E27FC236}">
                <a16:creationId xmlns:a16="http://schemas.microsoft.com/office/drawing/2014/main" id="{EC35F5A1-B56B-4E91-BAAD-D7D9A53E1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814" y="3567659"/>
            <a:ext cx="5077750" cy="293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306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915D2CB-9D0F-4837-9185-B3322BE9F871}"/>
              </a:ext>
            </a:extLst>
          </p:cNvPr>
          <p:cNvSpPr/>
          <p:nvPr/>
        </p:nvSpPr>
        <p:spPr>
          <a:xfrm>
            <a:off x="810093" y="3677966"/>
            <a:ext cx="9593705" cy="30654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it-IT"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G</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loria</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Mărire în cer lui Dumnezeu</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După ce am redescoperit bunătatea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milostivirea lui Dumnezeu</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putem să cântăm cu bucurie imnul început de îngeri în noaptea sfântă de Crăciun care exprimă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adoraţie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bucurie,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recunoştinţă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Se cântă în sărbători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duminici (cu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excepţia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celor din Advent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Postul Mare).</a:t>
            </a:r>
          </a:p>
        </p:txBody>
      </p:sp>
      <p:pic>
        <p:nvPicPr>
          <p:cNvPr id="3" name="Picture 2" descr="Imagini pentru jesus  gif">
            <a:extLst>
              <a:ext uri="{FF2B5EF4-FFF2-40B4-BE49-F238E27FC236}">
                <a16:creationId xmlns:a16="http://schemas.microsoft.com/office/drawing/2014/main" id="{879C800D-E6A4-470F-973C-ED876746E61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Imagini pentru angel sing">
            <a:extLst>
              <a:ext uri="{FF2B5EF4-FFF2-40B4-BE49-F238E27FC236}">
                <a16:creationId xmlns:a16="http://schemas.microsoft.com/office/drawing/2014/main" id="{94E7CC03-1F4C-492D-A6B8-FF1056B03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946" y="144593"/>
            <a:ext cx="57150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977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EA3630C-4844-4308-B613-7E31EF7D646F}"/>
              </a:ext>
            </a:extLst>
          </p:cNvPr>
          <p:cNvSpPr/>
          <p:nvPr/>
        </p:nvSpPr>
        <p:spPr>
          <a:xfrm>
            <a:off x="1520725" y="539645"/>
            <a:ext cx="10163330" cy="40564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Rugăciunea zilei (punctul culminant al primei </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părţi</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Celebrantul</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înalţă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deschide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braţele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 gestul universal al celui ce se roagă (de ex. Moise se roagă astfel pentru victoria evreilor)</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Într-un moment de tăcere fiecare credincios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înalţă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la Dumnezeu mintea formulând propria rugăciune</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Apoi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celebrantul</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adună, colectează (se mai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numeşte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rugăciunea colectă) gândurile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dorinţele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tuturor recitând rugăciunea care introduce în misterul celebrat. Răspunsul “AMIN” arată participarea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consensul adunării la această rugăciune.</a:t>
            </a:r>
          </a:p>
        </p:txBody>
      </p:sp>
      <p:pic>
        <p:nvPicPr>
          <p:cNvPr id="3" name="Picture 2" descr="Imagini pentru jesus  gif">
            <a:extLst>
              <a:ext uri="{FF2B5EF4-FFF2-40B4-BE49-F238E27FC236}">
                <a16:creationId xmlns:a16="http://schemas.microsoft.com/office/drawing/2014/main" id="{70D2ABD1-68D4-46B6-8575-862BF23ACD9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Imagine similară">
            <a:extLst>
              <a:ext uri="{FF2B5EF4-FFF2-40B4-BE49-F238E27FC236}">
                <a16:creationId xmlns:a16="http://schemas.microsoft.com/office/drawing/2014/main" id="{5578DAD2-DADB-4400-9CE9-B08EC6EDF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111" y="4880953"/>
            <a:ext cx="2200767" cy="158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9162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93D7739-0EF0-49FD-9FFF-E4C4086854A6}"/>
              </a:ext>
            </a:extLst>
          </p:cNvPr>
          <p:cNvSpPr/>
          <p:nvPr/>
        </p:nvSpPr>
        <p:spPr>
          <a:xfrm>
            <a:off x="1513224" y="437899"/>
            <a:ext cx="4841390" cy="6463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ro-RO" sz="3600" b="1" dirty="0" err="1">
                <a:latin typeface="Segoe Print" panose="02000600000000000000" pitchFamily="2" charset="0"/>
                <a:ea typeface="Calibri" panose="020F0502020204030204" pitchFamily="34" charset="0"/>
                <a:cs typeface="Arial" panose="020B0604020202020204" pitchFamily="34" charset="0"/>
              </a:rPr>
              <a:t>Liturgia</a:t>
            </a:r>
            <a:r>
              <a:rPr lang="ro-RO" sz="3600" b="1" dirty="0">
                <a:latin typeface="Segoe Print" panose="02000600000000000000" pitchFamily="2" charset="0"/>
                <a:ea typeface="Calibri" panose="020F0502020204030204" pitchFamily="34" charset="0"/>
                <a:cs typeface="Arial" panose="020B0604020202020204" pitchFamily="34" charset="0"/>
              </a:rPr>
              <a:t> Cuvântului</a:t>
            </a:r>
            <a:r>
              <a:rPr lang="ro-RO" sz="3600" i="1" dirty="0">
                <a:latin typeface="Segoe Print" panose="02000600000000000000" pitchFamily="2" charset="0"/>
                <a:ea typeface="Calibri" panose="020F0502020204030204" pitchFamily="34" charset="0"/>
                <a:cs typeface="Arial" panose="020B0604020202020204" pitchFamily="34" charset="0"/>
              </a:rPr>
              <a:t> </a:t>
            </a:r>
            <a:endParaRPr lang="ro-RO" sz="3600" dirty="0">
              <a:latin typeface="Segoe Print" panose="02000600000000000000" pitchFamily="2" charset="0"/>
            </a:endParaRPr>
          </a:p>
        </p:txBody>
      </p:sp>
      <p:sp>
        <p:nvSpPr>
          <p:cNvPr id="3" name="Dreptunghi 2">
            <a:extLst>
              <a:ext uri="{FF2B5EF4-FFF2-40B4-BE49-F238E27FC236}">
                <a16:creationId xmlns:a16="http://schemas.microsoft.com/office/drawing/2014/main" id="{B844A9C7-D818-4AA7-9BA0-4FF8B1B8B438}"/>
              </a:ext>
            </a:extLst>
          </p:cNvPr>
          <p:cNvSpPr/>
          <p:nvPr/>
        </p:nvSpPr>
        <p:spPr>
          <a:xfrm>
            <a:off x="2864455" y="1395431"/>
            <a:ext cx="7819769" cy="5232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masa la care primim hrana cuvintelor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vieţii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veşnice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endParaRPr lang="ro-RO" sz="2800" dirty="0">
              <a:effectLst>
                <a:outerShdw blurRad="38100" dist="38100" dir="2700000" algn="tl">
                  <a:srgbClr val="000000">
                    <a:alpha val="43137"/>
                  </a:srgbClr>
                </a:outerShdw>
              </a:effectLst>
            </a:endParaRPr>
          </a:p>
        </p:txBody>
      </p:sp>
      <p:sp>
        <p:nvSpPr>
          <p:cNvPr id="4" name="Dreptunghi 3">
            <a:extLst>
              <a:ext uri="{FF2B5EF4-FFF2-40B4-BE49-F238E27FC236}">
                <a16:creationId xmlns:a16="http://schemas.microsoft.com/office/drawing/2014/main" id="{C254CE13-EC0A-425E-93A9-70105726CDF9}"/>
              </a:ext>
            </a:extLst>
          </p:cNvPr>
          <p:cNvSpPr/>
          <p:nvPr/>
        </p:nvSpPr>
        <p:spPr>
          <a:xfrm>
            <a:off x="3822491" y="2411292"/>
            <a:ext cx="8079895" cy="40564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Prima lectură – </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Profeţia</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psalmul responsorial</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Prima lectură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 general este luată din </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Vechiul Testament</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 afară de timpul Crăciunului (I Scrisoare a Sf. Ioan)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cel al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Paştelui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(Faptele Apostolilor);</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Tema acestei lecturi este de obicei în strânsă legătură cu Evanghelia care va fi proclamată, dorind să se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evidenţieze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astfel legătura dintre Vechiul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Noul Testament; de aceea e numită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profeţia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p>
        </p:txBody>
      </p:sp>
      <p:pic>
        <p:nvPicPr>
          <p:cNvPr id="5" name="Picture 2" descr="Imagini pentru jesus  gif">
            <a:extLst>
              <a:ext uri="{FF2B5EF4-FFF2-40B4-BE49-F238E27FC236}">
                <a16:creationId xmlns:a16="http://schemas.microsoft.com/office/drawing/2014/main" id="{9934BBE3-B0E7-4045-AA3C-F50217CEDBE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Imagini pentru first reading church">
            <a:extLst>
              <a:ext uri="{FF2B5EF4-FFF2-40B4-BE49-F238E27FC236}">
                <a16:creationId xmlns:a16="http://schemas.microsoft.com/office/drawing/2014/main" id="{7F21E216-1C2A-4C9B-9E3F-95625018C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59" y="2108304"/>
            <a:ext cx="2812348" cy="436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7538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39189CF-CCC5-4A80-BB64-6431B835A1E6}"/>
              </a:ext>
            </a:extLst>
          </p:cNvPr>
          <p:cNvSpPr/>
          <p:nvPr/>
        </p:nvSpPr>
        <p:spPr>
          <a:xfrm>
            <a:off x="6945440" y="2341002"/>
            <a:ext cx="4776867" cy="40564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Psalmul responsorial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este răspunsul nostru plin de bucurie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încredere la Cuvântul Domnului, iar repetarea unui verset de către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toţi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se favorizează meditarea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aprofundarea Cuvântului ascultat.</a:t>
            </a:r>
          </a:p>
        </p:txBody>
      </p:sp>
      <p:pic>
        <p:nvPicPr>
          <p:cNvPr id="3" name="Picture 2" descr="Imagini pentru jesus  gif">
            <a:extLst>
              <a:ext uri="{FF2B5EF4-FFF2-40B4-BE49-F238E27FC236}">
                <a16:creationId xmlns:a16="http://schemas.microsoft.com/office/drawing/2014/main" id="{73B75508-9C7E-469D-BD48-20D25E5F7BB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Imagini pentru first reading church">
            <a:extLst>
              <a:ext uri="{FF2B5EF4-FFF2-40B4-BE49-F238E27FC236}">
                <a16:creationId xmlns:a16="http://schemas.microsoft.com/office/drawing/2014/main" id="{5B5C4892-F2BE-49B6-B3AA-CCED4740F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386" y="626502"/>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11101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1E58B7C-3593-453B-A537-7A7EA2BA6E7E}"/>
              </a:ext>
            </a:extLst>
          </p:cNvPr>
          <p:cNvSpPr/>
          <p:nvPr/>
        </p:nvSpPr>
        <p:spPr>
          <a:xfrm>
            <a:off x="6577575" y="644097"/>
            <a:ext cx="5256383" cy="40564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Lectura a doua sau Apostolul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este luată din Scrisorile Noului Testament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Sf</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Paul,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Sf</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Petru,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Sf</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Ioan,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Sf</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Iacob)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Apocalipsă și are rolul de a ne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învăţa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cu ajutorul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experienţei</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apostolilor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 Bisericii din primele timpuri cum </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să ne trăim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viaţa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creştini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p>
        </p:txBody>
      </p:sp>
      <p:pic>
        <p:nvPicPr>
          <p:cNvPr id="3" name="Picture 2" descr="Imagini pentru jesus  gif">
            <a:extLst>
              <a:ext uri="{FF2B5EF4-FFF2-40B4-BE49-F238E27FC236}">
                <a16:creationId xmlns:a16="http://schemas.microsoft.com/office/drawing/2014/main" id="{9B0B8EC8-1937-4FE8-A2DB-BA542670E04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e similară">
            <a:extLst>
              <a:ext uri="{FF2B5EF4-FFF2-40B4-BE49-F238E27FC236}">
                <a16:creationId xmlns:a16="http://schemas.microsoft.com/office/drawing/2014/main" id="{E0D9FC54-116C-44B3-8003-13F205F2F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796" y="2264013"/>
            <a:ext cx="4126935" cy="372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8512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36021BD-FB34-4457-9E82-26463A19BFEF}"/>
              </a:ext>
            </a:extLst>
          </p:cNvPr>
          <p:cNvSpPr/>
          <p:nvPr/>
        </p:nvSpPr>
        <p:spPr>
          <a:xfrm>
            <a:off x="188237" y="2476756"/>
            <a:ext cx="11609021" cy="35609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Aclamaţiile</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la Lecturile biblice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p>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“Cuvântul Domnului”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spune lectorul la sfârșitul proclamării sale: nu sunt deci numai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nişte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texte antice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demne 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veneraţie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atenţie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ci este Cuvântul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însuşi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al lui Dumnezeu, care astăzi ni se adresează, un cuvânt viu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actual;</a:t>
            </a:r>
          </a:p>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Mulţumim</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lui Dumnezeu”</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“Laudă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ţie</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Cristoase</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răspunsurile adunării care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manifestă astfel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recunoştinţa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faţă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Domnul care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vorbeşte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inimii fiecăruia în parte.</a:t>
            </a:r>
          </a:p>
        </p:txBody>
      </p:sp>
      <p:pic>
        <p:nvPicPr>
          <p:cNvPr id="3" name="Picture 2" descr="Imagini pentru jesus  gif">
            <a:extLst>
              <a:ext uri="{FF2B5EF4-FFF2-40B4-BE49-F238E27FC236}">
                <a16:creationId xmlns:a16="http://schemas.microsoft.com/office/drawing/2014/main" id="{495EFCD3-F2DD-494F-A7E9-08702717A6F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Imagini pentru first reading church">
            <a:extLst>
              <a:ext uri="{FF2B5EF4-FFF2-40B4-BE49-F238E27FC236}">
                <a16:creationId xmlns:a16="http://schemas.microsoft.com/office/drawing/2014/main" id="{288370DC-A20E-414C-BABC-18EB855AD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342" y="272880"/>
            <a:ext cx="3027110" cy="20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170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20739F7-1793-4604-970C-851F5D802DB7}"/>
              </a:ext>
            </a:extLst>
          </p:cNvPr>
          <p:cNvSpPr/>
          <p:nvPr/>
        </p:nvSpPr>
        <p:spPr>
          <a:xfrm>
            <a:off x="5216576" y="314794"/>
            <a:ext cx="6565691" cy="65340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Evanghelia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începe cu Cântecul la Evanghelie: Aleluia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Lăudaţi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pe Dumnezeu!)</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prin care adunarea îl primește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salută pe Isus cel Înviat care îi va adresa Cuvântul său plin 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viaţă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p>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Evanghelia</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este punctul culminant al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Liturgiei</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Cuvântului.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Cristos însuși ni se adresează.</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Cartea Evangheliei este de aceea obiect al unor gesturi 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veneraţie</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(proces</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iune</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tămâiere</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lumânări</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sărut, binecuvântare,) care indică dragostea Bisericii față de Cuvântul lui Cristos .</a:t>
            </a:r>
          </a:p>
        </p:txBody>
      </p:sp>
      <p:pic>
        <p:nvPicPr>
          <p:cNvPr id="38914" name="Picture 2" descr="Imagine similară">
            <a:extLst>
              <a:ext uri="{FF2B5EF4-FFF2-40B4-BE49-F238E27FC236}">
                <a16:creationId xmlns:a16="http://schemas.microsoft.com/office/drawing/2014/main" id="{8CDE528A-E490-42CD-A28D-8E0F7E5A1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33" y="2653259"/>
            <a:ext cx="4313797" cy="28781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ini pentru jesus  gif">
            <a:extLst>
              <a:ext uri="{FF2B5EF4-FFF2-40B4-BE49-F238E27FC236}">
                <a16:creationId xmlns:a16="http://schemas.microsoft.com/office/drawing/2014/main" id="{EEAE214E-9FBA-49A8-9D3B-DF1FE2389F5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4791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1CA8E7B-55E1-46E6-A5A2-D9D8D3F38406}"/>
              </a:ext>
            </a:extLst>
          </p:cNvPr>
          <p:cNvSpPr/>
          <p:nvPr/>
        </p:nvSpPr>
        <p:spPr>
          <a:xfrm>
            <a:off x="1471225" y="327816"/>
            <a:ext cx="10508105" cy="35609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Atitudinea </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credincioşilor</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se stă în picioare, pentru că Evanghelia</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este semnul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prezenţei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celui Înviat printre noi;</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●înainte de proclamare se face semnul crucii pe frunte, buze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inimă, exprimând astfel o rugăciune ce ar putea fi formulată astfel: -“</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Deschide-mi Doamne mintea pentru ca să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îţi</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pot înțelege Cuvântul</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Deschide-mi gura Doamne pentru ca să proclam Cuvântul tău</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Deschide-mi Doamne inima, pentru ca să pot primi Cuvântul tău și să îl trăiesc</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p>
        </p:txBody>
      </p:sp>
      <p:pic>
        <p:nvPicPr>
          <p:cNvPr id="3" name="Picture 2" descr="Imagini pentru jesus  gif">
            <a:extLst>
              <a:ext uri="{FF2B5EF4-FFF2-40B4-BE49-F238E27FC236}">
                <a16:creationId xmlns:a16="http://schemas.microsoft.com/office/drawing/2014/main" id="{B2CCC7CD-FDAE-4574-B337-3B7ACACDEF4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Imagini pentru The Threefold Sign of the Cross">
            <a:extLst>
              <a:ext uri="{FF2B5EF4-FFF2-40B4-BE49-F238E27FC236}">
                <a16:creationId xmlns:a16="http://schemas.microsoft.com/office/drawing/2014/main" id="{7300E570-D36D-4C23-8E5C-33DFAD973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199" y="4051993"/>
            <a:ext cx="3742235" cy="247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3039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A60825A-5AFA-4B13-9AAD-4BC43CC12518}"/>
              </a:ext>
            </a:extLst>
          </p:cNvPr>
          <p:cNvSpPr/>
          <p:nvPr/>
        </p:nvSpPr>
        <p:spPr>
          <a:xfrm>
            <a:off x="931888" y="2721449"/>
            <a:ext cx="10328223" cy="40564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Omilia (predica)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traducând literal, înseamnă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conversaţie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Sarcina omiliei este:</a:t>
            </a:r>
          </a:p>
          <a:p>
            <a:pPr marL="342900" lvl="0" indent="-342900" algn="just">
              <a:lnSpc>
                <a:spcPct val="115000"/>
              </a:lnSpc>
              <a:spcAft>
                <a:spcPts val="0"/>
              </a:spcAft>
              <a:buFont typeface="Times New Roman" panose="02020603050405020304" pitchFamily="18" charset="0"/>
              <a:buChar char="-"/>
              <a:tabLst>
                <a:tab pos="457200" algn="l"/>
              </a:tabLs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De a explica lecturile </a:t>
            </a:r>
          </a:p>
          <a:p>
            <a:pPr marL="342900" lvl="0" indent="-342900" algn="just">
              <a:lnSpc>
                <a:spcPct val="115000"/>
              </a:lnSpc>
              <a:spcAft>
                <a:spcPts val="0"/>
              </a:spcAft>
              <a:buFont typeface="Times New Roman" panose="02020603050405020304" pitchFamily="18" charset="0"/>
              <a:buChar char="-"/>
              <a:tabLst>
                <a:tab pos="457200" algn="l"/>
              </a:tabLs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de a arăta cum se actualizează aici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acum misterul mântuirii </a:t>
            </a:r>
          </a:p>
          <a:p>
            <a:pPr marL="342900" lvl="0" indent="-342900" algn="just">
              <a:lnSpc>
                <a:spcPct val="115000"/>
              </a:lnSpc>
              <a:spcAft>
                <a:spcPts val="0"/>
              </a:spcAft>
              <a:buFont typeface="Times New Roman" panose="02020603050405020304" pitchFamily="18" charset="0"/>
              <a:buChar char="-"/>
              <a:tabLst>
                <a:tab pos="457200" algn="l"/>
              </a:tabLs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hrăneşte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viaţa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creştinilor</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aliment</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ându</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credinţa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întărindu-le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speranţa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susţinându</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-le iubirea;</a:t>
            </a:r>
          </a:p>
          <a:p>
            <a:pPr marL="342900" lvl="0" indent="-342900" algn="just">
              <a:lnSpc>
                <a:spcPct val="115000"/>
              </a:lnSpc>
              <a:spcAft>
                <a:spcPts val="0"/>
              </a:spcAft>
              <a:buFont typeface="Times New Roman" panose="02020603050405020304" pitchFamily="18" charset="0"/>
              <a:buChar char="-"/>
              <a:tabLst>
                <a:tab pos="457200" algn="l"/>
              </a:tabLs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ajută pe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creştini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să adopte decizii concrete în propria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viaţă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conforme cu Vestea cea Bună a lui Isus.</a:t>
            </a:r>
          </a:p>
        </p:txBody>
      </p:sp>
      <p:pic>
        <p:nvPicPr>
          <p:cNvPr id="3" name="Picture 2" descr="Imagini pentru jesus  gif">
            <a:extLst>
              <a:ext uri="{FF2B5EF4-FFF2-40B4-BE49-F238E27FC236}">
                <a16:creationId xmlns:a16="http://schemas.microsoft.com/office/drawing/2014/main" id="{4E003B05-5EF5-4ED1-BFBB-68DE322FE70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Imagini pentru priest homily">
            <a:extLst>
              <a:ext uri="{FF2B5EF4-FFF2-40B4-BE49-F238E27FC236}">
                <a16:creationId xmlns:a16="http://schemas.microsoft.com/office/drawing/2014/main" id="{FFAADFD9-DE99-4062-914B-1E5431006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777" y="149901"/>
            <a:ext cx="4440387" cy="250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707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D856E0A-FDB4-489E-B118-B8BA48232B2A}"/>
              </a:ext>
            </a:extLst>
          </p:cNvPr>
          <p:cNvSpPr/>
          <p:nvPr/>
        </p:nvSpPr>
        <p:spPr>
          <a:xfrm>
            <a:off x="709535" y="3210431"/>
            <a:ext cx="6096000" cy="30654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Simbolul sau mărturisirea </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credinţei</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(Crezul)</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este o sinteză a adevărurilor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esenţiale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credinţă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(întâi de toate Sf. Treime) care</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împărtăşite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cu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ceilalţi</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ne ajută să ne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recunoaştem</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membri ai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aceleiaşi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familii 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credinţă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 Bisericii;</a:t>
            </a:r>
          </a:p>
        </p:txBody>
      </p:sp>
      <p:pic>
        <p:nvPicPr>
          <p:cNvPr id="3" name="Picture 2" descr="Imagini pentru jesus  gif">
            <a:extLst>
              <a:ext uri="{FF2B5EF4-FFF2-40B4-BE49-F238E27FC236}">
                <a16:creationId xmlns:a16="http://schemas.microsoft.com/office/drawing/2014/main" id="{B1DFC688-B1B4-4BFD-AD10-767F6B5344D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Imagini pentru apostle creed">
            <a:extLst>
              <a:ext uri="{FF2B5EF4-FFF2-40B4-BE49-F238E27FC236}">
                <a16:creationId xmlns:a16="http://schemas.microsoft.com/office/drawing/2014/main" id="{A4050DAA-68A1-441B-BE2D-FAF1C10F0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923" y="337278"/>
            <a:ext cx="4141345" cy="552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934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41583D8-986F-4E5F-A5FA-BF94C78E6B85}"/>
              </a:ext>
            </a:extLst>
          </p:cNvPr>
          <p:cNvSpPr/>
          <p:nvPr/>
        </p:nvSpPr>
        <p:spPr>
          <a:xfrm>
            <a:off x="2082243" y="3223559"/>
            <a:ext cx="8027519" cy="9140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indent="180340" algn="just">
              <a:lnSpc>
                <a:spcPct val="115000"/>
              </a:lnSpc>
              <a:spcAft>
                <a:spcPts val="0"/>
              </a:spcAft>
            </a:pPr>
            <a:r>
              <a:rPr lang="ro-RO" sz="4800" b="1"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Ce este sfânta Liturghie?</a:t>
            </a:r>
            <a:endParaRPr lang="ro-RO" sz="48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endParaRPr>
          </a:p>
        </p:txBody>
      </p:sp>
      <p:pic>
        <p:nvPicPr>
          <p:cNvPr id="3" name="Picture 2" descr="Imagini pentru jesus  gif">
            <a:extLst>
              <a:ext uri="{FF2B5EF4-FFF2-40B4-BE49-F238E27FC236}">
                <a16:creationId xmlns:a16="http://schemas.microsoft.com/office/drawing/2014/main" id="{6D50A1B9-6285-48E0-AD14-280A197BD08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3690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779CC850-B4CC-4E65-A229-DCC1F9CDE819}"/>
              </a:ext>
            </a:extLst>
          </p:cNvPr>
          <p:cNvSpPr/>
          <p:nvPr/>
        </p:nvSpPr>
        <p:spPr>
          <a:xfrm>
            <a:off x="224852" y="3957403"/>
            <a:ext cx="11272603" cy="256993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Rugăciunea universală sau a </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credincioşilor</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este numită </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rugăciune universală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pentru că ne face solidari cu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toţi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oamenii </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Poporul, stând în picioare ca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pentru toate celelalte momente de rugăciune comunitară,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exprimă rugăciunea printr-o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invocaţie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comună rostită după fiecare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intenţie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sau rugându-se în tăcere.  </a:t>
            </a:r>
          </a:p>
        </p:txBody>
      </p:sp>
      <p:pic>
        <p:nvPicPr>
          <p:cNvPr id="3" name="Picture 2" descr="Imagini pentru jesus  gif">
            <a:extLst>
              <a:ext uri="{FF2B5EF4-FFF2-40B4-BE49-F238E27FC236}">
                <a16:creationId xmlns:a16="http://schemas.microsoft.com/office/drawing/2014/main" id="{A3EABAEA-0A5E-4371-9EBF-0F3074062B9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Imagini pentru people praying">
            <a:extLst>
              <a:ext uri="{FF2B5EF4-FFF2-40B4-BE49-F238E27FC236}">
                <a16:creationId xmlns:a16="http://schemas.microsoft.com/office/drawing/2014/main" id="{F06AD699-7B32-4495-B2BF-6FF9A9C12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593" y="284397"/>
            <a:ext cx="5003592" cy="333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443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6C3BD64-A56D-453A-81DF-FA725B92605D}"/>
              </a:ext>
            </a:extLst>
          </p:cNvPr>
          <p:cNvSpPr/>
          <p:nvPr/>
        </p:nvSpPr>
        <p:spPr>
          <a:xfrm>
            <a:off x="1520725" y="632368"/>
            <a:ext cx="4935325" cy="708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indent="180340" algn="just">
              <a:lnSpc>
                <a:spcPct val="115000"/>
              </a:lnSpc>
              <a:spcAft>
                <a:spcPts val="0"/>
              </a:spcAft>
            </a:pPr>
            <a:r>
              <a:rPr lang="ro-RO" sz="3600" b="1" dirty="0" err="1">
                <a:latin typeface="Segoe Print" panose="02000600000000000000" pitchFamily="2" charset="0"/>
                <a:ea typeface="Calibri" panose="020F0502020204030204" pitchFamily="34" charset="0"/>
                <a:cs typeface="Arial" panose="020B0604020202020204" pitchFamily="34" charset="0"/>
              </a:rPr>
              <a:t>Liturgia</a:t>
            </a:r>
            <a:r>
              <a:rPr lang="ro-RO" sz="3600" b="1" dirty="0">
                <a:latin typeface="Segoe Print" panose="02000600000000000000" pitchFamily="2" charset="0"/>
                <a:ea typeface="Calibri" panose="020F0502020204030204" pitchFamily="34" charset="0"/>
                <a:cs typeface="Arial" panose="020B0604020202020204" pitchFamily="34" charset="0"/>
              </a:rPr>
              <a:t> Euharistică</a:t>
            </a:r>
            <a:endParaRPr lang="ro-RO" sz="3600" dirty="0">
              <a:latin typeface="Segoe Print" panose="02000600000000000000" pitchFamily="2" charset="0"/>
              <a:ea typeface="Calibri" panose="020F0502020204030204" pitchFamily="34" charset="0"/>
              <a:cs typeface="Arial" panose="020B0604020202020204" pitchFamily="34" charset="0"/>
            </a:endParaRPr>
          </a:p>
        </p:txBody>
      </p:sp>
      <p:sp>
        <p:nvSpPr>
          <p:cNvPr id="3" name="Dreptunghi 2">
            <a:extLst>
              <a:ext uri="{FF2B5EF4-FFF2-40B4-BE49-F238E27FC236}">
                <a16:creationId xmlns:a16="http://schemas.microsoft.com/office/drawing/2014/main" id="{7E7DDD57-E790-4F45-A29D-5CB8323FF4EF}"/>
              </a:ext>
            </a:extLst>
          </p:cNvPr>
          <p:cNvSpPr/>
          <p:nvPr/>
        </p:nvSpPr>
        <p:spPr>
          <a:xfrm>
            <a:off x="3467723" y="2419126"/>
            <a:ext cx="8359515" cy="40564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Prezentarea darurilor</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Procesiunea ofertoriului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Pâinea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vinul oferite pentru ca să devină Trupul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Sângele Domnului semnifică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întreaga noastră viață oferită drept jertfă spirituală Domnului</a:t>
            </a:r>
          </a:p>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Colecta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acelaşi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moment se colectează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ofertele materiale ale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credincioşilor</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pentru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necesităţile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comunităţii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ale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nevoiaşilor</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ei.</a:t>
            </a:r>
          </a:p>
        </p:txBody>
      </p:sp>
      <p:pic>
        <p:nvPicPr>
          <p:cNvPr id="4" name="Picture 2" descr="Imagini pentru jesus  gif">
            <a:extLst>
              <a:ext uri="{FF2B5EF4-FFF2-40B4-BE49-F238E27FC236}">
                <a16:creationId xmlns:a16="http://schemas.microsoft.com/office/drawing/2014/main" id="{E4627022-BA29-4E6D-894A-FE5DE2C866D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Imagini pentru Offertory">
            <a:extLst>
              <a:ext uri="{FF2B5EF4-FFF2-40B4-BE49-F238E27FC236}">
                <a16:creationId xmlns:a16="http://schemas.microsoft.com/office/drawing/2014/main" id="{C4D9AB78-F6A8-40C9-9923-13840EDC0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82" y="3195930"/>
            <a:ext cx="2514026" cy="192951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ini pentru Offertory">
            <a:extLst>
              <a:ext uri="{FF2B5EF4-FFF2-40B4-BE49-F238E27FC236}">
                <a16:creationId xmlns:a16="http://schemas.microsoft.com/office/drawing/2014/main" id="{30401F11-A369-422B-AD18-A5F2E5940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794" y="163420"/>
            <a:ext cx="3521020" cy="198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92078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7E86C2F9-46B0-4C68-BA3A-493DC33E7F6D}"/>
              </a:ext>
            </a:extLst>
          </p:cNvPr>
          <p:cNvSpPr/>
          <p:nvPr/>
        </p:nvSpPr>
        <p:spPr>
          <a:xfrm>
            <a:off x="3013024" y="629588"/>
            <a:ext cx="8754256" cy="256993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Aducerea de mulțumiri (</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Prefaţa</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 numele întregului popor preotul îi aduce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mulţumiri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Tatălui ceresc pentru iubirea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milostivirea arătate prin întreaga lucrare a mântuirii sau pentru un aspect special al acesteia, în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funcţie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sărbătoare</a:t>
            </a:r>
          </a:p>
        </p:txBody>
      </p:sp>
      <p:pic>
        <p:nvPicPr>
          <p:cNvPr id="3" name="Picture 2" descr="Imagini pentru jesus  gif">
            <a:extLst>
              <a:ext uri="{FF2B5EF4-FFF2-40B4-BE49-F238E27FC236}">
                <a16:creationId xmlns:a16="http://schemas.microsoft.com/office/drawing/2014/main" id="{D159E523-6FB8-485B-9D36-4CB4A18D893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ine similară">
            <a:extLst>
              <a:ext uri="{FF2B5EF4-FFF2-40B4-BE49-F238E27FC236}">
                <a16:creationId xmlns:a16="http://schemas.microsoft.com/office/drawing/2014/main" id="{1BE7549C-CA97-4AD9-9551-F87BC6A69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27" y="3429000"/>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0672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7064FDEF-235F-4F93-B9DC-49F47D3B7A3E}"/>
              </a:ext>
            </a:extLst>
          </p:cNvPr>
          <p:cNvSpPr/>
          <p:nvPr/>
        </p:nvSpPr>
        <p:spPr>
          <a:xfrm>
            <a:off x="1520724" y="327816"/>
            <a:ext cx="10006711" cy="256993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SFÂNT (</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Aclamaţia</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este imnul de laudă  al îngerilor în cer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al celor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mântuiţi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Is</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6,3; Ap 4,8); în timpul Liturghiei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aşadar</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 acest fel, cerul se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uneşte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cu pământul!</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Iar partea a doua, </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“Binecuvântat e cel care vine…”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este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aclamaţia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mulţimii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la intrarea lui Isus în Ierusalim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Mt</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21,9) </a:t>
            </a:r>
          </a:p>
        </p:txBody>
      </p:sp>
      <p:pic>
        <p:nvPicPr>
          <p:cNvPr id="3" name="Picture 2" descr="Imagini pentru jesus  gif">
            <a:extLst>
              <a:ext uri="{FF2B5EF4-FFF2-40B4-BE49-F238E27FC236}">
                <a16:creationId xmlns:a16="http://schemas.microsoft.com/office/drawing/2014/main" id="{541C7F9F-4A1F-4840-92D2-8B597B37FA8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ini pentru jesus in jerusalem">
            <a:extLst>
              <a:ext uri="{FF2B5EF4-FFF2-40B4-BE49-F238E27FC236}">
                <a16:creationId xmlns:a16="http://schemas.microsoft.com/office/drawing/2014/main" id="{EA02C1EA-3905-4758-962D-A14BF9454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547" y="3100249"/>
            <a:ext cx="5144902" cy="342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41540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5FBEFFA6-856E-467F-B4CC-F077A7937378}"/>
              </a:ext>
            </a:extLst>
          </p:cNvPr>
          <p:cNvSpPr/>
          <p:nvPr/>
        </p:nvSpPr>
        <p:spPr>
          <a:xfrm>
            <a:off x="2560042" y="505374"/>
            <a:ext cx="8981063" cy="20744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Prefacerea</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Epicleza</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Sfinţeşte</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aceste daruri cu roua Duhului tău, ca ele să devină pentru noi trupul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sângele Domnului nostru Isus Cristos”.</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Dreptunghi 2">
            <a:extLst>
              <a:ext uri="{FF2B5EF4-FFF2-40B4-BE49-F238E27FC236}">
                <a16:creationId xmlns:a16="http://schemas.microsoft.com/office/drawing/2014/main" id="{CE21E4BC-0FB3-4195-9C23-94F311E76D2D}"/>
              </a:ext>
            </a:extLst>
          </p:cNvPr>
          <p:cNvSpPr/>
          <p:nvPr/>
        </p:nvSpPr>
        <p:spPr>
          <a:xfrm>
            <a:off x="677916" y="3051271"/>
            <a:ext cx="10255770" cy="35609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Biserica imploră prin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invocaţii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speciale puterea Duhului Sfânt, pentru ca darurile oferite de oameni să fie consacrate, adică să se prefacă în trupul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sângele lui Cristos;</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-gestul impunerii mâinilor semnifică invocarea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coborârea Duhului Sfânt;</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stau în genunchi până după prefacere, gest 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adoraţie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faţă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Cristos care se face prezent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smerenie în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faţa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măreţiei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sale; </a:t>
            </a:r>
          </a:p>
        </p:txBody>
      </p:sp>
      <p:pic>
        <p:nvPicPr>
          <p:cNvPr id="4" name="Picture 2" descr="Imagini pentru jesus  gif">
            <a:extLst>
              <a:ext uri="{FF2B5EF4-FFF2-40B4-BE49-F238E27FC236}">
                <a16:creationId xmlns:a16="http://schemas.microsoft.com/office/drawing/2014/main" id="{5FA0A052-2609-40EA-9B4B-29D801B8458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12878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1EC254E-86BD-473E-818B-EA60F7D05BDC}"/>
              </a:ext>
            </a:extLst>
          </p:cNvPr>
          <p:cNvSpPr/>
          <p:nvPr/>
        </p:nvSpPr>
        <p:spPr>
          <a:xfrm>
            <a:off x="1668905" y="577319"/>
            <a:ext cx="8284564" cy="256993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Relatarea instituirii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consacrarea:</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Luaţi</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mâncaţi</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din aceasta </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toţi</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acesta este trupul meu…</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Luaţi</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beţi</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din acesta </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toţi</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acesta este potirul sângelui meu…”</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b="1" i="1" cap="small"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Momentul culminant al Sfintei Liturghii</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descr="Imagini pentru jesus  gif">
            <a:extLst>
              <a:ext uri="{FF2B5EF4-FFF2-40B4-BE49-F238E27FC236}">
                <a16:creationId xmlns:a16="http://schemas.microsoft.com/office/drawing/2014/main" id="{2B9F64CD-77AA-4712-94DC-D67214215A7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ini pentru priest bows slightly">
            <a:extLst>
              <a:ext uri="{FF2B5EF4-FFF2-40B4-BE49-F238E27FC236}">
                <a16:creationId xmlns:a16="http://schemas.microsoft.com/office/drawing/2014/main" id="{6BB8C8FF-2F20-4392-8560-D64935255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420" y="3264109"/>
            <a:ext cx="51466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6755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5FF49B65-A3D1-4CE6-9030-7B0384995CAA}"/>
              </a:ext>
            </a:extLst>
          </p:cNvPr>
          <p:cNvSpPr/>
          <p:nvPr/>
        </p:nvSpPr>
        <p:spPr>
          <a:xfrm>
            <a:off x="1244183" y="1469036"/>
            <a:ext cx="6250900" cy="50475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Prin cuvintele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gesturile lui Cristos se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săvârşeşte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jertfa pe care El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însuşi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 orânduit-o la Cina de pe urmă, când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 oferit trupul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sângele său sub chipul pâinii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al vinului, a dat să mănânce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să bea apostolilor, împuternicindu-i să perpetueze această taină;</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Preotul ridică darurile consacrate pentru a fi astfel privite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adorate în tăcere de către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p>
        </p:txBody>
      </p:sp>
      <p:pic>
        <p:nvPicPr>
          <p:cNvPr id="3" name="Picture 2" descr="Imagini pentru jesus  gif">
            <a:extLst>
              <a:ext uri="{FF2B5EF4-FFF2-40B4-BE49-F238E27FC236}">
                <a16:creationId xmlns:a16="http://schemas.microsoft.com/office/drawing/2014/main" id="{75815014-948D-4232-B9BC-4D37E9E4DD1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magini pentru priest bows slightly">
            <a:extLst>
              <a:ext uri="{FF2B5EF4-FFF2-40B4-BE49-F238E27FC236}">
                <a16:creationId xmlns:a16="http://schemas.microsoft.com/office/drawing/2014/main" id="{D81C2F89-3139-4753-9B8F-09BDFB822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170" y="281533"/>
            <a:ext cx="3657286" cy="548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227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6DF16D8-77F3-4AB4-B27B-0179832B5C98}"/>
              </a:ext>
            </a:extLst>
          </p:cNvPr>
          <p:cNvSpPr/>
          <p:nvPr/>
        </p:nvSpPr>
        <p:spPr>
          <a:xfrm>
            <a:off x="1520725" y="378536"/>
            <a:ext cx="10231564" cy="256993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Anamneza (amintire eficace) sau Misterul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credinţei</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Biserica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împlineşte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porunca Domnului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faceţi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aceasta în amintirea mea”)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celebrează actul memorial al lui Cristos</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dacă nu rămân în genunchi până la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sfârşitul</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rugăciunii, stau în picioare;</a:t>
            </a:r>
          </a:p>
        </p:txBody>
      </p:sp>
      <p:pic>
        <p:nvPicPr>
          <p:cNvPr id="3" name="Picture 2" descr="Imagini pentru jesus  gif">
            <a:extLst>
              <a:ext uri="{FF2B5EF4-FFF2-40B4-BE49-F238E27FC236}">
                <a16:creationId xmlns:a16="http://schemas.microsoft.com/office/drawing/2014/main" id="{59EBD40F-3975-4F78-8955-36DA560E363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ini pentru people church knee">
            <a:extLst>
              <a:ext uri="{FF2B5EF4-FFF2-40B4-BE49-F238E27FC236}">
                <a16:creationId xmlns:a16="http://schemas.microsoft.com/office/drawing/2014/main" id="{DEA3FFF2-7E60-4160-87C8-39704A1B3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272" y="3016226"/>
            <a:ext cx="4809419" cy="360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4713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E7E3019-47F3-48B2-A445-95B7A5B836AD}"/>
              </a:ext>
            </a:extLst>
          </p:cNvPr>
          <p:cNvSpPr/>
          <p:nvPr/>
        </p:nvSpPr>
        <p:spPr>
          <a:xfrm>
            <a:off x="4332158" y="584616"/>
            <a:ext cx="7360170" cy="30654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Oferirile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Biserica oferă Tatălui, în Duhul sfânt, victima fără pată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le cere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credincioşilor</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să ofere nu numai victima fără pată, dar să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ştie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să se ofere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pe ei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înşişi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astfel să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desăvârşească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din zi în zi unirea lor cu Dumnezeu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cu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fraţii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lor, pentru ca în cele din urmă Dumnezeu să fie totul în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toţi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p>
        </p:txBody>
      </p:sp>
      <p:pic>
        <p:nvPicPr>
          <p:cNvPr id="3" name="Picture 2" descr="Imagini pentru jesus  gif">
            <a:extLst>
              <a:ext uri="{FF2B5EF4-FFF2-40B4-BE49-F238E27FC236}">
                <a16:creationId xmlns:a16="http://schemas.microsoft.com/office/drawing/2014/main" id="{D00226D3-2816-48C7-838F-F684F30BFE4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ine similară">
            <a:extLst>
              <a:ext uri="{FF2B5EF4-FFF2-40B4-BE49-F238E27FC236}">
                <a16:creationId xmlns:a16="http://schemas.microsoft.com/office/drawing/2014/main" id="{10F04809-57A8-4E3A-90DA-D8D377BF3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62" y="2569330"/>
            <a:ext cx="3654242" cy="388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2959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85FAC52-5F77-4CDC-8C39-69CE3B44D233}"/>
              </a:ext>
            </a:extLst>
          </p:cNvPr>
          <p:cNvSpPr/>
          <p:nvPr/>
        </p:nvSpPr>
        <p:spPr>
          <a:xfrm>
            <a:off x="1876268" y="419725"/>
            <a:ext cx="9861029" cy="45520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Mijlocirile: “Adu-</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ţi</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aminte, Doamne…”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prin ele se arată că Euharistia este celebrată în comuniune cu întreaga Biserică, atât cea din ceruri, cât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cea de pe pământ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că jertfa se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săvârşeşte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pentru ea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pentru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toţi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membrii ei: </a:t>
            </a:r>
          </a:p>
          <a:p>
            <a:pPr marL="342900" lvl="0" indent="-342900" algn="just">
              <a:lnSpc>
                <a:spcPct val="115000"/>
              </a:lnSpc>
              <a:spcAft>
                <a:spcPts val="0"/>
              </a:spcAft>
              <a:buFont typeface="Times New Roman" panose="02020603050405020304" pitchFamily="18" charset="0"/>
              <a:buChar char="-"/>
              <a:tabLst>
                <a:tab pos="457200" algn="l"/>
              </a:tabLs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vii (Biserica întreagă, noi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toţi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împreună cu papa, episcopii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întregul cler… );</a:t>
            </a:r>
          </a:p>
          <a:p>
            <a:pPr marL="342900" lvl="0" indent="-342900" algn="just">
              <a:lnSpc>
                <a:spcPct val="115000"/>
              </a:lnSpc>
              <a:spcAft>
                <a:spcPts val="0"/>
              </a:spcAft>
              <a:buFont typeface="Times New Roman" panose="02020603050405020304" pitchFamily="18" charset="0"/>
              <a:buChar char="-"/>
              <a:tabLst>
                <a:tab pos="457200" algn="l"/>
              </a:tabLst>
            </a:pP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răposaţi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(care l-au cunoscut pe Cristos: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fraţii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noştri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care au adormit în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speranţa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învierii”, sau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necreştini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toţi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cei care au răposat în milostivirea ta”);</a:t>
            </a:r>
          </a:p>
        </p:txBody>
      </p:sp>
      <p:pic>
        <p:nvPicPr>
          <p:cNvPr id="3" name="Picture 2" descr="Imagini pentru jesus  gif">
            <a:extLst>
              <a:ext uri="{FF2B5EF4-FFF2-40B4-BE49-F238E27FC236}">
                <a16:creationId xmlns:a16="http://schemas.microsoft.com/office/drawing/2014/main" id="{C787A627-A01E-4D1D-9B0F-18CB9B3465F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ini pentru priest altar">
            <a:extLst>
              <a:ext uri="{FF2B5EF4-FFF2-40B4-BE49-F238E27FC236}">
                <a16:creationId xmlns:a16="http://schemas.microsoft.com/office/drawing/2014/main" id="{BF1A7519-14D2-4B08-A48D-BB9F962F8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232" y="5110240"/>
            <a:ext cx="2012174" cy="132803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ini pentru cemetery">
            <a:extLst>
              <a:ext uri="{FF2B5EF4-FFF2-40B4-BE49-F238E27FC236}">
                <a16:creationId xmlns:a16="http://schemas.microsoft.com/office/drawing/2014/main" id="{1FE0F6D9-6DF1-4514-83C5-E43AB2250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56233"/>
            <a:ext cx="2706757" cy="155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7014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D48D473-8C87-4710-B809-FE154E8D4D0E}"/>
              </a:ext>
            </a:extLst>
          </p:cNvPr>
          <p:cNvSpPr/>
          <p:nvPr/>
        </p:nvSpPr>
        <p:spPr>
          <a:xfrm>
            <a:off x="5476406" y="738916"/>
            <a:ext cx="6096000" cy="48705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 primul rând este sărbătoarea creștinilor care se întâlnesc cu domnul înviat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între ei. Liturghia nu mai este atunci văzută sau ascultată, ci trăită. O sărbătoare nu se face de unul singur. Pentru a face sărbătoare trebuie să fim împreună. Și la liturghie, la început, exprimăm bucuria întâlnirii, prin participarea trupului, prin cântare.</a:t>
            </a:r>
          </a:p>
          <a:p>
            <a:pPr indent="180340" algn="just">
              <a:lnSpc>
                <a:spcPct val="115000"/>
              </a:lnSpc>
              <a:spcAft>
                <a:spcPts val="0"/>
              </a:spcAft>
            </a:pP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p>
        </p:txBody>
      </p:sp>
      <p:pic>
        <p:nvPicPr>
          <p:cNvPr id="3" name="Picture 2" descr="Imagini pentru jesus  gif">
            <a:extLst>
              <a:ext uri="{FF2B5EF4-FFF2-40B4-BE49-F238E27FC236}">
                <a16:creationId xmlns:a16="http://schemas.microsoft.com/office/drawing/2014/main" id="{40FB458E-A5C0-423F-A59F-9F992FA69BC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Imagini pentru MASS holy">
            <a:extLst>
              <a:ext uri="{FF2B5EF4-FFF2-40B4-BE49-F238E27FC236}">
                <a16:creationId xmlns:a16="http://schemas.microsoft.com/office/drawing/2014/main" id="{D521EBF1-2AD3-4718-B7C1-24B045EC8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64" y="2260236"/>
            <a:ext cx="39624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321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AFC651C-E7A6-4A22-AA5F-524A3B94B0D3}"/>
              </a:ext>
            </a:extLst>
          </p:cNvPr>
          <p:cNvSpPr/>
          <p:nvPr/>
        </p:nvSpPr>
        <p:spPr>
          <a:xfrm>
            <a:off x="3942414" y="3429000"/>
            <a:ext cx="7809875" cy="30654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Doxologia: </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“Prin Cristos, cu Cristos </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 Cristos, </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ţie</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Dumnezeule Tată atotputernic în unire cu Duhul Sfânt, toată cinstea </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mărirea în </a:t>
            </a:r>
            <a:r>
              <a:rPr lang="ro-RO"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toţi</a:t>
            </a:r>
            <a:r>
              <a:rPr lang="ro-RO"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vecii vecilor. Amin”</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Doxologie (gr.)= preamărire, cuvânt de laudă;</a:t>
            </a:r>
          </a:p>
        </p:txBody>
      </p:sp>
      <p:pic>
        <p:nvPicPr>
          <p:cNvPr id="3" name="Picture 2" descr="Imagini pentru jesus  gif">
            <a:extLst>
              <a:ext uri="{FF2B5EF4-FFF2-40B4-BE49-F238E27FC236}">
                <a16:creationId xmlns:a16="http://schemas.microsoft.com/office/drawing/2014/main" id="{B12A52F5-4974-48D5-98A7-B910C6E1EEC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ine similară">
            <a:extLst>
              <a:ext uri="{FF2B5EF4-FFF2-40B4-BE49-F238E27FC236}">
                <a16:creationId xmlns:a16="http://schemas.microsoft.com/office/drawing/2014/main" id="{5C4B5C3F-155E-42B6-B88D-F655B6CA1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890" y="363545"/>
            <a:ext cx="3911048" cy="260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060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0443E9CD-A677-4109-BA4F-D0A012E38186}"/>
              </a:ext>
            </a:extLst>
          </p:cNvPr>
          <p:cNvSpPr/>
          <p:nvPr/>
        </p:nvSpPr>
        <p:spPr>
          <a:xfrm>
            <a:off x="1520725" y="885528"/>
            <a:ext cx="4960973" cy="708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indent="180340" algn="just">
              <a:lnSpc>
                <a:spcPct val="115000"/>
              </a:lnSpc>
              <a:spcAft>
                <a:spcPts val="0"/>
              </a:spcAft>
            </a:pPr>
            <a:r>
              <a:rPr lang="ro-RO" sz="3600" b="1" dirty="0">
                <a:latin typeface="Segoe Print" panose="02000600000000000000" pitchFamily="2" charset="0"/>
                <a:ea typeface="Calibri" panose="020F0502020204030204" pitchFamily="34" charset="0"/>
                <a:cs typeface="Arial" panose="020B0604020202020204" pitchFamily="34" charset="0"/>
              </a:rPr>
              <a:t>Riturile </a:t>
            </a:r>
            <a:r>
              <a:rPr lang="ro-RO" sz="3600" b="1" dirty="0" err="1">
                <a:latin typeface="Segoe Print" panose="02000600000000000000" pitchFamily="2" charset="0"/>
                <a:ea typeface="Calibri" panose="020F0502020204030204" pitchFamily="34" charset="0"/>
                <a:cs typeface="Arial" panose="020B0604020202020204" pitchFamily="34" charset="0"/>
              </a:rPr>
              <a:t>împărtăşirii</a:t>
            </a:r>
            <a:endParaRPr lang="ro-RO" sz="3600" dirty="0">
              <a:latin typeface="Segoe Print" panose="02000600000000000000" pitchFamily="2" charset="0"/>
              <a:ea typeface="Calibri" panose="020F0502020204030204" pitchFamily="34" charset="0"/>
              <a:cs typeface="Arial" panose="020B0604020202020204" pitchFamily="34" charset="0"/>
            </a:endParaRPr>
          </a:p>
        </p:txBody>
      </p:sp>
      <p:sp>
        <p:nvSpPr>
          <p:cNvPr id="3" name="Dreptunghi 2">
            <a:extLst>
              <a:ext uri="{FF2B5EF4-FFF2-40B4-BE49-F238E27FC236}">
                <a16:creationId xmlns:a16="http://schemas.microsoft.com/office/drawing/2014/main" id="{599AFFB5-C075-450B-BE9D-5ED8D9CD06D8}"/>
              </a:ext>
            </a:extLst>
          </p:cNvPr>
          <p:cNvSpPr/>
          <p:nvPr/>
        </p:nvSpPr>
        <p:spPr>
          <a:xfrm>
            <a:off x="2818151" y="1948722"/>
            <a:ext cx="8544393" cy="45520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Începe cu un </a:t>
            </a:r>
            <a:r>
              <a:rPr lang="it-IT"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moment de împărtășire</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 poruncii Domnului, după care rugăciunea </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“Tatăl nostru”                                </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marL="180340"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Mântuieşte</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-ne Doamne, de toate relele…”</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Rugăciunea care dezvoltă ultima cerere din “Tatăl nostru”, cere pentru întreaga comunitate eliberarea de puterea Celui Rău</a:t>
            </a:r>
          </a:p>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“Căci a ta este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împărăţia</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puterea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mărirea în veci”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creştinul</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 admis la banchetul Mielului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împreună cu îngerii cerului aclamă maiestatea divină (Ap 19,1-7); </a:t>
            </a:r>
          </a:p>
        </p:txBody>
      </p:sp>
      <p:pic>
        <p:nvPicPr>
          <p:cNvPr id="4" name="Picture 2" descr="Imagini pentru jesus  gif">
            <a:extLst>
              <a:ext uri="{FF2B5EF4-FFF2-40B4-BE49-F238E27FC236}">
                <a16:creationId xmlns:a16="http://schemas.microsoft.com/office/drawing/2014/main" id="{C3DFCC78-8513-432A-84B6-E6007C1DD1D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275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8DD73F7-72E3-48AA-8A56-8C8B987499B3}"/>
              </a:ext>
            </a:extLst>
          </p:cNvPr>
          <p:cNvSpPr/>
          <p:nvPr/>
        </p:nvSpPr>
        <p:spPr>
          <a:xfrm>
            <a:off x="1520725" y="145775"/>
            <a:ext cx="10432736" cy="35609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Ritul păcii -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imploră pacea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unitatea pentru Biserică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pentru întreaga familie umană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exprimă dragostea reciprocă, înainte de a se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împărtăşi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din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aceeaşi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pâine;</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Gestul de pace oferit celor care sunt în vecinătate (sub forma strângerii mâinii sau a “sărutului păcii”) vrea să mărească dragostea fraternă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să dezrădăcineze orice formă de conflict cu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fraţii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credinţă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pentru ca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împărtăşirea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cu Sf. Euharistie să fie într-adevăr rodnică.</a:t>
            </a:r>
          </a:p>
        </p:txBody>
      </p:sp>
      <p:pic>
        <p:nvPicPr>
          <p:cNvPr id="3" name="Picture 2" descr="Imagini pentru jesus  gif">
            <a:extLst>
              <a:ext uri="{FF2B5EF4-FFF2-40B4-BE49-F238E27FC236}">
                <a16:creationId xmlns:a16="http://schemas.microsoft.com/office/drawing/2014/main" id="{21584FC7-16B4-47F1-9EF8-E7199E1F5E4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ine similară">
            <a:extLst>
              <a:ext uri="{FF2B5EF4-FFF2-40B4-BE49-F238E27FC236}">
                <a16:creationId xmlns:a16="http://schemas.microsoft.com/office/drawing/2014/main" id="{544D81BD-C671-4A6A-B1E6-398AE1507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451" y="3926595"/>
            <a:ext cx="4174436" cy="27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83633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B838026-F457-476D-8017-BEA2AC4BB7A4}"/>
              </a:ext>
            </a:extLst>
          </p:cNvPr>
          <p:cNvSpPr/>
          <p:nvPr/>
        </p:nvSpPr>
        <p:spPr>
          <a:xfrm>
            <a:off x="442319" y="2549553"/>
            <a:ext cx="10223510" cy="40564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Invitaţia</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la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împărtăşanie</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“Iată Mielul lui Dumnezeu...”</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înainte de a invita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ospăţul</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Mielului, preotul se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pregăteşte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cu o rugăciune făcută în șoaptă pentru a primi cu folos Euharistia;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acelaşi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lucru îl fac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 tăcere;</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preotul arată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credincioşilor</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pâinea euharistică pe care o vor primi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îi invită la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ospăţul</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lui Cristos.</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-omul realizează propria îndepărtare de Dumnezeu și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mărturiseşte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nevrednicia dar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disponibilitatea de a-l primi pe Dumnezeu.</a:t>
            </a:r>
          </a:p>
        </p:txBody>
      </p:sp>
      <p:sp>
        <p:nvSpPr>
          <p:cNvPr id="3" name="Dreptunghi 2">
            <a:extLst>
              <a:ext uri="{FF2B5EF4-FFF2-40B4-BE49-F238E27FC236}">
                <a16:creationId xmlns:a16="http://schemas.microsoft.com/office/drawing/2014/main" id="{45C73541-936B-48B8-A177-74AEA72755D2}"/>
              </a:ext>
            </a:extLst>
          </p:cNvPr>
          <p:cNvSpPr/>
          <p:nvPr/>
        </p:nvSpPr>
        <p:spPr>
          <a:xfrm>
            <a:off x="3205069" y="249071"/>
            <a:ext cx="8007573" cy="20744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Frângerea pâinii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Agnus</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Dei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gestul frângerii pâinii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săvârşit</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Isus a dat denumirea întregii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acţiuni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euharistice (discipolii de la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Emaus</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l-au recunoscut la frângerea pâinii); </a:t>
            </a:r>
          </a:p>
        </p:txBody>
      </p:sp>
      <p:pic>
        <p:nvPicPr>
          <p:cNvPr id="4" name="Picture 2" descr="Imagini pentru jesus  gif">
            <a:extLst>
              <a:ext uri="{FF2B5EF4-FFF2-40B4-BE49-F238E27FC236}">
                <a16:creationId xmlns:a16="http://schemas.microsoft.com/office/drawing/2014/main" id="{DD85A002-3176-4AC9-944A-7CC56BD2B52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14509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C3D89E9-5CEF-4E12-A504-D2AFC268E453}"/>
              </a:ext>
            </a:extLst>
          </p:cNvPr>
          <p:cNvSpPr/>
          <p:nvPr/>
        </p:nvSpPr>
        <p:spPr>
          <a:xfrm>
            <a:off x="3507699" y="4306956"/>
            <a:ext cx="7822910" cy="20744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Împărtăşania</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este punctul culminant al participării noastre la Sf. Liturghie, în care devenim una cu Cristos, prin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împărtăşirea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cu Pâinea vie coborâtă din cer; </a:t>
            </a:r>
          </a:p>
        </p:txBody>
      </p:sp>
      <p:pic>
        <p:nvPicPr>
          <p:cNvPr id="3" name="Picture 2" descr="Imagini pentru jesus  gif">
            <a:extLst>
              <a:ext uri="{FF2B5EF4-FFF2-40B4-BE49-F238E27FC236}">
                <a16:creationId xmlns:a16="http://schemas.microsoft.com/office/drawing/2014/main" id="{F810077A-86B3-423F-A44A-6DEFEA5E0ED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ini pentru comunion">
            <a:extLst>
              <a:ext uri="{FF2B5EF4-FFF2-40B4-BE49-F238E27FC236}">
                <a16:creationId xmlns:a16="http://schemas.microsoft.com/office/drawing/2014/main" id="{809F0AA2-2315-4FEB-AB97-239C5455C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995" y="323298"/>
            <a:ext cx="6084542" cy="35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8694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DC392FE-0F23-4E57-8B83-65814B6C8FB2}"/>
              </a:ext>
            </a:extLst>
          </p:cNvPr>
          <p:cNvSpPr/>
          <p:nvPr/>
        </p:nvSpPr>
        <p:spPr>
          <a:xfrm>
            <a:off x="1520725" y="324135"/>
            <a:ext cx="10445988" cy="40564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Rugăciunea de după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Împărtăşanie</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Individuală: întorcându-ne la loc, fiecare în parte îi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mulţumeşte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Domnului în inima sa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îl roagă să fie păstrat în iubirea sa; această rugăciune 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mulţumire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personală poate să continue pentru câteva clipe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după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sfârşitul</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Sf. Liturghii; </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●Comună: Preotul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rosteşte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o rugăciune în numele tuturor în care adună cererile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recunoştinţa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fiecăruia iar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asumă această rugăciune prin răspunsul</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“Am</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descr="Imagini pentru jesus  gif">
            <a:extLst>
              <a:ext uri="{FF2B5EF4-FFF2-40B4-BE49-F238E27FC236}">
                <a16:creationId xmlns:a16="http://schemas.microsoft.com/office/drawing/2014/main" id="{94BCE338-398B-469E-B3B6-3F9F4E2AD7B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ine similară">
            <a:extLst>
              <a:ext uri="{FF2B5EF4-FFF2-40B4-BE49-F238E27FC236}">
                <a16:creationId xmlns:a16="http://schemas.microsoft.com/office/drawing/2014/main" id="{FA63666F-C46D-4792-95DA-C0DE320EE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739" y="4624724"/>
            <a:ext cx="2401067" cy="190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045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3CB5FF4-5207-4BF1-8730-174174BA21D0}"/>
              </a:ext>
            </a:extLst>
          </p:cNvPr>
          <p:cNvSpPr/>
          <p:nvPr/>
        </p:nvSpPr>
        <p:spPr>
          <a:xfrm>
            <a:off x="1699284" y="749805"/>
            <a:ext cx="4396716" cy="7294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indent="180340" algn="just">
              <a:lnSpc>
                <a:spcPct val="115000"/>
              </a:lnSpc>
              <a:spcAft>
                <a:spcPts val="0"/>
              </a:spcAft>
            </a:pPr>
            <a:r>
              <a:rPr lang="ro-RO" sz="3600" b="1"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Ritualul încheierii</a:t>
            </a:r>
            <a:endParaRPr lang="ro-RO" sz="36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endParaRPr>
          </a:p>
        </p:txBody>
      </p:sp>
      <p:sp>
        <p:nvSpPr>
          <p:cNvPr id="3" name="Dreptunghi 2">
            <a:extLst>
              <a:ext uri="{FF2B5EF4-FFF2-40B4-BE49-F238E27FC236}">
                <a16:creationId xmlns:a16="http://schemas.microsoft.com/office/drawing/2014/main" id="{C646C80F-1CC4-428C-8E39-A3CF6F3E0F38}"/>
              </a:ext>
            </a:extLst>
          </p:cNvPr>
          <p:cNvSpPr/>
          <p:nvPr/>
        </p:nvSpPr>
        <p:spPr>
          <a:xfrm>
            <a:off x="3147934" y="2608289"/>
            <a:ext cx="7929797" cy="35609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Salutul:</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“Domnul să fie cu voi”-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reaminteşte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reasigură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credincioşii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prezenţa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Domnului în mijlocul poporului său; </a:t>
            </a:r>
          </a:p>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Binecuvântarea: “Să vă binecuvânteze…”</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are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semnificaţia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unei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mulţumiri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pentru darul primit dar mai ales al certitudinii că întreaga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viaţă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este o binecuvântare a Domnului.</a:t>
            </a:r>
          </a:p>
        </p:txBody>
      </p:sp>
      <p:pic>
        <p:nvPicPr>
          <p:cNvPr id="4" name="Picture 2" descr="Imagini pentru jesus  gif">
            <a:extLst>
              <a:ext uri="{FF2B5EF4-FFF2-40B4-BE49-F238E27FC236}">
                <a16:creationId xmlns:a16="http://schemas.microsoft.com/office/drawing/2014/main" id="{3F81B926-CB20-458A-9999-FC72F3D5E49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ini pentru final blessing">
            <a:extLst>
              <a:ext uri="{FF2B5EF4-FFF2-40B4-BE49-F238E27FC236}">
                <a16:creationId xmlns:a16="http://schemas.microsoft.com/office/drawing/2014/main" id="{8397AB50-32F7-491B-8DAC-55E35637E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350" y="338988"/>
            <a:ext cx="3047654" cy="203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37676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A9AD681-6ECA-4982-9AC9-12FD8459A63E}"/>
              </a:ext>
            </a:extLst>
          </p:cNvPr>
          <p:cNvSpPr/>
          <p:nvPr/>
        </p:nvSpPr>
        <p:spPr>
          <a:xfrm>
            <a:off x="844446" y="3924342"/>
            <a:ext cx="6096000" cy="20744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Trimiterea: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Mergeţi</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 pace”</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-adunarea se destramă pentru ca fiecare să meargă la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ocupaţiile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sale zilnice lăudându-l pe Dumnezeu.</a:t>
            </a:r>
          </a:p>
        </p:txBody>
      </p:sp>
      <p:pic>
        <p:nvPicPr>
          <p:cNvPr id="3" name="Picture 2" descr="Imagini pentru jesus  gif">
            <a:extLst>
              <a:ext uri="{FF2B5EF4-FFF2-40B4-BE49-F238E27FC236}">
                <a16:creationId xmlns:a16="http://schemas.microsoft.com/office/drawing/2014/main" id="{4F012408-66E5-4A7A-B79D-4C9E69642C5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ini pentru final blessing">
            <a:extLst>
              <a:ext uri="{FF2B5EF4-FFF2-40B4-BE49-F238E27FC236}">
                <a16:creationId xmlns:a16="http://schemas.microsoft.com/office/drawing/2014/main" id="{AB2CAFB2-0131-4B06-BC87-71364B36E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869" y="294032"/>
            <a:ext cx="5897217" cy="331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669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474E645-0C5C-467D-9F1D-61432F2B50E6}"/>
              </a:ext>
            </a:extLst>
          </p:cNvPr>
          <p:cNvSpPr/>
          <p:nvPr/>
        </p:nvSpPr>
        <p:spPr>
          <a:xfrm>
            <a:off x="7090348" y="1798820"/>
            <a:ext cx="3657600" cy="136652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7200" i="1"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Sfârșit</a:t>
            </a:r>
            <a:endParaRPr lang="ro-RO" sz="72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endParaRPr>
          </a:p>
        </p:txBody>
      </p:sp>
      <p:pic>
        <p:nvPicPr>
          <p:cNvPr id="3" name="Picture 2" descr="Imagini pentru jesus  gif">
            <a:extLst>
              <a:ext uri="{FF2B5EF4-FFF2-40B4-BE49-F238E27FC236}">
                <a16:creationId xmlns:a16="http://schemas.microsoft.com/office/drawing/2014/main" id="{7F2DF4A5-25BC-4AEF-8DBA-0E3096B17D1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ini pentru priest kissing altar">
            <a:extLst>
              <a:ext uri="{FF2B5EF4-FFF2-40B4-BE49-F238E27FC236}">
                <a16:creationId xmlns:a16="http://schemas.microsoft.com/office/drawing/2014/main" id="{5BA69486-B3BE-42E4-95B0-17C1A99EE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725" y="761409"/>
            <a:ext cx="4540374" cy="41206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ine similară">
            <a:extLst>
              <a:ext uri="{FF2B5EF4-FFF2-40B4-BE49-F238E27FC236}">
                <a16:creationId xmlns:a16="http://schemas.microsoft.com/office/drawing/2014/main" id="{1D83472C-23ED-43AA-AD03-4651FD5BEE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32322" y="3467252"/>
            <a:ext cx="4373652" cy="328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0257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A6F6046-E17A-4ADA-A3C8-B2AF3E6D49C9}"/>
              </a:ext>
            </a:extLst>
          </p:cNvPr>
          <p:cNvSpPr/>
          <p:nvPr/>
        </p:nvSpPr>
        <p:spPr>
          <a:xfrm>
            <a:off x="1520725" y="816798"/>
            <a:ext cx="6450164" cy="708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indent="180340" algn="just">
              <a:lnSpc>
                <a:spcPct val="115000"/>
              </a:lnSpc>
              <a:spcAft>
                <a:spcPts val="0"/>
              </a:spcAft>
            </a:pPr>
            <a:r>
              <a:rPr lang="ro-RO" sz="3600" b="1"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Structura Sfintei Liturghii</a:t>
            </a:r>
            <a:endParaRPr lang="ro-RO" sz="36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endParaRPr>
          </a:p>
        </p:txBody>
      </p:sp>
      <p:sp>
        <p:nvSpPr>
          <p:cNvPr id="3" name="Dreptunghi 2">
            <a:extLst>
              <a:ext uri="{FF2B5EF4-FFF2-40B4-BE49-F238E27FC236}">
                <a16:creationId xmlns:a16="http://schemas.microsoft.com/office/drawing/2014/main" id="{DB506D8D-FED7-43D8-93D9-CBCAA7CBBD03}"/>
              </a:ext>
            </a:extLst>
          </p:cNvPr>
          <p:cNvSpPr/>
          <p:nvPr/>
        </p:nvSpPr>
        <p:spPr>
          <a:xfrm>
            <a:off x="5208104" y="2215154"/>
            <a:ext cx="4790335" cy="34717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32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Intrare</a:t>
            </a:r>
          </a:p>
          <a:p>
            <a:pPr indent="180340" algn="just">
              <a:lnSpc>
                <a:spcPct val="115000"/>
              </a:lnSpc>
              <a:spcAft>
                <a:spcPts val="0"/>
              </a:spcAft>
            </a:pPr>
            <a:r>
              <a:rPr lang="ro-RO" sz="32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Ritualul începutului </a:t>
            </a:r>
          </a:p>
          <a:p>
            <a:pPr indent="180340" algn="just">
              <a:lnSpc>
                <a:spcPct val="115000"/>
              </a:lnSpc>
              <a:spcAft>
                <a:spcPts val="0"/>
              </a:spcAft>
            </a:pPr>
            <a:r>
              <a:rPr lang="ro-RO" sz="3200" dirty="0" err="1">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Liturgia</a:t>
            </a:r>
            <a:r>
              <a:rPr lang="ro-RO" sz="32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 Cuvântului</a:t>
            </a:r>
          </a:p>
          <a:p>
            <a:pPr indent="180340" algn="just">
              <a:lnSpc>
                <a:spcPct val="115000"/>
              </a:lnSpc>
              <a:spcAft>
                <a:spcPts val="0"/>
              </a:spcAft>
            </a:pPr>
            <a:r>
              <a:rPr lang="ro-RO" sz="3200" dirty="0" err="1">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Liturgia</a:t>
            </a:r>
            <a:r>
              <a:rPr lang="ro-RO" sz="32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 euharistică.</a:t>
            </a:r>
          </a:p>
          <a:p>
            <a:pPr indent="180340" algn="just">
              <a:lnSpc>
                <a:spcPct val="115000"/>
              </a:lnSpc>
              <a:spcAft>
                <a:spcPts val="0"/>
              </a:spcAft>
            </a:pPr>
            <a:r>
              <a:rPr lang="ro-RO" sz="32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Ritualul încheierii</a:t>
            </a:r>
          </a:p>
          <a:p>
            <a:pPr indent="180340" algn="just">
              <a:lnSpc>
                <a:spcPct val="115000"/>
              </a:lnSpc>
              <a:spcAft>
                <a:spcPts val="0"/>
              </a:spcAft>
            </a:pPr>
            <a:r>
              <a:rPr lang="ro-RO" sz="32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Ieșire</a:t>
            </a:r>
          </a:p>
        </p:txBody>
      </p:sp>
      <p:pic>
        <p:nvPicPr>
          <p:cNvPr id="4" name="Picture 2" descr="Imagini pentru jesus  gif">
            <a:extLst>
              <a:ext uri="{FF2B5EF4-FFF2-40B4-BE49-F238E27FC236}">
                <a16:creationId xmlns:a16="http://schemas.microsoft.com/office/drawing/2014/main" id="{F1EEAE1F-522C-4F84-AAB0-52FFD352D00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Imagini pentru MASS holy">
            <a:extLst>
              <a:ext uri="{FF2B5EF4-FFF2-40B4-BE49-F238E27FC236}">
                <a16:creationId xmlns:a16="http://schemas.microsoft.com/office/drawing/2014/main" id="{A756592B-DE91-44D2-9879-27F72CDE1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26" y="2477164"/>
            <a:ext cx="3442470" cy="414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8008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63A410D-38FA-4D52-9E44-21304185DB51}"/>
              </a:ext>
            </a:extLst>
          </p:cNvPr>
          <p:cNvSpPr/>
          <p:nvPr/>
        </p:nvSpPr>
        <p:spPr>
          <a:xfrm>
            <a:off x="1650606" y="632368"/>
            <a:ext cx="4855175" cy="708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indent="180340" algn="just">
              <a:lnSpc>
                <a:spcPct val="115000"/>
              </a:lnSpc>
              <a:spcAft>
                <a:spcPts val="0"/>
              </a:spcAft>
            </a:pPr>
            <a:r>
              <a:rPr lang="ro-RO" sz="3600" b="1"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Ritualul începutului</a:t>
            </a:r>
            <a:endParaRPr lang="ro-RO" sz="36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endParaRPr>
          </a:p>
        </p:txBody>
      </p:sp>
      <p:sp>
        <p:nvSpPr>
          <p:cNvPr id="3" name="Dreptunghi 2">
            <a:extLst>
              <a:ext uri="{FF2B5EF4-FFF2-40B4-BE49-F238E27FC236}">
                <a16:creationId xmlns:a16="http://schemas.microsoft.com/office/drawing/2014/main" id="{405E8300-0710-4905-AAA0-7DFD45CD2300}"/>
              </a:ext>
            </a:extLst>
          </p:cNvPr>
          <p:cNvSpPr/>
          <p:nvPr/>
        </p:nvSpPr>
        <p:spPr>
          <a:xfrm>
            <a:off x="6096000" y="1457637"/>
            <a:ext cx="6096000" cy="35609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 </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procesiunea intrării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cel care prezidează (episcopul sau preotul) împreună cu ministranții se îndreaptă spre altar precedați fiind de Cruce și de Sfânta Carte, arătând că adunarea din biserică este un popor care îl urmează pe Cristos și Cuvântul său.</a:t>
            </a:r>
          </a:p>
        </p:txBody>
      </p:sp>
      <p:pic>
        <p:nvPicPr>
          <p:cNvPr id="5" name="Picture 2" descr="Imagini pentru jesus  gif">
            <a:extLst>
              <a:ext uri="{FF2B5EF4-FFF2-40B4-BE49-F238E27FC236}">
                <a16:creationId xmlns:a16="http://schemas.microsoft.com/office/drawing/2014/main" id="{8D995E05-477E-4A19-8F97-7E9BD4486EA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Imagine similară">
            <a:extLst>
              <a:ext uri="{FF2B5EF4-FFF2-40B4-BE49-F238E27FC236}">
                <a16:creationId xmlns:a16="http://schemas.microsoft.com/office/drawing/2014/main" id="{B1186311-6591-42B3-B14F-FFDF5C054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16" y="3164487"/>
            <a:ext cx="4761501" cy="317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318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0707515-9B24-454D-81A9-6CB1D8DF94C0}"/>
              </a:ext>
            </a:extLst>
          </p:cNvPr>
          <p:cNvSpPr/>
          <p:nvPr/>
        </p:nvSpPr>
        <p:spPr>
          <a:xfrm>
            <a:off x="959370" y="4377128"/>
            <a:ext cx="10319099" cy="256993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Cântecul de la început</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are scopul de a pregăti inimile, de a exprima bucuria întâlnirii cu Domnul și de a favoriza uniunea interioară a tuturor celor prezenți.</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Preotul</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ajuns la </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altar, simbol</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ul</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lui </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Cristo</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îl sărută</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în semn de venerație</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descr="Imagini pentru jesus  gif">
            <a:extLst>
              <a:ext uri="{FF2B5EF4-FFF2-40B4-BE49-F238E27FC236}">
                <a16:creationId xmlns:a16="http://schemas.microsoft.com/office/drawing/2014/main" id="{82DE0C37-ED68-48DB-B29D-E407711CDF1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Imagini pentru choir church">
            <a:extLst>
              <a:ext uri="{FF2B5EF4-FFF2-40B4-BE49-F238E27FC236}">
                <a16:creationId xmlns:a16="http://schemas.microsoft.com/office/drawing/2014/main" id="{AC30E518-C15A-4939-9D88-EA219331D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294" y="275757"/>
            <a:ext cx="5495944" cy="366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2785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494FA4D-88AB-4F38-9B6B-DE317F85CA37}"/>
              </a:ext>
            </a:extLst>
          </p:cNvPr>
          <p:cNvSpPr/>
          <p:nvPr/>
        </p:nvSpPr>
        <p:spPr>
          <a:xfrm>
            <a:off x="1515727" y="222885"/>
            <a:ext cx="9771865" cy="256993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it-IT"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emnul</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Crucii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este semnul care ne reprezintă din clipa în care am fost botezați, când am devenit copii ai lui Dumnezeu.</a:t>
            </a:r>
          </a:p>
          <a:p>
            <a:pPr indent="180340" algn="just">
              <a:lnSpc>
                <a:spcPct val="115000"/>
              </a:lnSpc>
              <a:spcAft>
                <a:spcPts val="0"/>
              </a:spcAft>
            </a:pPr>
            <a:r>
              <a:rPr lang="it-IT"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Am</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a:t>
            </a:r>
            <a:r>
              <a:rPr lang="it-IT"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este expresia credinței din partea întregului popor credincios</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 traducere literală ar spune</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it-IT"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ă sprijin pe EL</a:t>
            </a:r>
            <a:r>
              <a:rPr lang="it-IT"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este ceea ce îmi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susţine</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viaţa</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descr="Imagini pentru jesus  gif">
            <a:extLst>
              <a:ext uri="{FF2B5EF4-FFF2-40B4-BE49-F238E27FC236}">
                <a16:creationId xmlns:a16="http://schemas.microsoft.com/office/drawing/2014/main" id="{16836562-F9C5-4F5A-A1E2-0AB75429357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Imagine similară">
            <a:extLst>
              <a:ext uri="{FF2B5EF4-FFF2-40B4-BE49-F238E27FC236}">
                <a16:creationId xmlns:a16="http://schemas.microsoft.com/office/drawing/2014/main" id="{16749D92-F834-430D-ADB6-C727C5ACC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857" y="2985858"/>
            <a:ext cx="5512473" cy="364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473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95781C5-37AB-44B9-B4E8-48A27068ACB6}"/>
              </a:ext>
            </a:extLst>
          </p:cNvPr>
          <p:cNvSpPr/>
          <p:nvPr/>
        </p:nvSpPr>
        <p:spPr>
          <a:xfrm>
            <a:off x="719528" y="4137285"/>
            <a:ext cx="6835515" cy="20744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it-IT"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Salut</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ul</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celebrantului</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este anunțul plin de bucurie al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prezenţei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Domnului în mijlocul ucenicilor. Cuvintele salutului sunt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însoţite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gestul deschiderii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braţelor</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p>
        </p:txBody>
      </p:sp>
      <p:pic>
        <p:nvPicPr>
          <p:cNvPr id="3" name="Picture 2" descr="Imagini pentru jesus  gif">
            <a:extLst>
              <a:ext uri="{FF2B5EF4-FFF2-40B4-BE49-F238E27FC236}">
                <a16:creationId xmlns:a16="http://schemas.microsoft.com/office/drawing/2014/main" id="{E8CD4B85-C7DF-4076-9A28-AFA70EE5120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Imagine similară">
            <a:extLst>
              <a:ext uri="{FF2B5EF4-FFF2-40B4-BE49-F238E27FC236}">
                <a16:creationId xmlns:a16="http://schemas.microsoft.com/office/drawing/2014/main" id="{8DC85A58-DD3A-4C12-874D-F1A479447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814" y="573686"/>
            <a:ext cx="59055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7185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4E8E098-E5D0-4745-94EB-95AB3E977BC0}"/>
              </a:ext>
            </a:extLst>
          </p:cNvPr>
          <p:cNvSpPr/>
          <p:nvPr/>
        </p:nvSpPr>
        <p:spPr>
          <a:xfrm>
            <a:off x="1730587" y="269823"/>
            <a:ext cx="10006711" cy="35609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it-IT"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a:t>
            </a:r>
            <a:r>
              <a:rPr lang="it-IT"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ul</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it-IT"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peniten</a:t>
            </a:r>
            <a:r>
              <a:rPr lang="ro-RO" sz="2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ţ</a:t>
            </a:r>
            <a:r>
              <a:rPr lang="it-IT"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ial</a:t>
            </a:r>
            <a:r>
              <a:rPr lang="ro-RO"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este compus dintr-o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invitaţie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de a ne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recunoaşte</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propriile păcate, de o pauză de tăcere și reculegere, unele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invocaţii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adresate persoanei lui Cristos, o cerere de iertare.</a:t>
            </a: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Este invitația la a reflecta asupra propriei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vieţi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la a cere iertarea lui Dumnezeu pentru păcate, verificând dacă nu cumva sunt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păcate grave care ne împiedică</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dacă nu ne spovedim, să primim Sf. Împărtășanie</a:t>
            </a:r>
            <a:r>
              <a:rPr lang="it-IT"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
            </a:r>
            <a:endPar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3" name="Picture 2" descr="Imagini pentru jesus  gif">
            <a:extLst>
              <a:ext uri="{FF2B5EF4-FFF2-40B4-BE49-F238E27FC236}">
                <a16:creationId xmlns:a16="http://schemas.microsoft.com/office/drawing/2014/main" id="{B9D2E905-B93F-44CF-A311-0D7C0CB298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34912"/>
            <a:ext cx="1685617" cy="2243216"/>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Imagini pentru Penitential Act">
            <a:extLst>
              <a:ext uri="{FF2B5EF4-FFF2-40B4-BE49-F238E27FC236}">
                <a16:creationId xmlns:a16="http://schemas.microsoft.com/office/drawing/2014/main" id="{F3DFFE54-3D9C-4BEC-9FF0-5ED51256F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627" y="3920552"/>
            <a:ext cx="4436051" cy="266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946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alpha val="50000"/>
          </a:schemeClr>
        </a:solidFill>
        <a:ln>
          <a:noFill/>
        </a:ln>
      </a:spPr>
      <a:bodyPr/>
      <a:lstStyle/>
      <a:style>
        <a:lnRef idx="0">
          <a:scrgbClr r="0" g="0" b="0"/>
        </a:lnRef>
        <a:fillRef idx="0">
          <a:scrgbClr r="0" g="0" b="0"/>
        </a:fillRef>
        <a:effectRef idx="0">
          <a:scrgbClr r="0" g="0" b="0"/>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2112</Words>
  <Application>Microsoft Office PowerPoint</Application>
  <PresentationFormat>Ecran lat</PresentationFormat>
  <Paragraphs>99</Paragraphs>
  <Slides>38</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38</vt:i4>
      </vt:variant>
    </vt:vector>
  </HeadingPairs>
  <TitlesOfParts>
    <vt:vector size="44" baseType="lpstr">
      <vt:lpstr>Arial</vt:lpstr>
      <vt:lpstr>Calibri</vt:lpstr>
      <vt:lpstr>Calibri Light</vt:lpstr>
      <vt:lpstr>Segoe Print</vt:lpstr>
      <vt:lpstr>Times New Roman</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Mihail</dc:creator>
  <cp:lastModifiedBy>Mihail</cp:lastModifiedBy>
  <cp:revision>56</cp:revision>
  <dcterms:created xsi:type="dcterms:W3CDTF">2018-02-21T17:04:05Z</dcterms:created>
  <dcterms:modified xsi:type="dcterms:W3CDTF">2018-02-21T20:22:53Z</dcterms:modified>
</cp:coreProperties>
</file>