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F91F43-6F19-43EE-86B9-C60C9B283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89B2AA4-E536-4B5C-AF39-E69E39955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8085A45-69D6-414C-B90C-5CAEF3C3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BE51388-BB48-4206-97C5-7849D53C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8F2E304-BDCD-469A-9725-E32F7F0C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402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226A54-3200-4C55-876F-95DD0D27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CEDE3DB-406E-4745-99AF-CFCD1DF8A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8C212F9-6538-4D1B-A8AA-3352050BF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964ABB1-AD6B-4FE0-8685-A0207398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1C8A057-84A2-4A65-84E8-2DF40A66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8847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DCEADCF-8DB3-49C2-8A62-3A13301A3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8F62A43-1D24-47B4-98A2-386C7A0D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7C58705-A249-49B8-8702-B087A699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3253CCA-0D1F-4610-A788-37636C3D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841DCEB-76D3-41D4-A64E-93FC1200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89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DBA860-B68A-4943-B182-CACF0860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5E7084F-90A7-4ED9-8D15-2B8366CB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D3740BE-D3E3-4B62-AADF-7DF2C9FF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40DEEEC-4B2E-4D9F-AC43-FF293B36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65E8733-3FA3-4730-95A3-5EE1E3DF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873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10E8AE-F1E2-4426-BB2D-B886B713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2AC6364-26EA-44C0-943A-506735D05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3AB171F-F626-4897-94F8-91E9E763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0907F95-53FB-4D81-A06D-8046AEE5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081758A-652B-41A9-9027-BFDD11B2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31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2A4DF9-D96E-41C6-A871-89CB69EE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3B2B800-B702-415D-A789-48D37BF10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11849B0-7AFE-4A91-9988-5443E78E0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D43E7F5-2194-4AD6-AF5F-38D45BAD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2BBB154-C63F-4C84-9123-D0E7FD66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D430541-6B84-4D02-A2A8-8B3018B7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708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2D5B69-2DE9-4393-96F9-4C46D7AC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617382B-D36D-44EC-9F99-77ACAC2CA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44CA10F-F66F-4411-B107-0675377A3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B91287B-809A-4CA3-9414-C4FF535CE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A0F3A39-FAFD-4A35-ACB0-5121C4B37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593DDAC1-A55F-4FCF-8169-DC6DE888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E9F0CA49-4227-48A5-844B-1B48803A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A249EB3-48B5-47BE-91BE-0735B3FE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733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EE9DC6-99A9-4180-8600-D393BEEA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D4FD3F8-E8C2-4CED-A557-C4771FC9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47367A4-E58F-4187-954E-0F33D77A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7F99DDF-9126-4FDA-9D1D-FBC0D72B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348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C1B984F6-89D5-4A23-A154-CA402F8E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3B6A8E2-B64F-4543-B686-31505F7A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64DD38D-967B-4F8E-AD84-88E72EB7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567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4E8B74-64FF-4065-A63A-3A17C3B3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8CF6B5-3297-429A-91E7-9006BFBAA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A0E8409-D210-4D50-9994-4BBEDCE8F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C8C8AFF-B81F-4CFD-B2BC-FCD827A2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1B75509-4F2D-4868-9126-98378843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7E5DB8B-E53B-4BFE-913F-E4F13AF2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272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B8E319-6CDC-474A-8260-30CF2ECD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24E6CA-7173-4A6D-BF02-35DFFBD45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CBF5CE9-FA97-4D6A-A7E7-B8E7F711D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EC0B6F6-3962-4CE0-94F5-ACD7629B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CE3ECE0-7A57-42A3-B957-A050D838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3C0BBAD-3AB6-42F4-8216-D1D6B88B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985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7B50A19B-8DD5-4E57-B1DB-D6F5F231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7F93DEC-CEDC-4E9C-91A2-06EA175C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3871A28-E2DC-4256-AF28-0C8094C89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062E-3092-479B-8526-BF681EE89FDD}" type="datetimeFigureOut">
              <a:rPr lang="ro-RO" smtClean="0"/>
              <a:t>21.02.2018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B16060B-EAEB-4F84-8A2F-48E6141A4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9213290-6597-4E25-A33A-DF2DFBD8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9C7E5-F070-4278-9888-42F18A66B6F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72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5E1AB0A-1F4D-4F02-927E-644A48C0E5F5}"/>
              </a:ext>
            </a:extLst>
          </p:cNvPr>
          <p:cNvSpPr/>
          <p:nvPr/>
        </p:nvSpPr>
        <p:spPr>
          <a:xfrm>
            <a:off x="106016" y="462541"/>
            <a:ext cx="9210261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6000" b="1" cap="small" dirty="0">
                <a:ln>
                  <a:solidFill>
                    <a:schemeClr val="tx1"/>
                  </a:solidFill>
                </a:ln>
                <a:latin typeface="Segoe Print" panose="02000600000000000000" pitchFamily="2" charset="0"/>
                <a:ea typeface="Calibri" panose="020F0502020204030204" pitchFamily="34" charset="0"/>
              </a:rPr>
              <a:t>Sfântul Andrei</a:t>
            </a:r>
            <a:endParaRPr lang="ro-RO" sz="6000" dirty="0">
              <a:ln>
                <a:solidFill>
                  <a:schemeClr val="tx1"/>
                </a:solidFill>
              </a:ln>
              <a:latin typeface="Segoe Print" panose="02000600000000000000" pitchFamily="2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6000" b="1" i="1" cap="small" dirty="0">
                <a:ln>
                  <a:solidFill>
                    <a:schemeClr val="tx1"/>
                  </a:solidFill>
                </a:ln>
                <a:latin typeface="Segoe Print" panose="02000600000000000000" pitchFamily="2" charset="0"/>
                <a:ea typeface="Calibri" panose="020F0502020204030204" pitchFamily="34" charset="0"/>
              </a:rPr>
              <a:t>(sec. I)</a:t>
            </a:r>
            <a:endParaRPr lang="ro-RO" sz="6000" i="1" dirty="0">
              <a:ln>
                <a:solidFill>
                  <a:schemeClr val="tx1"/>
                </a:solidFill>
              </a:ln>
              <a:latin typeface="Segoe Print" panose="020006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Imagini pentru saint andrew png">
            <a:extLst>
              <a:ext uri="{FF2B5EF4-FFF2-40B4-BE49-F238E27FC236}">
                <a16:creationId xmlns:a16="http://schemas.microsoft.com/office/drawing/2014/main" id="{78582CF3-EB7A-4075-923E-A755A15C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saint andrew">
            <a:extLst>
              <a:ext uri="{FF2B5EF4-FFF2-40B4-BE49-F238E27FC236}">
                <a16:creationId xmlns:a16="http://schemas.microsoft.com/office/drawing/2014/main" id="{266ACB72-D97C-4A4E-95E9-549A70FA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23" y="2537831"/>
            <a:ext cx="2936603" cy="3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7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C870E17-2084-4F70-A1B3-44F4925044B5}"/>
              </a:ext>
            </a:extLst>
          </p:cNvPr>
          <p:cNvSpPr/>
          <p:nvPr/>
        </p:nvSpPr>
        <p:spPr>
          <a:xfrm>
            <a:off x="5618922" y="1613072"/>
            <a:ext cx="6096000" cy="3253968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Despre Sfântul Andrei se mai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vorbeşte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două ori în Noul Testament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atunci când se dau numele apostolilor lui Isus, el este amintit întotdeauna după fratele său, Simon, devenit Petru.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83E6ED87-A324-47D9-9B04-523B4BFF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ini pentru saint andrew">
            <a:extLst>
              <a:ext uri="{FF2B5EF4-FFF2-40B4-BE49-F238E27FC236}">
                <a16:creationId xmlns:a16="http://schemas.microsoft.com/office/drawing/2014/main" id="{09262206-937B-41DC-A435-01D501F3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35" y="502349"/>
            <a:ext cx="3382875" cy="615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7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428C15B-887E-4F84-86E2-059F46508B0F}"/>
              </a:ext>
            </a:extLst>
          </p:cNvPr>
          <p:cNvSpPr/>
          <p:nvPr/>
        </p:nvSpPr>
        <p:spPr>
          <a:xfrm>
            <a:off x="5526157" y="351976"/>
            <a:ext cx="6096000" cy="585314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După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înălţarea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la cer a Domnului, numele său nu mai este amintit în Noul Testament, dar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tradiţia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multe scrieri apocrife ne dau unele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indicaţii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. După cum afirmă istoricul Eusebiu (256-340), Sfântul Andrei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-a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desfăşurat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activitatea apostolică în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ţinuturile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din jurul Mării Negre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sfârşit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viaţa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în Grecia, la Patras, unde a fost răstignit pe o cruce în formă de X. 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CE396008-16EC-4008-B907-64AF6739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ini pentru jesus ascension">
            <a:extLst>
              <a:ext uri="{FF2B5EF4-FFF2-40B4-BE49-F238E27FC236}">
                <a16:creationId xmlns:a16="http://schemas.microsoft.com/office/drawing/2014/main" id="{BC0C1D44-7877-450D-9459-DA7F50F1AA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6148" name="Picture 4" descr="Imagini pentru jesus ascension">
            <a:extLst>
              <a:ext uri="{FF2B5EF4-FFF2-40B4-BE49-F238E27FC236}">
                <a16:creationId xmlns:a16="http://schemas.microsoft.com/office/drawing/2014/main" id="{A7A921C9-AA80-4BC6-909B-A03BEE7E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23" y="1347913"/>
            <a:ext cx="3235701" cy="48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5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5CE898D-C807-45CE-BC20-A7B8E17D1D0C}"/>
              </a:ext>
            </a:extLst>
          </p:cNvPr>
          <p:cNvSpPr/>
          <p:nvPr/>
        </p:nvSpPr>
        <p:spPr>
          <a:xfrm>
            <a:off x="2849217" y="221199"/>
            <a:ext cx="8998227" cy="641560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Rămăşiţele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sale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pământeşti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s-au păstrat cu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veneraţie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la Patras, apoi au fost transportate la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Constantinopole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de unde au fost aduse la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Amalfi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în Italia; în anul 1462, corpul Sfântului Andrei a fost adus la Roma. Papa Paul al VI-lea, în spiritul ecumenic promovat de Conciliul al II-lea din Vatican, a dispus ca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preţioasa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relicvă să fie predată Bisericii din Răsărit, având în vedere că Sfântul Andrei este patronul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oraşului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Constantinopol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al Patriarhatului Ecumenic. Sărbătoarea Sfântului Andrei se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ţine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la 30 noiembrie încă de pe vremea Sfântului Grigorie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Nazianzenul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(335-390).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07F4E4C9-E9A2-4A56-A9FC-19E9C94B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ini pentru saint andrew relics">
            <a:extLst>
              <a:ext uri="{FF2B5EF4-FFF2-40B4-BE49-F238E27FC236}">
                <a16:creationId xmlns:a16="http://schemas.microsoft.com/office/drawing/2014/main" id="{7A8B8545-65BA-4AE2-9E7A-AD0EFC76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897" y="2796209"/>
            <a:ext cx="4355039" cy="30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4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DF58157-65F5-4027-8131-D7C5A36C6347}"/>
              </a:ext>
            </a:extLst>
          </p:cNvPr>
          <p:cNvSpPr/>
          <p:nvPr/>
        </p:nvSpPr>
        <p:spPr>
          <a:xfrm>
            <a:off x="3458817" y="251791"/>
            <a:ext cx="8295860" cy="588866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Pornind de la cuvintele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greceşti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aner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andros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= om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andreios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= curajos, s-au format multe nume de persoane, exprimând calitatea de om energic, curajos, bărbat vrednic. Există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o formă feminină, Andreea; amândouă prenumele au multe variante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diminutive.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Credinţele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populare au făcut din Sfântul Andrei „mai-marele peste lupi”, deoarece 30 noiembrie este considerat „cap de iarnă”, începutul „lunii lupilor”, luna decembrie, care mai este numită „luna lui Andrei”, popular „îndrea”.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843CBB39-90FB-42D3-B918-1777C92F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ini pentru saint andrew png">
            <a:extLst>
              <a:ext uri="{FF2B5EF4-FFF2-40B4-BE49-F238E27FC236}">
                <a16:creationId xmlns:a16="http://schemas.microsoft.com/office/drawing/2014/main" id="{2E36FC7E-F1E6-43B9-8AFD-047D473BD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6501" y="3263347"/>
            <a:ext cx="506920" cy="5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100" name="Picture 4" descr="Imagini pentru saint andrew">
            <a:extLst>
              <a:ext uri="{FF2B5EF4-FFF2-40B4-BE49-F238E27FC236}">
                <a16:creationId xmlns:a16="http://schemas.microsoft.com/office/drawing/2014/main" id="{EF4A85A5-E33B-4D38-BA8C-6268034F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4" y="2139397"/>
            <a:ext cx="2201933" cy="42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2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2BDB4EF-8F48-4B7E-AC12-01A1F49238A8}"/>
              </a:ext>
            </a:extLst>
          </p:cNvPr>
          <p:cNvSpPr/>
          <p:nvPr/>
        </p:nvSpPr>
        <p:spPr>
          <a:xfrm>
            <a:off x="4214191" y="384314"/>
            <a:ext cx="7540488" cy="641560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Această asociere dintre Sfântul Andrei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primejdiile timpului de iarnă poate aminti misiunea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încredinţată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Apostolilor de a-i „scoate pe diavoli”, de a întări sufletele oamenilor împotriva uneltirilor nimicitoare ale Duhului Rău. Sfântul Andrei ne spune împreună cu fratele său, Petru: „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Fiţi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cumpătaţi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privegheaţi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căci dușmanul vostru, diavolul, umblă răcnind ca un leu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caută pe cine să înghită; căruia să-i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staţi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împotrivă, rămânând tari în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credinţă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” (Petru 5, 8-9).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056ECF8A-8B38-41FA-97DA-6EE1C6AC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saint andrew">
            <a:extLst>
              <a:ext uri="{FF2B5EF4-FFF2-40B4-BE49-F238E27FC236}">
                <a16:creationId xmlns:a16="http://schemas.microsoft.com/office/drawing/2014/main" id="{C87091FF-E2FE-4CC5-AFB6-7EC4DDDC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" y="2119312"/>
            <a:ext cx="2915479" cy="43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7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EC301C90-645F-481F-9748-851A96FC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ini pentru lets play">
            <a:extLst>
              <a:ext uri="{FF2B5EF4-FFF2-40B4-BE49-F238E27FC236}">
                <a16:creationId xmlns:a16="http://schemas.microsoft.com/office/drawing/2014/main" id="{4CB2065C-DDB5-468A-86F4-1520EE166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4" descr="Imagini pentru lets play">
            <a:extLst>
              <a:ext uri="{FF2B5EF4-FFF2-40B4-BE49-F238E27FC236}">
                <a16:creationId xmlns:a16="http://schemas.microsoft.com/office/drawing/2014/main" id="{54889DA9-4FBF-4092-A602-3098D9AED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6" descr="http://www.letsplay.com/sites/all/themes/letsplay_progressive/assets/img/dpsg/dpsg_logo.svg">
            <a:extLst>
              <a:ext uri="{FF2B5EF4-FFF2-40B4-BE49-F238E27FC236}">
                <a16:creationId xmlns:a16="http://schemas.microsoft.com/office/drawing/2014/main" id="{3E198FCA-6B5C-4F75-AC05-0AAA2D468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AutoShape 8" descr="Imagini pentru the end">
            <a:extLst>
              <a:ext uri="{FF2B5EF4-FFF2-40B4-BE49-F238E27FC236}">
                <a16:creationId xmlns:a16="http://schemas.microsoft.com/office/drawing/2014/main" id="{53030E78-3502-4CC3-85EB-464EB2E98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AutoShape 10" descr="Imagini pentru the end">
            <a:extLst>
              <a:ext uri="{FF2B5EF4-FFF2-40B4-BE49-F238E27FC236}">
                <a16:creationId xmlns:a16="http://schemas.microsoft.com/office/drawing/2014/main" id="{E99B92AA-BF6F-4C72-81C1-3A7EC1813A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061" y="3561522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060" name="Picture 12" descr="The End by mpuq">
            <a:extLst>
              <a:ext uri="{FF2B5EF4-FFF2-40B4-BE49-F238E27FC236}">
                <a16:creationId xmlns:a16="http://schemas.microsoft.com/office/drawing/2014/main" id="{700D0F9C-3356-43C7-9916-97B2B40D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61" y="1003058"/>
            <a:ext cx="6096000" cy="34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7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0CBF82C-C9B5-47E3-AEB2-50CA17FE3097}"/>
              </a:ext>
            </a:extLst>
          </p:cNvPr>
          <p:cNvSpPr/>
          <p:nvPr/>
        </p:nvSpPr>
        <p:spPr>
          <a:xfrm>
            <a:off x="4890053" y="362305"/>
            <a:ext cx="6877878" cy="353943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Între cei doisprezece apostoli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aleşi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Domnul nostru Isus Cristos să fie „pescari de oameni”, un loc deosebit îl ocupă Sfântul Andrei, fratele lui Simon Petru; el a fost chemat mai înainte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ceilalţi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pentru acest motiv, grecii îi acordă supranumele de „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protocletul</a:t>
            </a:r>
            <a:endParaRPr lang="ro-RO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9A949D70-CD39-4DAC-B76B-5EB1B3C0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ini pentru saint andrew">
            <a:extLst>
              <a:ext uri="{FF2B5EF4-FFF2-40B4-BE49-F238E27FC236}">
                <a16:creationId xmlns:a16="http://schemas.microsoft.com/office/drawing/2014/main" id="{C7B68128-B4B9-4776-9075-DB293619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53" y="2132020"/>
            <a:ext cx="2916721" cy="41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46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03D9CCC-B873-4E7A-AF26-B00E1D59F134}"/>
              </a:ext>
            </a:extLst>
          </p:cNvPr>
          <p:cNvSpPr/>
          <p:nvPr/>
        </p:nvSpPr>
        <p:spPr>
          <a:xfrm>
            <a:off x="5539409" y="129636"/>
            <a:ext cx="6096000" cy="321844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De asemenea, el este acela care a mijlocit întâlnirea dintre fratele său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Mesia, precum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întâlnirea unui grup de străini cu Isus (Ioan 12, 20), motiv pentru care unii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sfinţi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părinţi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îl mai numesc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„mijlocitorul”.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C01969AA-4D21-4BF2-9B8E-3429583F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ini pentru saint andrew and jesus">
            <a:extLst>
              <a:ext uri="{FF2B5EF4-FFF2-40B4-BE49-F238E27FC236}">
                <a16:creationId xmlns:a16="http://schemas.microsoft.com/office/drawing/2014/main" id="{F63B97D7-DDE7-40E5-8EF9-7F6BECBA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3" y="2237754"/>
            <a:ext cx="4938510" cy="39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8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98F83B9-E640-4C99-9EA4-A515BC1C779F}"/>
              </a:ext>
            </a:extLst>
          </p:cNvPr>
          <p:cNvSpPr/>
          <p:nvPr/>
        </p:nvSpPr>
        <p:spPr>
          <a:xfrm>
            <a:off x="5168349" y="225287"/>
            <a:ext cx="6639339" cy="600164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Împreună cu fratele său, Simon,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cu tatăl lor, Iona, se ocupau cu pescuitul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locuiau pe malul Lacului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Genezaret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în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oraşul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Cafarnaum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unde se stabiliseră venind din Betsaida. Când s-a răspândit vestea că pe malul de jos al Iordanului a apărut un profet ce predica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boteza, cerând tuturor o schimbare 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vieţii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Andrei i-a lăsat pe ai săi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 coborât pe lângă firul apei, dornic să afle dacă nu cumva au început a se împlini spusele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proorocilor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demult. 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670C292D-82C2-40F7-A70F-FE3AF6F7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ini pentru saint andrew and peter">
            <a:extLst>
              <a:ext uri="{FF2B5EF4-FFF2-40B4-BE49-F238E27FC236}">
                <a16:creationId xmlns:a16="http://schemas.microsoft.com/office/drawing/2014/main" id="{373015BB-F46D-4F12-A03D-46E3F4EF4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8070" y="3552008"/>
            <a:ext cx="241426" cy="2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4" descr="Imagini pentru saint andrew and peter">
            <a:extLst>
              <a:ext uri="{FF2B5EF4-FFF2-40B4-BE49-F238E27FC236}">
                <a16:creationId xmlns:a16="http://schemas.microsoft.com/office/drawing/2014/main" id="{77264398-3E1C-4413-B11A-4B1C0ECB9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0470" y="3704408"/>
            <a:ext cx="241426" cy="2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3318" name="Picture 6" descr="Imagine similară">
            <a:extLst>
              <a:ext uri="{FF2B5EF4-FFF2-40B4-BE49-F238E27FC236}">
                <a16:creationId xmlns:a16="http://schemas.microsoft.com/office/drawing/2014/main" id="{87ADC546-5210-45D4-AB60-BA11F9ED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5" y="1974574"/>
            <a:ext cx="3794919" cy="45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5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16705AA-EEB0-4A8E-A170-31FD910D1253}"/>
              </a:ext>
            </a:extLst>
          </p:cNvPr>
          <p:cNvSpPr/>
          <p:nvPr/>
        </p:nvSpPr>
        <p:spPr>
          <a:xfrm>
            <a:off x="1489623" y="690555"/>
            <a:ext cx="6096000" cy="600164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Aici l-a întâlnit pe Ioan, fiul lui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Zebedeu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un alt pescar, mai tânăr decât el, necăsătorit,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amândoi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-au propus să rămână mai multă vreme aproape de profetul tânăr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înflăcărat. Spre uimirea lor, Ioan Botezătorul, într-una din zile, le-a atras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atenţia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asupra unui străin ce se apropia de ei, spunându-le: „Iată Mielul lui Dumnezeu, iată-l pe Acela care ia asupra sa păcatele lumii” (Ioan I, 35). 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0C45B4B6-18F1-4631-AED2-0E5ED83B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ini pentru saint andrew and jesus">
            <a:extLst>
              <a:ext uri="{FF2B5EF4-FFF2-40B4-BE49-F238E27FC236}">
                <a16:creationId xmlns:a16="http://schemas.microsoft.com/office/drawing/2014/main" id="{6B273E9C-5B6E-443E-B2E2-E52E0EA2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30" y="145775"/>
            <a:ext cx="4020379" cy="56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6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9BE62CB-3CC0-434A-B2D0-C358090A1EF4}"/>
              </a:ext>
            </a:extLst>
          </p:cNvPr>
          <p:cNvSpPr/>
          <p:nvPr/>
        </p:nvSpPr>
        <p:spPr>
          <a:xfrm>
            <a:off x="5614267" y="477223"/>
            <a:ext cx="6096000" cy="5016758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Mânaţi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 un îndemn tainic, cei doi prieteni au pornit pe urmele străinului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l-au rugat să le arate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locuinţa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lui, ca să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ştie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unde-l pot afla când vor dori să-l mai vadă, dar Isus i-a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reţinut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la el toată după-amiaza, stând de vorbă până seara târziu; le-a răsplătit astfel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dorinţa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fierbinte de a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înţelege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semnele timpului. 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6681453A-67BA-4A50-93B9-EF0AC670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ine similară">
            <a:extLst>
              <a:ext uri="{FF2B5EF4-FFF2-40B4-BE49-F238E27FC236}">
                <a16:creationId xmlns:a16="http://schemas.microsoft.com/office/drawing/2014/main" id="{8454E3B3-9521-482B-80D7-DFA42B9B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3" y="2544418"/>
            <a:ext cx="4819137" cy="35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3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C7F2B42-688A-45E3-92FA-0B4DD7523B83}"/>
              </a:ext>
            </a:extLst>
          </p:cNvPr>
          <p:cNvSpPr/>
          <p:nvPr/>
        </p:nvSpPr>
        <p:spPr>
          <a:xfrm>
            <a:off x="5526156" y="530231"/>
            <a:ext cx="6096000" cy="479926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Andrei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Ioan s-au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ataşat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cu toată inima de Isus; au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înţeles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că El este cel vestit de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Cărţile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Sfinte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au început să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împărtăşească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bucuria lor celor cu care se întâlneau. Primul pe care l-a întâlnit Andrei a fost fratele său, Simon,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are meritul de a-l fi convins că într-adevăr Mesia se află între oameni;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38C4AE79-EB9D-41E7-A22F-944D36BD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ini pentru andrew and john">
            <a:extLst>
              <a:ext uri="{FF2B5EF4-FFF2-40B4-BE49-F238E27FC236}">
                <a16:creationId xmlns:a16="http://schemas.microsoft.com/office/drawing/2014/main" id="{31D2D115-7E33-4E1D-A675-59454212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6" y="2226365"/>
            <a:ext cx="4770489" cy="410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54106B6-C75A-4604-ABCE-D86F42877D47}"/>
              </a:ext>
            </a:extLst>
          </p:cNvPr>
          <p:cNvSpPr/>
          <p:nvPr/>
        </p:nvSpPr>
        <p:spPr>
          <a:xfrm>
            <a:off x="476665" y="1981723"/>
            <a:ext cx="6096000" cy="427232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Simon are meritul de a fi crezut cel dintâi mărturiei date de un om despre Mesia; poate că această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credinţă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l-a îndemnat pe Isus să-i schimbe numele din Simon în Piatră, pregătindu-l pentru misiunea ce avea să i-o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încredinţeze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mai târziu.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B1058626-3413-4F49-9F04-AF0178BB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i pentru peter apostle">
            <a:extLst>
              <a:ext uri="{FF2B5EF4-FFF2-40B4-BE49-F238E27FC236}">
                <a16:creationId xmlns:a16="http://schemas.microsoft.com/office/drawing/2014/main" id="{071A4942-7B62-4CF8-AFCB-16999C8C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09" y="390732"/>
            <a:ext cx="43338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4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ACF3E14-8FBA-40EF-9EF4-C925B555FB36}"/>
              </a:ext>
            </a:extLst>
          </p:cNvPr>
          <p:cNvSpPr/>
          <p:nvPr/>
        </p:nvSpPr>
        <p:spPr>
          <a:xfrm>
            <a:off x="1868557" y="221199"/>
            <a:ext cx="9263270" cy="641560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Andrei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Petru s-au întors la activitatea lor de pescari, la familiile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viaţa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lor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obişnuită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. Isus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însuşi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după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întemniţarea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decapitarea lui Ioan Botezătorul, a părăsit Nazaretul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a venit în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oraşul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Cafarnaum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, probabil împreună cu Sfânta Fecioară Maria, având ocazia să se întâlnească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să discute de mai multe ori cu prietenii săi de pe malul Iordanului, pe care, în cele din urmă, i-a chemat să i se alăture: „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Veniţi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după mine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vă voi face pescari de oameni” (Matei 4, 20). Andrei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Simon au pornit cu dragoste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şi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încredere pe drumul care îi va duce prin multe </a:t>
            </a:r>
            <a:r>
              <a:rPr lang="ro-RO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ţări</a:t>
            </a:r>
            <a:r>
              <a:rPr lang="ro-RO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</a:rPr>
              <a:t> străine, să împartă oamenilor „Vestea cea Bună”.</a:t>
            </a:r>
          </a:p>
        </p:txBody>
      </p:sp>
      <p:pic>
        <p:nvPicPr>
          <p:cNvPr id="3" name="Picture 2" descr="Imagini pentru saint andrew png">
            <a:extLst>
              <a:ext uri="{FF2B5EF4-FFF2-40B4-BE49-F238E27FC236}">
                <a16:creationId xmlns:a16="http://schemas.microsoft.com/office/drawing/2014/main" id="{E0B46BBE-1AFF-42DF-8F34-E0295655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623" cy="17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8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960</Words>
  <Application>Microsoft Office PowerPoint</Application>
  <PresentationFormat>Ecran lat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Print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Mihail</dc:creator>
  <cp:lastModifiedBy>Mihail</cp:lastModifiedBy>
  <cp:revision>20</cp:revision>
  <dcterms:created xsi:type="dcterms:W3CDTF">2018-02-21T16:28:48Z</dcterms:created>
  <dcterms:modified xsi:type="dcterms:W3CDTF">2018-02-21T17:02:16Z</dcterms:modified>
</cp:coreProperties>
</file>