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1695B99-E7B4-455C-992B-507B085D5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E43054DB-7DD2-48AD-B1E9-DB3F9C11A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CA7DF465-C46A-49A4-8243-3AE93870C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2E8F6-DD33-49B4-A48C-4E8CA0F1FAD2}" type="datetimeFigureOut">
              <a:rPr lang="ro-RO" smtClean="0"/>
              <a:t>27.02.2018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08698048-5DB5-488C-BDED-7AE953BB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033536A0-CB65-4983-8AE4-C78AC19C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6F8-9DF3-4BA9-9D04-662797BCD58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878057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5A1E623-3319-42E2-B151-C481192F8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F9A6F98F-BBD3-4BB8-87FE-F9DF4C55F1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40DCD55F-7283-4402-9D9F-32155E8FF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2E8F6-DD33-49B4-A48C-4E8CA0F1FAD2}" type="datetimeFigureOut">
              <a:rPr lang="ro-RO" smtClean="0"/>
              <a:t>27.02.2018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7C97D799-56AE-46E9-AEB0-DF22BBECD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EAFFACB9-1AB0-4F93-AEBD-5EF4796C2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6F8-9DF3-4BA9-9D04-662797BCD58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880299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AF07EC58-A4B4-40EF-9A7D-47E9E7718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C09F9DA7-8D97-491F-BA81-F5279DE1E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41E4654F-4968-4342-9358-77CEE3E0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2E8F6-DD33-49B4-A48C-4E8CA0F1FAD2}" type="datetimeFigureOut">
              <a:rPr lang="ro-RO" smtClean="0"/>
              <a:t>27.02.2018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35FE27E3-6D67-4307-81D9-3AC7DC0AF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2C33CBC0-3F49-4D1B-B66F-96F6843D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6F8-9DF3-4BA9-9D04-662797BCD58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374863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98CE22D-50AE-44A3-9C64-D601E15F6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0581AC5D-2BD6-477F-936F-608A40479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0C705535-0A83-4F59-A321-EC74DB1D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2E8F6-DD33-49B4-A48C-4E8CA0F1FAD2}" type="datetimeFigureOut">
              <a:rPr lang="ro-RO" smtClean="0"/>
              <a:t>27.02.2018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7317E069-3F44-4F56-A19C-1FC0357B9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05BDEEEC-6BCA-4419-9AE1-55330AD3C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6F8-9DF3-4BA9-9D04-662797BCD58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921472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B9CC260-987F-480F-9735-640CDABD1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AAF53973-C7D1-4F54-A9A4-7DA1CE4D2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875877C2-F8EE-4404-9399-75F649BE5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2E8F6-DD33-49B4-A48C-4E8CA0F1FAD2}" type="datetimeFigureOut">
              <a:rPr lang="ro-RO" smtClean="0"/>
              <a:t>27.02.2018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0A335A8C-4D97-43C9-977F-7739E3003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DC0726CF-DF2A-4012-8442-EBA670298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6F8-9DF3-4BA9-9D04-662797BCD58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02921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6B64B98-561F-41DC-B30B-14E69D44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D045A1C7-E166-475C-AFCD-52BA7E468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BD272260-3F2F-4E0B-919E-ACB4EF197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FD4BAD3D-C796-4B71-84C3-58B0FDBD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2E8F6-DD33-49B4-A48C-4E8CA0F1FAD2}" type="datetimeFigureOut">
              <a:rPr lang="ro-RO" smtClean="0"/>
              <a:t>27.02.2018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674E209F-61FE-4455-812F-656A6D7A6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F7B77E2D-8A1B-4DB2-BC09-1D827F2BC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6F8-9DF3-4BA9-9D04-662797BCD58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943239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FBF63CC-99E3-425B-8A2C-90E860AD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05830CFE-2831-49BE-8E23-FD1B389F8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2D4A6373-0847-45BD-BA66-124CF834D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C045F60A-D72A-4A3D-B0BE-4E89D984AC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F65170E1-7B76-43E4-9765-37A40EEF36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38E04FB9-5AAD-4F79-AFB0-B1863139D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2E8F6-DD33-49B4-A48C-4E8CA0F1FAD2}" type="datetimeFigureOut">
              <a:rPr lang="ro-RO" smtClean="0"/>
              <a:t>27.02.2018</a:t>
            </a:fld>
            <a:endParaRPr lang="ro-RO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5146CF72-2B81-45FA-930B-F6B5D03D8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E45E5FA4-41A5-4884-834F-078BC31D2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6F8-9DF3-4BA9-9D04-662797BCD58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18489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2FBAE63-E7F2-4E28-B177-B79222512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5BC98BE2-9AFC-4ED2-83BB-8796DF6B2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2E8F6-DD33-49B4-A48C-4E8CA0F1FAD2}" type="datetimeFigureOut">
              <a:rPr lang="ro-RO" smtClean="0"/>
              <a:t>27.02.2018</a:t>
            </a:fld>
            <a:endParaRPr lang="ro-RO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4AA80FAE-4B4E-4D31-B98E-37243EE87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3D6ECE5D-32FB-4F78-8276-8C84DEE4B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6F8-9DF3-4BA9-9D04-662797BCD58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727032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2A77D4A2-EA3D-40B2-82FD-7DB1B213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2E8F6-DD33-49B4-A48C-4E8CA0F1FAD2}" type="datetimeFigureOut">
              <a:rPr lang="ro-RO" smtClean="0"/>
              <a:t>27.02.2018</a:t>
            </a:fld>
            <a:endParaRPr lang="ro-RO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9364E1D0-A5D8-4F2D-ABF6-509FB69B6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E202D91D-0DE5-4E1F-9CB4-425FAC8E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6F8-9DF3-4BA9-9D04-662797BCD58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005014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40C3615-2324-46B6-839B-0E5F1736D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E5DDB723-76A5-4908-A30B-52B2B8D1B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36FC9B89-1256-462D-8C9C-6EF8BCDBF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9D908D73-09D1-4E82-A85A-5FD566793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2E8F6-DD33-49B4-A48C-4E8CA0F1FAD2}" type="datetimeFigureOut">
              <a:rPr lang="ro-RO" smtClean="0"/>
              <a:t>27.02.2018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E737E4B7-9E92-4C09-9A7D-14095D944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BDA76A10-14FD-4082-8B6D-1A9C0B857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6F8-9DF3-4BA9-9D04-662797BCD58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212525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32B414F-226C-4945-AF4A-DD14AB040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id="{5E078ED1-077D-49CB-A587-BCD73974E7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C436FBA4-FD95-47E8-9A32-A977759C9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F8F5608B-8149-4968-BDE5-1056FD5D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2E8F6-DD33-49B4-A48C-4E8CA0F1FAD2}" type="datetimeFigureOut">
              <a:rPr lang="ro-RO" smtClean="0"/>
              <a:t>27.02.2018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4AB36AAE-BCD3-4644-A9B1-5AE9E28F7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77BA53F4-EACC-447F-BE6F-EAC3B7A36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6F8-9DF3-4BA9-9D04-662797BCD58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663026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06A76606-9482-49B7-9B37-1005B1C3E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658DDD8D-9FD2-4B4B-B7E1-C5D07F6E4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62F030F3-3002-414A-9349-9CFE212B28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2E8F6-DD33-49B4-A48C-4E8CA0F1FAD2}" type="datetimeFigureOut">
              <a:rPr lang="ro-RO" smtClean="0"/>
              <a:t>27.02.2018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8B3CA64D-8A91-4B62-9A04-FD6948965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BFBEBD43-B171-4E5E-AC31-11AA6D39C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186F8-9DF3-4BA9-9D04-662797BCD58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4916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reptunghi 3">
            <a:extLst>
              <a:ext uri="{FF2B5EF4-FFF2-40B4-BE49-F238E27FC236}">
                <a16:creationId xmlns:a16="http://schemas.microsoft.com/office/drawing/2014/main" id="{9B4D7026-3CE0-43CF-92A9-2EA93E65D9CE}"/>
              </a:ext>
            </a:extLst>
          </p:cNvPr>
          <p:cNvSpPr/>
          <p:nvPr/>
        </p:nvSpPr>
        <p:spPr>
          <a:xfrm>
            <a:off x="550243" y="2547220"/>
            <a:ext cx="5185394" cy="176356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0"/>
              </a:spcAft>
            </a:pPr>
            <a:r>
              <a:rPr lang="ro-RO" sz="48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Preasfânta </a:t>
            </a:r>
          </a:p>
          <a:p>
            <a:pPr indent="180340" algn="ctr">
              <a:lnSpc>
                <a:spcPct val="115000"/>
              </a:lnSpc>
              <a:spcAft>
                <a:spcPts val="0"/>
              </a:spcAft>
            </a:pPr>
            <a:r>
              <a:rPr lang="ro-RO" sz="48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Fecioară Maria</a:t>
            </a:r>
            <a:endParaRPr lang="ro-RO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Imagini pentru virgin mary png">
            <a:extLst>
              <a:ext uri="{FF2B5EF4-FFF2-40B4-BE49-F238E27FC236}">
                <a16:creationId xmlns:a16="http://schemas.microsoft.com/office/drawing/2014/main" id="{1490B8BF-4808-4311-AE72-251235C17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616" y="5156616"/>
            <a:ext cx="1701384" cy="17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0931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DB2E65D1-C86B-4B8F-8420-51216E90EFED}"/>
              </a:ext>
            </a:extLst>
          </p:cNvPr>
          <p:cNvSpPr/>
          <p:nvPr/>
        </p:nvSpPr>
        <p:spPr>
          <a:xfrm>
            <a:off x="424721" y="1370594"/>
            <a:ext cx="5286531" cy="455201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Restul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vieţii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Mariei îl putem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cunoaşte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din Evanghelii. Adică, Buna-Vestire, Vizita Mariei la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verişoara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sa Elisabeta,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Naşterea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lui Isus, Prezentarea lui Isus în templu, Regăsirea lui Isus între învățătorii din templu, Nunta din Cana, Maria la picioarele crucii.</a:t>
            </a:r>
          </a:p>
        </p:txBody>
      </p:sp>
      <p:pic>
        <p:nvPicPr>
          <p:cNvPr id="3" name="Picture 2" descr="Imagini pentru virgin mary png">
            <a:extLst>
              <a:ext uri="{FF2B5EF4-FFF2-40B4-BE49-F238E27FC236}">
                <a16:creationId xmlns:a16="http://schemas.microsoft.com/office/drawing/2014/main" id="{F7003273-CFB7-4F80-AA95-D3493EE49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616" y="5156616"/>
            <a:ext cx="1701384" cy="17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ini pentru jesus in temple">
            <a:extLst>
              <a:ext uri="{FF2B5EF4-FFF2-40B4-BE49-F238E27FC236}">
                <a16:creationId xmlns:a16="http://schemas.microsoft.com/office/drawing/2014/main" id="{C24C9453-02DE-45B9-858C-F778F4678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912" y="371062"/>
            <a:ext cx="4272537" cy="276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ini pentru cana wedding">
            <a:extLst>
              <a:ext uri="{FF2B5EF4-FFF2-40B4-BE49-F238E27FC236}">
                <a16:creationId xmlns:a16="http://schemas.microsoft.com/office/drawing/2014/main" id="{A47C6427-28BF-43A4-A520-B54F8A182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831" y="4185134"/>
            <a:ext cx="3147350" cy="217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7258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BA245319-E6AE-4CA0-A3D3-E2F35FF9D4ED}"/>
              </a:ext>
            </a:extLst>
          </p:cNvPr>
          <p:cNvSpPr/>
          <p:nvPr/>
        </p:nvSpPr>
        <p:spPr>
          <a:xfrm>
            <a:off x="529652" y="1057465"/>
            <a:ext cx="4971738" cy="504753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O dată aproape sigură este cea a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morţii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lui Isus: vineri 7 aprilie a anului 30. Isus ar fi putut să aibă între 31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şi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37 de ani iar Maria aproximativ 45-55 de ani. Învierea lui Isus are loc în ziua de duminică 9 aprilie,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Înălţarea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, joi 18 mai iar Rusaliile, duminică 28 mai.</a:t>
            </a:r>
          </a:p>
        </p:txBody>
      </p:sp>
      <p:pic>
        <p:nvPicPr>
          <p:cNvPr id="3" name="Picture 2" descr="Imagini pentru virgin mary png">
            <a:extLst>
              <a:ext uri="{FF2B5EF4-FFF2-40B4-BE49-F238E27FC236}">
                <a16:creationId xmlns:a16="http://schemas.microsoft.com/office/drawing/2014/main" id="{DFC0B9B0-F2BB-4DBC-99EE-9C5A1345A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616" y="5156616"/>
            <a:ext cx="1701384" cy="17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ini pentru jesus cross mary">
            <a:extLst>
              <a:ext uri="{FF2B5EF4-FFF2-40B4-BE49-F238E27FC236}">
                <a16:creationId xmlns:a16="http://schemas.microsoft.com/office/drawing/2014/main" id="{022FF254-3E14-4AE2-BF4B-CB45B93A8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956" y="452261"/>
            <a:ext cx="3376752" cy="500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9437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C2555E43-AF8D-4747-AD84-F78D67F6FDA0}"/>
              </a:ext>
            </a:extLst>
          </p:cNvPr>
          <p:cNvSpPr/>
          <p:nvPr/>
        </p:nvSpPr>
        <p:spPr>
          <a:xfrm>
            <a:off x="344774" y="568408"/>
            <a:ext cx="5751226" cy="603857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Știm că Maria a fost „luată la sine” de către discipolul Ioan. După participarea sa la Rusalii (cf.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Fap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1,14) nu mai știm nici un fapt istoric ce o privește pe Maria.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Credinţa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ne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învaţă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că la sfârșitul vieții sale pământești a fost ridicată cu trupul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şi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cu sufletul la cer.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Tradiţia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indică Efesul sau Ierusalimul ca locație în care a avut loc Ridicarea Sfintei Fecioare la cer.</a:t>
            </a:r>
          </a:p>
        </p:txBody>
      </p:sp>
      <p:pic>
        <p:nvPicPr>
          <p:cNvPr id="3" name="Picture 2" descr="Imagini pentru virgin mary png">
            <a:extLst>
              <a:ext uri="{FF2B5EF4-FFF2-40B4-BE49-F238E27FC236}">
                <a16:creationId xmlns:a16="http://schemas.microsoft.com/office/drawing/2014/main" id="{BBAF3758-4CDB-4467-AC25-C3080A01D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616" y="5156616"/>
            <a:ext cx="1701384" cy="17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Imagini pentru mary and john">
            <a:extLst>
              <a:ext uri="{FF2B5EF4-FFF2-40B4-BE49-F238E27FC236}">
                <a16:creationId xmlns:a16="http://schemas.microsoft.com/office/drawing/2014/main" id="{90A5FDBC-FC46-40EF-99AC-79B5B5574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3076" name="Picture 4" descr="Imagini pentru mary and john">
            <a:extLst>
              <a:ext uri="{FF2B5EF4-FFF2-40B4-BE49-F238E27FC236}">
                <a16:creationId xmlns:a16="http://schemas.microsoft.com/office/drawing/2014/main" id="{FE38699C-D94D-41C0-B1D8-45701E7B5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590" y="1948069"/>
            <a:ext cx="3431079" cy="347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7735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D194DF86-7626-4BEF-8706-3A2BECF09A5A}"/>
              </a:ext>
            </a:extLst>
          </p:cNvPr>
          <p:cNvSpPr/>
          <p:nvPr/>
        </p:nvSpPr>
        <p:spPr>
          <a:xfrm>
            <a:off x="1316717" y="2384110"/>
            <a:ext cx="3622467" cy="15565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8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Sfârșit</a:t>
            </a:r>
          </a:p>
        </p:txBody>
      </p:sp>
      <p:pic>
        <p:nvPicPr>
          <p:cNvPr id="3" name="Picture 2" descr="Imagini pentru virgin mary png">
            <a:extLst>
              <a:ext uri="{FF2B5EF4-FFF2-40B4-BE49-F238E27FC236}">
                <a16:creationId xmlns:a16="http://schemas.microsoft.com/office/drawing/2014/main" id="{DBB9C808-9DD7-46AB-B041-E53C98AC6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616" y="5156616"/>
            <a:ext cx="1701384" cy="17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132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BC088E06-F454-414F-9A14-D6282B7C89B8}"/>
              </a:ext>
            </a:extLst>
          </p:cNvPr>
          <p:cNvSpPr/>
          <p:nvPr/>
        </p:nvSpPr>
        <p:spPr>
          <a:xfrm>
            <a:off x="284813" y="424523"/>
            <a:ext cx="5261548" cy="600895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o-RO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ea typeface="Calibri" panose="020F0502020204030204" pitchFamily="34" charset="0"/>
                <a:cs typeface="MV Boli" panose="02000500030200090000" pitchFamily="2" charset="0"/>
              </a:rPr>
              <a:t>Ţinând</a:t>
            </a:r>
            <a:r>
              <a:rPr lang="ro-RO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ea typeface="Calibri" panose="020F0502020204030204" pitchFamily="34" charset="0"/>
                <a:cs typeface="MV Boli" panose="02000500030200090000" pitchFamily="2" charset="0"/>
              </a:rPr>
              <a:t> cont că </a:t>
            </a:r>
            <a:r>
              <a:rPr lang="ro-RO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ea typeface="Calibri" panose="020F0502020204030204" pitchFamily="34" charset="0"/>
                <a:cs typeface="MV Boli" panose="02000500030200090000" pitchFamily="2" charset="0"/>
              </a:rPr>
              <a:t>naşterea</a:t>
            </a:r>
            <a:r>
              <a:rPr lang="ro-RO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ea typeface="Calibri" panose="020F0502020204030204" pitchFamily="34" charset="0"/>
                <a:cs typeface="MV Boli" panose="02000500030200090000" pitchFamily="2" charset="0"/>
              </a:rPr>
              <a:t> lui Isus este de comun acord fixată între anii 7-6 (pentru unii 7-1 înainte de Cristos), </a:t>
            </a:r>
            <a:r>
              <a:rPr lang="ro-RO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ea typeface="Calibri" panose="020F0502020204030204" pitchFamily="34" charset="0"/>
                <a:cs typeface="MV Boli" panose="02000500030200090000" pitchFamily="2" charset="0"/>
              </a:rPr>
              <a:t>şi</a:t>
            </a:r>
            <a:r>
              <a:rPr lang="ro-RO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ea typeface="Calibri" panose="020F0502020204030204" pitchFamily="34" charset="0"/>
                <a:cs typeface="MV Boli" panose="02000500030200090000" pitchFamily="2" charset="0"/>
              </a:rPr>
              <a:t> că Sfânta Fecioară, pe timpul logodnei cu Iosif, putea să aibă între 14 </a:t>
            </a:r>
            <a:r>
              <a:rPr lang="ro-RO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ea typeface="Calibri" panose="020F0502020204030204" pitchFamily="34" charset="0"/>
                <a:cs typeface="MV Boli" panose="02000500030200090000" pitchFamily="2" charset="0"/>
              </a:rPr>
              <a:t>şi</a:t>
            </a:r>
            <a:r>
              <a:rPr lang="ro-RO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ea typeface="Calibri" panose="020F0502020204030204" pitchFamily="34" charset="0"/>
                <a:cs typeface="MV Boli" panose="02000500030200090000" pitchFamily="2" charset="0"/>
              </a:rPr>
              <a:t> 18 ani, </a:t>
            </a:r>
            <a:r>
              <a:rPr lang="ro-RO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ea typeface="Calibri" panose="020F0502020204030204" pitchFamily="34" charset="0"/>
                <a:cs typeface="MV Boli" panose="02000500030200090000" pitchFamily="2" charset="0"/>
              </a:rPr>
              <a:t>aşa</a:t>
            </a:r>
            <a:r>
              <a:rPr lang="ro-RO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ea typeface="Calibri" panose="020F0502020204030204" pitchFamily="34" charset="0"/>
                <a:cs typeface="MV Boli" panose="02000500030200090000" pitchFamily="2" charset="0"/>
              </a:rPr>
              <a:t> cum se </a:t>
            </a:r>
            <a:r>
              <a:rPr lang="ro-RO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ea typeface="Calibri" panose="020F0502020204030204" pitchFamily="34" charset="0"/>
                <a:cs typeface="MV Boli" panose="02000500030200090000" pitchFamily="2" charset="0"/>
              </a:rPr>
              <a:t>obişnuia</a:t>
            </a:r>
            <a:r>
              <a:rPr lang="ro-RO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ea typeface="Calibri" panose="020F0502020204030204" pitchFamily="34" charset="0"/>
                <a:cs typeface="MV Boli" panose="02000500030200090000" pitchFamily="2" charset="0"/>
              </a:rPr>
              <a:t> în acel timp, </a:t>
            </a:r>
            <a:r>
              <a:rPr lang="ro-RO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ea typeface="Calibri" panose="020F0502020204030204" pitchFamily="34" charset="0"/>
                <a:cs typeface="MV Boli" panose="02000500030200090000" pitchFamily="2" charset="0"/>
              </a:rPr>
              <a:t>naşterea</a:t>
            </a:r>
            <a:r>
              <a:rPr lang="ro-RO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ea typeface="Calibri" panose="020F0502020204030204" pitchFamily="34" charset="0"/>
                <a:cs typeface="MV Boli" panose="02000500030200090000" pitchFamily="2" charset="0"/>
              </a:rPr>
              <a:t> sa poate fi plasată între 25 </a:t>
            </a:r>
            <a:r>
              <a:rPr lang="ro-RO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ea typeface="Calibri" panose="020F0502020204030204" pitchFamily="34" charset="0"/>
                <a:cs typeface="MV Boli" panose="02000500030200090000" pitchFamily="2" charset="0"/>
              </a:rPr>
              <a:t>şi</a:t>
            </a:r>
            <a:r>
              <a:rPr lang="ro-RO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ea typeface="Calibri" panose="020F0502020204030204" pitchFamily="34" charset="0"/>
                <a:cs typeface="MV Boli" panose="02000500030200090000" pitchFamily="2" charset="0"/>
              </a:rPr>
              <a:t> 20 înainte de Cristos, sau, potrivit unei alte ipoteze, între 25 </a:t>
            </a:r>
            <a:r>
              <a:rPr lang="ro-RO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ea typeface="Calibri" panose="020F0502020204030204" pitchFamily="34" charset="0"/>
                <a:cs typeface="MV Boli" panose="02000500030200090000" pitchFamily="2" charset="0"/>
              </a:rPr>
              <a:t>şi</a:t>
            </a:r>
            <a:r>
              <a:rPr lang="ro-RO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ea typeface="Calibri" panose="020F0502020204030204" pitchFamily="34" charset="0"/>
                <a:cs typeface="MV Boli" panose="02000500030200090000" pitchFamily="2" charset="0"/>
              </a:rPr>
              <a:t> 15 înainte de Cristos.</a:t>
            </a:r>
          </a:p>
        </p:txBody>
      </p:sp>
      <p:pic>
        <p:nvPicPr>
          <p:cNvPr id="1026" name="Picture 2" descr="Imagini pentru virgin mary png">
            <a:extLst>
              <a:ext uri="{FF2B5EF4-FFF2-40B4-BE49-F238E27FC236}">
                <a16:creationId xmlns:a16="http://schemas.microsoft.com/office/drawing/2014/main" id="{4F9023D7-E256-4104-BD6B-9D293872C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616" y="5156616"/>
            <a:ext cx="1701384" cy="17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ini pentru jesus mary and joseph">
            <a:extLst>
              <a:ext uri="{FF2B5EF4-FFF2-40B4-BE49-F238E27FC236}">
                <a16:creationId xmlns:a16="http://schemas.microsoft.com/office/drawing/2014/main" id="{C10DE832-D93C-459D-BF25-70C477C33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61" y="1364456"/>
            <a:ext cx="5133014" cy="312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9294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17F195C3-2658-4744-8B79-2C3811495A99}"/>
              </a:ext>
            </a:extLst>
          </p:cNvPr>
          <p:cNvSpPr/>
          <p:nvPr/>
        </p:nvSpPr>
        <p:spPr>
          <a:xfrm>
            <a:off x="863562" y="2144267"/>
            <a:ext cx="4768613" cy="16031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indent="180340" algn="ctr">
              <a:lnSpc>
                <a:spcPct val="115000"/>
              </a:lnSpc>
            </a:pPr>
            <a:r>
              <a:rPr lang="ro-RO" sz="44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Cărui neam îi </a:t>
            </a:r>
          </a:p>
          <a:p>
            <a:pPr indent="180340" algn="ctr">
              <a:lnSpc>
                <a:spcPct val="115000"/>
              </a:lnSpc>
            </a:pPr>
            <a:r>
              <a:rPr lang="ro-RO" sz="44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aparţinea</a:t>
            </a:r>
            <a:r>
              <a:rPr lang="ro-RO" sz="44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Maria?</a:t>
            </a:r>
          </a:p>
        </p:txBody>
      </p:sp>
      <p:pic>
        <p:nvPicPr>
          <p:cNvPr id="3" name="Picture 2" descr="Imagini pentru virgin mary png">
            <a:extLst>
              <a:ext uri="{FF2B5EF4-FFF2-40B4-BE49-F238E27FC236}">
                <a16:creationId xmlns:a16="http://schemas.microsoft.com/office/drawing/2014/main" id="{4E8EF8F1-D7F3-4DBE-B6C4-EA04FB3F2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616" y="5156616"/>
            <a:ext cx="1701384" cy="17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ini pentru Twelve Tribes of Israel">
            <a:extLst>
              <a:ext uri="{FF2B5EF4-FFF2-40B4-BE49-F238E27FC236}">
                <a16:creationId xmlns:a16="http://schemas.microsoft.com/office/drawing/2014/main" id="{9147FA1C-CA46-4B52-8C15-0C4638344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740" y="0"/>
            <a:ext cx="4503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2817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FBA501BE-0065-4DFE-80FA-3E02368DE60D}"/>
              </a:ext>
            </a:extLst>
          </p:cNvPr>
          <p:cNvSpPr/>
          <p:nvPr/>
        </p:nvSpPr>
        <p:spPr>
          <a:xfrm>
            <a:off x="439711" y="1212774"/>
            <a:ext cx="5331502" cy="504753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Potrivit unora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aparţinea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casei lui David, deoarece Isus este „fiul lui David”. Potrivit altora, în schimb, datorită rudeniei sale cu Elisabeta,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soţia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preotului Zaharia, Maria ar fi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aparţinut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tribului lui Levi. Descendența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davidică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a lui Isus ar fi asigurată în acest caz doar de paternitatea legală a lui Iosif.</a:t>
            </a:r>
          </a:p>
        </p:txBody>
      </p:sp>
      <p:pic>
        <p:nvPicPr>
          <p:cNvPr id="3" name="Picture 2" descr="Imagini pentru virgin mary png">
            <a:extLst>
              <a:ext uri="{FF2B5EF4-FFF2-40B4-BE49-F238E27FC236}">
                <a16:creationId xmlns:a16="http://schemas.microsoft.com/office/drawing/2014/main" id="{FD9B398D-12BB-4AEC-AE44-76CF794CE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616" y="5156616"/>
            <a:ext cx="1701384" cy="17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Imagini pentru king david">
            <a:extLst>
              <a:ext uri="{FF2B5EF4-FFF2-40B4-BE49-F238E27FC236}">
                <a16:creationId xmlns:a16="http://schemas.microsoft.com/office/drawing/2014/main" id="{367FC775-798A-4E19-BD84-021EDD11E4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5" name="AutoShape 4" descr="Imagini pentru king david">
            <a:extLst>
              <a:ext uri="{FF2B5EF4-FFF2-40B4-BE49-F238E27FC236}">
                <a16:creationId xmlns:a16="http://schemas.microsoft.com/office/drawing/2014/main" id="{93EFFFFE-AAC4-4204-82D0-310821A2DE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11270" name="Picture 6" descr="Imagini pentru king david">
            <a:extLst>
              <a:ext uri="{FF2B5EF4-FFF2-40B4-BE49-F238E27FC236}">
                <a16:creationId xmlns:a16="http://schemas.microsoft.com/office/drawing/2014/main" id="{AE76CBE1-E76F-4AF2-8741-02E40B8EE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0636"/>
            <a:ext cx="3440668" cy="194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Imagini pentru levi son of jacob">
            <a:extLst>
              <a:ext uri="{FF2B5EF4-FFF2-40B4-BE49-F238E27FC236}">
                <a16:creationId xmlns:a16="http://schemas.microsoft.com/office/drawing/2014/main" id="{D48D2348-B3FC-45E5-9902-A4936E25A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863" y="2883108"/>
            <a:ext cx="217175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1208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5C8F4DC1-E7DC-4CAF-A3FE-97E5291846B6}"/>
              </a:ext>
            </a:extLst>
          </p:cNvPr>
          <p:cNvSpPr/>
          <p:nvPr/>
        </p:nvSpPr>
        <p:spPr>
          <a:xfrm>
            <a:off x="871407" y="2515416"/>
            <a:ext cx="4573047" cy="16031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indent="180340" algn="ctr">
              <a:lnSpc>
                <a:spcPct val="115000"/>
              </a:lnSpc>
            </a:pPr>
            <a:r>
              <a:rPr lang="ro-RO" sz="44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Unde s-a născut </a:t>
            </a:r>
          </a:p>
          <a:p>
            <a:pPr indent="180340" algn="ctr">
              <a:lnSpc>
                <a:spcPct val="115000"/>
              </a:lnSpc>
            </a:pPr>
            <a:r>
              <a:rPr lang="ro-RO" sz="44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Maria?</a:t>
            </a:r>
          </a:p>
        </p:txBody>
      </p:sp>
      <p:pic>
        <p:nvPicPr>
          <p:cNvPr id="5" name="Picture 2" descr="Imagini pentru virgin mary png">
            <a:extLst>
              <a:ext uri="{FF2B5EF4-FFF2-40B4-BE49-F238E27FC236}">
                <a16:creationId xmlns:a16="http://schemas.microsoft.com/office/drawing/2014/main" id="{B89E9651-3187-4470-8A11-C87AB2DB3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616" y="5156616"/>
            <a:ext cx="1701384" cy="17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ini pentru question mark png">
            <a:extLst>
              <a:ext uri="{FF2B5EF4-FFF2-40B4-BE49-F238E27FC236}">
                <a16:creationId xmlns:a16="http://schemas.microsoft.com/office/drawing/2014/main" id="{B83560E2-6323-4AAD-81C1-85EFD1277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033" y="0"/>
            <a:ext cx="4342584" cy="434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1585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9864E852-FCEE-4D70-B52B-0E43B3B83113}"/>
              </a:ext>
            </a:extLst>
          </p:cNvPr>
          <p:cNvSpPr/>
          <p:nvPr/>
        </p:nvSpPr>
        <p:spPr>
          <a:xfrm>
            <a:off x="514663" y="1059996"/>
            <a:ext cx="5076668" cy="455201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Au fost făcute trei ipoteze: Nazaret, Betleem, Ierusalim. Nazaret este propusă deoarece aici a avut loc Buna Vestire, dar acest lucru nu dovedește că Maria s-a născut acolo, iar izvoarele care afirmă acest lucru sunt destul de târzii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şi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fără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motivaţii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solide. </a:t>
            </a:r>
          </a:p>
        </p:txBody>
      </p:sp>
      <p:pic>
        <p:nvPicPr>
          <p:cNvPr id="3" name="Picture 2" descr="Imagini pentru virgin mary png">
            <a:extLst>
              <a:ext uri="{FF2B5EF4-FFF2-40B4-BE49-F238E27FC236}">
                <a16:creationId xmlns:a16="http://schemas.microsoft.com/office/drawing/2014/main" id="{E704E886-E4F1-46FD-8802-61F43BF14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616" y="5156616"/>
            <a:ext cx="1701384" cy="17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ini pentru jerusalem jesus">
            <a:extLst>
              <a:ext uri="{FF2B5EF4-FFF2-40B4-BE49-F238E27FC236}">
                <a16:creationId xmlns:a16="http://schemas.microsoft.com/office/drawing/2014/main" id="{DAEF1370-84B8-4136-9F79-1ABF5724A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971" y="424069"/>
            <a:ext cx="4822549" cy="257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ini pentru anunciacion">
            <a:extLst>
              <a:ext uri="{FF2B5EF4-FFF2-40B4-BE49-F238E27FC236}">
                <a16:creationId xmlns:a16="http://schemas.microsoft.com/office/drawing/2014/main" id="{AEAB4F52-8078-4387-8590-CE9AFC4E5F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5" name="AutoShape 6" descr="Imagini pentru anunciacion">
            <a:extLst>
              <a:ext uri="{FF2B5EF4-FFF2-40B4-BE49-F238E27FC236}">
                <a16:creationId xmlns:a16="http://schemas.microsoft.com/office/drawing/2014/main" id="{4435D876-9347-48EE-9E52-1DCB1E6CC9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9224" name="Picture 8" descr="Imagine similară">
            <a:extLst>
              <a:ext uri="{FF2B5EF4-FFF2-40B4-BE49-F238E27FC236}">
                <a16:creationId xmlns:a16="http://schemas.microsoft.com/office/drawing/2014/main" id="{5343BE24-26B3-4793-B077-4E79969EE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73" y="3429000"/>
            <a:ext cx="3043643" cy="247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594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CBEA10E8-DD46-494C-837C-EF1A00736EFC}"/>
              </a:ext>
            </a:extLst>
          </p:cNvPr>
          <p:cNvSpPr/>
          <p:nvPr/>
        </p:nvSpPr>
        <p:spPr>
          <a:xfrm>
            <a:off x="605690" y="4320209"/>
            <a:ext cx="7633252" cy="207441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Chiar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şi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Betleem pare că trebuie exclus deoarece ipoteza se bazează pe singurul fapt (ce nu a fost demonstrat) că Maria ar fi făcut parte din neamul lui David.</a:t>
            </a:r>
          </a:p>
        </p:txBody>
      </p:sp>
      <p:pic>
        <p:nvPicPr>
          <p:cNvPr id="3" name="Picture 2" descr="Imagini pentru virgin mary png">
            <a:extLst>
              <a:ext uri="{FF2B5EF4-FFF2-40B4-BE49-F238E27FC236}">
                <a16:creationId xmlns:a16="http://schemas.microsoft.com/office/drawing/2014/main" id="{A8DA621E-1E6F-4BA0-A8CD-A5D226E37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616" y="5156616"/>
            <a:ext cx="1701384" cy="17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ini pentru bethlehem">
            <a:extLst>
              <a:ext uri="{FF2B5EF4-FFF2-40B4-BE49-F238E27FC236}">
                <a16:creationId xmlns:a16="http://schemas.microsoft.com/office/drawing/2014/main" id="{39EB6143-C4A3-4E3F-8482-6183A6591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64" y="166101"/>
            <a:ext cx="7633252" cy="381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4645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0ECFFD60-C03E-4C79-A176-1880A7EC110D}"/>
              </a:ext>
            </a:extLst>
          </p:cNvPr>
          <p:cNvSpPr/>
          <p:nvPr/>
        </p:nvSpPr>
        <p:spPr>
          <a:xfrm>
            <a:off x="499672" y="1097792"/>
            <a:ext cx="5091658" cy="526297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o-RO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„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Cea mai solidă pare a fi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tradiţia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din Ierusalim, aproximativ din secolul al II-lea (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Protoevanghelia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lui Iacob),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şi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readusă de primii pelerini din Ierusalim. Născută în apropierea templului, Maria a fost în contact cu leviții, sub a căror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protecţie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a rămas până în momentul logodnei, când Luca îi menționează prezența în Nazaret”.</a:t>
            </a:r>
          </a:p>
        </p:txBody>
      </p:sp>
      <p:pic>
        <p:nvPicPr>
          <p:cNvPr id="3" name="Picture 2" descr="Imagini pentru virgin mary png">
            <a:extLst>
              <a:ext uri="{FF2B5EF4-FFF2-40B4-BE49-F238E27FC236}">
                <a16:creationId xmlns:a16="http://schemas.microsoft.com/office/drawing/2014/main" id="{E76D6D4C-558C-4CDE-881D-B9E4C9DF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616" y="5156616"/>
            <a:ext cx="1701384" cy="17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ine similară">
            <a:extLst>
              <a:ext uri="{FF2B5EF4-FFF2-40B4-BE49-F238E27FC236}">
                <a16:creationId xmlns:a16="http://schemas.microsoft.com/office/drawing/2014/main" id="{9F49D3C4-3A58-4445-BFC4-B83331035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159" y="580819"/>
            <a:ext cx="595312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760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203FDB33-9B6E-4718-8280-BDC8CBABE070}"/>
              </a:ext>
            </a:extLst>
          </p:cNvPr>
          <p:cNvSpPr/>
          <p:nvPr/>
        </p:nvSpPr>
        <p:spPr>
          <a:xfrm>
            <a:off x="349770" y="967524"/>
            <a:ext cx="5496393" cy="554305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Nazaret era un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oraş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din Galileea cu câteva sute de locuitori. Căsătoria dintre Maria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şi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Iosif a urmat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tradiţia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iudaică: în primul rând era promisiunea pentru viitoarea căsătorie, care avea valoare juridică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şi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dura aproximativ un an, apoi urma căsătoria proprie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şi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adevărată, cu prezentarea </a:t>
            </a:r>
            <a:r>
              <a:rPr lang="ro-RO" sz="2800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soţiei</a:t>
            </a:r>
            <a:r>
              <a:rPr lang="ro-RO" sz="28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gette" panose="02000603070400060004" pitchFamily="2" charset="0"/>
                <a:cs typeface="MV Boli" panose="02000500030200090000" pitchFamily="2" charset="0"/>
              </a:rPr>
              <a:t> în casa soțului.</a:t>
            </a:r>
          </a:p>
        </p:txBody>
      </p:sp>
      <p:pic>
        <p:nvPicPr>
          <p:cNvPr id="3" name="Picture 2" descr="Imagini pentru virgin mary png">
            <a:extLst>
              <a:ext uri="{FF2B5EF4-FFF2-40B4-BE49-F238E27FC236}">
                <a16:creationId xmlns:a16="http://schemas.microsoft.com/office/drawing/2014/main" id="{E600014F-D9CE-4574-A892-89B8196E1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616" y="5156616"/>
            <a:ext cx="1701384" cy="17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ine similară">
            <a:extLst>
              <a:ext uri="{FF2B5EF4-FFF2-40B4-BE49-F238E27FC236}">
                <a16:creationId xmlns:a16="http://schemas.microsoft.com/office/drawing/2014/main" id="{0B90FC7F-9385-425E-8D35-17739E6A1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943" y="384313"/>
            <a:ext cx="3618342" cy="32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ini pentru mary and joseph nazareth">
            <a:extLst>
              <a:ext uri="{FF2B5EF4-FFF2-40B4-BE49-F238E27FC236}">
                <a16:creationId xmlns:a16="http://schemas.microsoft.com/office/drawing/2014/main" id="{88CA7691-3425-4B35-9F1C-7442D91E3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858" y="3940729"/>
            <a:ext cx="2802169" cy="243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9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533</Words>
  <Application>Microsoft Office PowerPoint</Application>
  <PresentationFormat>Ecran lat</PresentationFormat>
  <Paragraphs>16</Paragraphs>
  <Slides>13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7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Courgette</vt:lpstr>
      <vt:lpstr>MV Boli</vt:lpstr>
      <vt:lpstr>Segoe Print</vt:lpstr>
      <vt:lpstr>Times New Roman</vt:lpstr>
      <vt:lpstr>Temă Office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Mihail</dc:creator>
  <cp:lastModifiedBy>Mihail</cp:lastModifiedBy>
  <cp:revision>25</cp:revision>
  <dcterms:created xsi:type="dcterms:W3CDTF">2018-02-27T20:26:51Z</dcterms:created>
  <dcterms:modified xsi:type="dcterms:W3CDTF">2018-02-27T21:00:29Z</dcterms:modified>
</cp:coreProperties>
</file>