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084A12A-63A0-4C44-B317-7255908DE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0C7EC4C4-4994-4BBB-BA60-B722792BE8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7A5DC97E-7383-4370-A04E-4823D7E0F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1897-E132-49A7-954C-2C3DDFBF01C0}" type="datetimeFigureOut">
              <a:rPr lang="ro-RO" smtClean="0"/>
              <a:t>08.03.2018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9FE50B64-77F6-44EB-A656-D558FB1B3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590B86B-8B87-456A-832F-6C7B1A5DE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33E0-03C6-49A8-ADE2-22D598BE607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085944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47BB922-7E60-4F71-9816-3EE871851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68645870-FCE8-4C2E-B855-20A0317C53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3A1BBD00-BEB7-4C13-851A-FD3635D64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1897-E132-49A7-954C-2C3DDFBF01C0}" type="datetimeFigureOut">
              <a:rPr lang="ro-RO" smtClean="0"/>
              <a:t>08.03.2018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36589AD2-C0BF-44EA-BE83-B11F46988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4965431C-38E3-4A39-930D-373C24E22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33E0-03C6-49A8-ADE2-22D598BE607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037066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0DA0A7BA-359B-481F-85F9-25FE5E1BA3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5E175115-944C-4E50-9B4D-975D5EC14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36EA61B-1C77-4C15-8BA5-D8DCD1BDE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1897-E132-49A7-954C-2C3DDFBF01C0}" type="datetimeFigureOut">
              <a:rPr lang="ro-RO" smtClean="0"/>
              <a:t>08.03.2018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A7EDDB92-B40A-44E7-95F1-867F09E14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9A9128B9-14DE-4824-90CC-4515C5D34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33E0-03C6-49A8-ADE2-22D598BE607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625598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674081B-1382-4916-83AF-1A08D53A2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B9A79BC-8C8B-4C96-A422-F2ABC82C9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FD64E772-2677-4ABA-9FAF-714E4B2C1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1897-E132-49A7-954C-2C3DDFBF01C0}" type="datetimeFigureOut">
              <a:rPr lang="ro-RO" smtClean="0"/>
              <a:t>08.03.2018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F8CEDD7F-BA4F-4487-BF28-E2C8BF5C9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DCF1C35-F3B8-4074-8300-E1FE5DC0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33E0-03C6-49A8-ADE2-22D598BE607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097369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ADA1C7A-DF9A-48DC-A41B-96756C9B9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68BF2E96-3BF2-41C6-A8AF-09D9B937E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A5DD80AC-AA09-4EBF-A28E-8C384E2F0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1897-E132-49A7-954C-2C3DDFBF01C0}" type="datetimeFigureOut">
              <a:rPr lang="ro-RO" smtClean="0"/>
              <a:t>08.03.2018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BA39FFC-C4C9-4C49-A301-1342D0AB0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47C99537-3BD1-42C4-8E46-A53F448A5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33E0-03C6-49A8-ADE2-22D598BE607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795632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6EB2A80-9D72-4561-9D21-3AC454451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ECE475D-D2F9-4E6F-9A79-3801D3A24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90C4FF25-1A22-47ED-9792-299852663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BF3B1397-266D-46CB-B4D3-6A078C76C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1897-E132-49A7-954C-2C3DDFBF01C0}" type="datetimeFigureOut">
              <a:rPr lang="ro-RO" smtClean="0"/>
              <a:t>08.03.2018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3D48ED65-2F24-4D63-A4AC-0CDDF8BB6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4888B0E7-EA15-4C15-A8EA-D0656B191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33E0-03C6-49A8-ADE2-22D598BE607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504064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BE5CBEA-EB56-4C24-8D17-9AE2EA4BB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BDEA471F-FD69-4BD3-8BC4-2AA7A1099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5465D2C7-E177-4912-8875-ECCAF2E58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79A1B18A-71E0-4DA4-95CD-31BDF83658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993C9E24-629D-4560-8A7B-66384E9EF4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A11E76C9-22BA-4A3C-9370-ECEF14D93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1897-E132-49A7-954C-2C3DDFBF01C0}" type="datetimeFigureOut">
              <a:rPr lang="ro-RO" smtClean="0"/>
              <a:t>08.03.2018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AD7E125B-4455-425E-B4BA-08097D87D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1FFBC79B-4968-4775-A377-1731B7256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33E0-03C6-49A8-ADE2-22D598BE607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923019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A8ECD42-4FFE-479A-A8F3-66D346F6D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6524FC70-6A32-4C97-AA1D-6A0E3FF55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1897-E132-49A7-954C-2C3DDFBF01C0}" type="datetimeFigureOut">
              <a:rPr lang="ro-RO" smtClean="0"/>
              <a:t>08.03.2018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E17ABFEC-CEF0-4BA5-B4E4-9683A5097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6C577758-3A13-45CA-BA5E-4B0F61839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33E0-03C6-49A8-ADE2-22D598BE607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877680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7E04A00C-1F1E-4814-8C3A-3EF70E7E0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1897-E132-49A7-954C-2C3DDFBF01C0}" type="datetimeFigureOut">
              <a:rPr lang="ro-RO" smtClean="0"/>
              <a:t>08.03.2018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6E4ABF9C-7A6C-45EF-9D12-C6A3E2EEA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702CE6C2-AA73-4752-AB9A-AB8A45F64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33E0-03C6-49A8-ADE2-22D598BE607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602147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2C5F11B-B4A1-485A-8C1A-D800BD7E0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6479C67-9A30-4745-9F65-15A5C57F8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FEA28BDE-74FA-432A-A535-61BA492DA0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FEDF366F-FA17-4B3C-891A-C2CFB7FD6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1897-E132-49A7-954C-2C3DDFBF01C0}" type="datetimeFigureOut">
              <a:rPr lang="ro-RO" smtClean="0"/>
              <a:t>08.03.2018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FC5C2F7F-9561-4AAF-AB9A-291F43652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C3A35300-FCE0-42A3-955C-B32626C96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33E0-03C6-49A8-ADE2-22D598BE607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855788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BE45771-42EA-4DFF-A835-1E269685D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78E9C51E-93CC-482B-BC1D-9C791163F5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6DD4BC2F-5DE8-4599-8CFA-88E1CBE5C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EE2622A2-33EE-456A-8FAE-96587F3DD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1897-E132-49A7-954C-2C3DDFBF01C0}" type="datetimeFigureOut">
              <a:rPr lang="ro-RO" smtClean="0"/>
              <a:t>08.03.2018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9BE6E5B8-5F1E-4376-B2B3-CF11D1FD9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5C59139E-9823-4D79-BAEE-D54689B73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33E0-03C6-49A8-ADE2-22D598BE607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189027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2D178A23-B111-4519-B30B-136B29D4C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651A04C0-A07D-401E-BD12-8A4540993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7BFC20B-DB4C-4A9B-975A-181D3759A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D1897-E132-49A7-954C-2C3DDFBF01C0}" type="datetimeFigureOut">
              <a:rPr lang="ro-RO" smtClean="0"/>
              <a:t>08.03.2018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88A8CDE5-337F-4198-93ED-A03FE612E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48A68344-D276-45EC-AF23-7327D37DBE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833E0-03C6-49A8-ADE2-22D598BE607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8250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>
            <a:extLst>
              <a:ext uri="{FF2B5EF4-FFF2-40B4-BE49-F238E27FC236}">
                <a16:creationId xmlns:a16="http://schemas.microsoft.com/office/drawing/2014/main" id="{0C2543C4-1F58-4505-9071-CEA3781A72D3}"/>
              </a:ext>
            </a:extLst>
          </p:cNvPr>
          <p:cNvSpPr/>
          <p:nvPr/>
        </p:nvSpPr>
        <p:spPr>
          <a:xfrm>
            <a:off x="4072417" y="1124936"/>
            <a:ext cx="3537508" cy="13249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ctr">
              <a:lnSpc>
                <a:spcPct val="115000"/>
              </a:lnSpc>
              <a:spcAft>
                <a:spcPts val="0"/>
              </a:spcAft>
            </a:pPr>
            <a:r>
              <a:rPr lang="ro-RO" sz="7200" b="1" cap="small" dirty="0">
                <a:solidFill>
                  <a:schemeClr val="bg1"/>
                </a:solidFill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Relații</a:t>
            </a:r>
            <a:endParaRPr lang="ro-RO" sz="7200" dirty="0">
              <a:solidFill>
                <a:schemeClr val="bg1"/>
              </a:solidFill>
              <a:latin typeface="Segoe Print" panose="020006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Imagini pentru friends png">
            <a:extLst>
              <a:ext uri="{FF2B5EF4-FFF2-40B4-BE49-F238E27FC236}">
                <a16:creationId xmlns:a16="http://schemas.microsoft.com/office/drawing/2014/main" id="{F87F61FE-A7E1-4207-A42E-60539FBBA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630" y="2809461"/>
            <a:ext cx="4346179" cy="366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1184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ED839B78-5A50-45E2-A2A3-C5D8829A0725}"/>
              </a:ext>
            </a:extLst>
          </p:cNvPr>
          <p:cNvSpPr/>
          <p:nvPr/>
        </p:nvSpPr>
        <p:spPr>
          <a:xfrm>
            <a:off x="2673246" y="379704"/>
            <a:ext cx="6680616" cy="3049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O rela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ț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ie de calitate se bazează pe respect, în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ț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elegere si reciprocitate. Începe de la o simpla rela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ț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ie de colegialitate sau amiciție și pe baza experien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ț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elor împ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ă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rt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ăș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ite avanseaz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ă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, transformându-se într-o rela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ț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ie de calitate, de adev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ă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rat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ă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 prietenie. </a:t>
            </a:r>
          </a:p>
        </p:txBody>
      </p:sp>
      <p:pic>
        <p:nvPicPr>
          <p:cNvPr id="8194" name="Picture 2" descr="Imagini pentru friend">
            <a:extLst>
              <a:ext uri="{FF2B5EF4-FFF2-40B4-BE49-F238E27FC236}">
                <a16:creationId xmlns:a16="http://schemas.microsoft.com/office/drawing/2014/main" id="{1B51D47C-5BAE-4F18-87BF-33D0FD9FE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991" y="3585082"/>
            <a:ext cx="7077489" cy="275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9380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643A8FD1-FA5E-4D68-A281-347E90039D14}"/>
              </a:ext>
            </a:extLst>
          </p:cNvPr>
          <p:cNvSpPr/>
          <p:nvPr/>
        </p:nvSpPr>
        <p:spPr>
          <a:xfrm>
            <a:off x="2553324" y="422260"/>
            <a:ext cx="6980419" cy="2553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Parc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ă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 te simți mai bine când 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ș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tii ca e cineva acolo care te în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ț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elege si te asculta, in orice moment al vie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ț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ii tale. 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Ț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i se pare simplu sa i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ț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i faci prieteni, pentru ca ești o fire sociabila, îns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ă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 este greu sa ti-i men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ț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ii. </a:t>
            </a:r>
          </a:p>
        </p:txBody>
      </p:sp>
      <p:pic>
        <p:nvPicPr>
          <p:cNvPr id="9218" name="Picture 2" descr="Imagini pentru friend">
            <a:extLst>
              <a:ext uri="{FF2B5EF4-FFF2-40B4-BE49-F238E27FC236}">
                <a16:creationId xmlns:a16="http://schemas.microsoft.com/office/drawing/2014/main" id="{98ECFC1D-C087-41AD-A21A-31492429E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804" y="2584173"/>
            <a:ext cx="3324614" cy="409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288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12ACCA1D-14A3-49F3-9396-D747C0E87E8E}"/>
              </a:ext>
            </a:extLst>
          </p:cNvPr>
          <p:cNvSpPr/>
          <p:nvPr/>
        </p:nvSpPr>
        <p:spPr>
          <a:xfrm>
            <a:off x="2613285" y="379704"/>
            <a:ext cx="6830518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Oamenii de calitate sunt ca aurul descoperit in albia unui rău, te lupți mult sa îl cau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ț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i, însă odată ce l-ai descoperit, compensează eforturile si timpul petrecut căutându-l. La fel se întâmplă si in relațiile de cuplu.</a:t>
            </a:r>
          </a:p>
        </p:txBody>
      </p:sp>
      <p:pic>
        <p:nvPicPr>
          <p:cNvPr id="10242" name="Picture 2" descr="Imagini pentru friend">
            <a:extLst>
              <a:ext uri="{FF2B5EF4-FFF2-40B4-BE49-F238E27FC236}">
                <a16:creationId xmlns:a16="http://schemas.microsoft.com/office/drawing/2014/main" id="{08A6E3C6-2C0C-4E3A-B8E7-9E89AF274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817" y="3079521"/>
            <a:ext cx="3443131" cy="339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2256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94B9B1F7-0B04-46E4-8709-F9F07626E6B3}"/>
              </a:ext>
            </a:extLst>
          </p:cNvPr>
          <p:cNvSpPr/>
          <p:nvPr/>
        </p:nvSpPr>
        <p:spPr>
          <a:xfrm>
            <a:off x="2553324" y="422261"/>
            <a:ext cx="6965430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Exista diferite categorii de oameni si, cu siguran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ță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, le recunoa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ș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te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ț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i în comportamentul  persoanelor cu care ai interacționat. Tipologia. Ascensiunea pe scara sociala sau pe o anumita scala a valorilor, diferen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ț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iază comportamentul uman. </a:t>
            </a:r>
          </a:p>
        </p:txBody>
      </p:sp>
      <p:pic>
        <p:nvPicPr>
          <p:cNvPr id="11266" name="Picture 2" descr="Imagini pentru type of people">
            <a:extLst>
              <a:ext uri="{FF2B5EF4-FFF2-40B4-BE49-F238E27FC236}">
                <a16:creationId xmlns:a16="http://schemas.microsoft.com/office/drawing/2014/main" id="{0927814B-5C9B-4417-9CCD-FCEC75A87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055" y="3010666"/>
            <a:ext cx="3593165" cy="377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5126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F10E208E-8318-4A9B-8526-FB0030A113A1}"/>
              </a:ext>
            </a:extLst>
          </p:cNvPr>
          <p:cNvSpPr/>
          <p:nvPr/>
        </p:nvSpPr>
        <p:spPr>
          <a:xfrm>
            <a:off x="2508354" y="283594"/>
            <a:ext cx="7010399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Sunt oameni care își doresc sa fie mereu in centrul aten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ț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iei si înving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ă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tori in orice circumstan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ț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e. Aceste persoane ajung la scopul pe care si l-au propus folosindu-se de orice mijloace, inclusiv de oamenii din jur. Nu ii intereseaz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ă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 daca in drumul lor spre succes cineva ar avea de suferit. Sunt oameni care î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ș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i doresc sa avanseze, însă f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ă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r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ă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 a afecta alte persoane. </a:t>
            </a:r>
          </a:p>
        </p:txBody>
      </p:sp>
      <p:pic>
        <p:nvPicPr>
          <p:cNvPr id="12290" name="Picture 2" descr="Imagini pentru center of attention">
            <a:extLst>
              <a:ext uri="{FF2B5EF4-FFF2-40B4-BE49-F238E27FC236}">
                <a16:creationId xmlns:a16="http://schemas.microsoft.com/office/drawing/2014/main" id="{1F77AAC7-0498-4FBD-A7DA-22B222605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078" y="4094922"/>
            <a:ext cx="2976208" cy="225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9917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6ED657DB-5235-49EF-A8D4-936B9E611CA3}"/>
              </a:ext>
            </a:extLst>
          </p:cNvPr>
          <p:cNvSpPr/>
          <p:nvPr/>
        </p:nvSpPr>
        <p:spPr>
          <a:xfrm>
            <a:off x="2523344" y="253614"/>
            <a:ext cx="7175292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Aceste persoane se remarca atât prin experien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ț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a si echilibru, iar telul lor va fi atins f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ă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r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ă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 a leza alte interese. Oamenii care își doresc, in t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ă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cere, sa promoveze, sa urce, dar nu o fac, sunt persoane care, de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ș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i au capacita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ț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i si abilita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ț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i care sa-i recomande, dovedesc o lipsa acuta de încredere, putina experien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ț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a si au nevoie de sus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ț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inere.</a:t>
            </a:r>
          </a:p>
        </p:txBody>
      </p:sp>
      <p:pic>
        <p:nvPicPr>
          <p:cNvPr id="13314" name="Picture 2" descr="Imagini pentru center of attention">
            <a:extLst>
              <a:ext uri="{FF2B5EF4-FFF2-40B4-BE49-F238E27FC236}">
                <a16:creationId xmlns:a16="http://schemas.microsoft.com/office/drawing/2014/main" id="{04455638-4C71-49FC-8F00-6A9D0E12F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3500" y1="13000" x2="49250" y2="9333"/>
                        <a14:foregroundMark x1="40250" y1="13000" x2="46500" y2="5667"/>
                        <a14:foregroundMark x1="42750" y1="8333" x2="38750" y2="16333"/>
                        <a14:foregroundMark x1="42250" y1="66333" x2="27000" y2="97000"/>
                        <a14:foregroundMark x1="60000" y1="66667" x2="74250" y2="99667"/>
                        <a14:foregroundMark x1="52750" y1="78333" x2="53500" y2="99333"/>
                        <a14:foregroundMark x1="24000" y1="92667" x2="76750" y2="93333"/>
                        <a14:foregroundMark x1="12500" y1="98333" x2="25000" y2="88667"/>
                        <a14:foregroundMark x1="78250" y1="95000" x2="88250" y2="99333"/>
                        <a14:foregroundMark x1="49000" y1="7000" x2="52000" y2="10667"/>
                        <a14:foregroundMark x1="45750" y1="5000" x2="38750" y2="9667"/>
                        <a14:foregroundMark x1="42250" y1="4667" x2="48000" y2="4667"/>
                        <a14:foregroundMark x1="49250" y1="5000" x2="52000" y2="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08" y="3140765"/>
            <a:ext cx="4427331" cy="332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0540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D2A28B4C-5136-4749-8A4B-F3DCFDE7E6BC}"/>
              </a:ext>
            </a:extLst>
          </p:cNvPr>
          <p:cNvSpPr/>
          <p:nvPr/>
        </p:nvSpPr>
        <p:spPr>
          <a:xfrm>
            <a:off x="2598295" y="557172"/>
            <a:ext cx="6785547" cy="2553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Indiferent in ce categorie ne-am încadra, este testat faptul ca, in lupta pentru putere, unii oameni se comporta diferit fata de situa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ț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iile obi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ș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nuite, la fel cum se întâmpl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ă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 si in condi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ț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iile de stres.</a:t>
            </a:r>
          </a:p>
        </p:txBody>
      </p:sp>
      <p:pic>
        <p:nvPicPr>
          <p:cNvPr id="14338" name="Picture 2" descr="Imagini pentru fight for power">
            <a:extLst>
              <a:ext uri="{FF2B5EF4-FFF2-40B4-BE49-F238E27FC236}">
                <a16:creationId xmlns:a16="http://schemas.microsoft.com/office/drawing/2014/main" id="{92134337-0845-4F49-8F2F-8043C5770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469" y="2804077"/>
            <a:ext cx="64008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0118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8161CD58-B263-4E03-9C62-E5E2843C05FA}"/>
              </a:ext>
            </a:extLst>
          </p:cNvPr>
          <p:cNvSpPr/>
          <p:nvPr/>
        </p:nvSpPr>
        <p:spPr>
          <a:xfrm>
            <a:off x="5022574" y="4110959"/>
            <a:ext cx="6096000" cy="205825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Important este s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ă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 nu uit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ă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m c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ă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 un succes care dureaz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ă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 se bazeaz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ă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 pe bune rela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ț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ii interumane si bune abilita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ț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i de interac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ț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iune si comunicare.</a:t>
            </a:r>
          </a:p>
        </p:txBody>
      </p:sp>
      <p:pic>
        <p:nvPicPr>
          <p:cNvPr id="15362" name="Picture 2" descr="Imagini pentru people relationship">
            <a:extLst>
              <a:ext uri="{FF2B5EF4-FFF2-40B4-BE49-F238E27FC236}">
                <a16:creationId xmlns:a16="http://schemas.microsoft.com/office/drawing/2014/main" id="{94375EC7-19AC-457E-8139-2EEBCE442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648" y="304799"/>
            <a:ext cx="3889688" cy="324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211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72BDF27C-1E0D-46B4-9E43-7AC7636E6C4C}"/>
              </a:ext>
            </a:extLst>
          </p:cNvPr>
          <p:cNvSpPr/>
          <p:nvPr/>
        </p:nvSpPr>
        <p:spPr>
          <a:xfrm>
            <a:off x="1953718" y="2119905"/>
            <a:ext cx="7729927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15000"/>
              </a:lnSpc>
            </a:pP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  <a:cs typeface="Arial" panose="020B0604020202020204" pitchFamily="34" charset="0"/>
              </a:rPr>
              <a:t>Ce abilități de interacțiune cunoașteți sau de care vă folosiți pentru a lega relații prietenii...?</a:t>
            </a:r>
          </a:p>
        </p:txBody>
      </p:sp>
    </p:spTree>
    <p:extLst>
      <p:ext uri="{BB962C8B-B14F-4D97-AF65-F5344CB8AC3E}">
        <p14:creationId xmlns:p14="http://schemas.microsoft.com/office/powerpoint/2010/main" val="5069016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CD3F3AFF-579D-4498-87B2-A2B98F7B1071}"/>
              </a:ext>
            </a:extLst>
          </p:cNvPr>
          <p:cNvSpPr/>
          <p:nvPr/>
        </p:nvSpPr>
        <p:spPr>
          <a:xfrm>
            <a:off x="2508353" y="755800"/>
            <a:ext cx="6770557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În continuare v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ă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 voi prezenta una care mereu a fost cea mai eficient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ă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 metod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ă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 de a lega noi prietenii, și anume...râsul.</a:t>
            </a:r>
          </a:p>
        </p:txBody>
      </p:sp>
      <p:pic>
        <p:nvPicPr>
          <p:cNvPr id="16386" name="Picture 2" descr="Imagine similară">
            <a:extLst>
              <a:ext uri="{FF2B5EF4-FFF2-40B4-BE49-F238E27FC236}">
                <a16:creationId xmlns:a16="http://schemas.microsoft.com/office/drawing/2014/main" id="{A25BFABA-7628-4B5F-8AC7-C798972C3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096" y="2427459"/>
            <a:ext cx="3226904" cy="322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magini pentru laugh">
            <a:extLst>
              <a:ext uri="{FF2B5EF4-FFF2-40B4-BE49-F238E27FC236}">
                <a16:creationId xmlns:a16="http://schemas.microsoft.com/office/drawing/2014/main" id="{0FF00924-9A67-4595-A7D9-6399F4B98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988" y="3157745"/>
            <a:ext cx="32194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5243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2581C4BE-CC7E-4DBC-ACF0-1A9ACB99C7C9}"/>
              </a:ext>
            </a:extLst>
          </p:cNvPr>
          <p:cNvSpPr/>
          <p:nvPr/>
        </p:nvSpPr>
        <p:spPr>
          <a:xfrm>
            <a:off x="2982327" y="3006192"/>
            <a:ext cx="6227346" cy="10168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o-RO" sz="5400" dirty="0">
                <a:solidFill>
                  <a:schemeClr val="bg1"/>
                </a:solidFill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Ce sunt relațiile?</a:t>
            </a:r>
          </a:p>
        </p:txBody>
      </p:sp>
    </p:spTree>
    <p:extLst>
      <p:ext uri="{BB962C8B-B14F-4D97-AF65-F5344CB8AC3E}">
        <p14:creationId xmlns:p14="http://schemas.microsoft.com/office/powerpoint/2010/main" val="4534201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C50053B5-84AB-48B7-8465-D75BF28B9642}"/>
              </a:ext>
            </a:extLst>
          </p:cNvPr>
          <p:cNvSpPr/>
          <p:nvPr/>
        </p:nvSpPr>
        <p:spPr>
          <a:xfrm>
            <a:off x="2613284" y="277976"/>
            <a:ext cx="6890479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Abilitatea de a găsi anumite lucruri ca fiind amuzante este universala si este cunoscuta in fiecare cultura. S-a demonstrat ca sim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ț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ul umorului ajuta la păstrarea rela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ț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iilor dintre oameni, reduce anxietatea si chiar poate combate anumite boli. Si totu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ș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i, de ce radem?</a:t>
            </a:r>
          </a:p>
        </p:txBody>
      </p:sp>
      <p:pic>
        <p:nvPicPr>
          <p:cNvPr id="17410" name="Picture 2" descr="Imagine similară">
            <a:extLst>
              <a:ext uri="{FF2B5EF4-FFF2-40B4-BE49-F238E27FC236}">
                <a16:creationId xmlns:a16="http://schemas.microsoft.com/office/drawing/2014/main" id="{D9042459-9C77-4777-9AF2-2431BC339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1333" y1="51889" x2="40667" y2="56675"/>
                        <a14:foregroundMark x1="40667" y1="56675" x2="44667" y2="66247"/>
                        <a14:foregroundMark x1="62000" y1="57179" x2="68444" y2="657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249" y="3076575"/>
            <a:ext cx="428625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3960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30F65A5B-D5E1-43DC-A444-39E42FB0CD50}"/>
              </a:ext>
            </a:extLst>
          </p:cNvPr>
          <p:cNvSpPr/>
          <p:nvPr/>
        </p:nvSpPr>
        <p:spPr>
          <a:xfrm>
            <a:off x="2613284" y="253614"/>
            <a:ext cx="7055371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anose="03020802040502060804" pitchFamily="66" charset="0"/>
                <a:cs typeface="Arial" panose="020B0604020202020204" pitchFamily="34" charset="0"/>
              </a:rPr>
              <a:t>Pentru a sublinia rolul umorului in via</a:t>
            </a:r>
            <a:r>
              <a:rPr lang="ro-RO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anose="03020802040502060804" pitchFamily="66" charset="0"/>
                <a:cs typeface="Arial" panose="020B0604020202020204" pitchFamily="34" charset="0"/>
              </a:rPr>
              <a:t>ț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anose="03020802040502060804" pitchFamily="66" charset="0"/>
                <a:cs typeface="Arial" panose="020B0604020202020204" pitchFamily="34" charset="0"/>
              </a:rPr>
              <a:t>a fiec</a:t>
            </a:r>
            <a:r>
              <a:rPr lang="ro-RO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anose="03020802040502060804" pitchFamily="66" charset="0"/>
                <a:cs typeface="Arial" panose="020B0604020202020204" pitchFamily="34" charset="0"/>
              </a:rPr>
              <a:t>ă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anose="03020802040502060804" pitchFamily="66" charset="0"/>
                <a:cs typeface="Arial" panose="020B0604020202020204" pitchFamily="34" charset="0"/>
              </a:rPr>
              <a:t>ruia dintre noi, ar trebui sa ne imaginam cum ar arata via</a:t>
            </a:r>
            <a:r>
              <a:rPr lang="ro-RO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anose="03020802040502060804" pitchFamily="66" charset="0"/>
                <a:cs typeface="Arial" panose="020B0604020202020204" pitchFamily="34" charset="0"/>
              </a:rPr>
              <a:t>ț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anose="03020802040502060804" pitchFamily="66" charset="0"/>
                <a:cs typeface="Arial" panose="020B0604020202020204" pitchFamily="34" charset="0"/>
              </a:rPr>
              <a:t>a f</a:t>
            </a:r>
            <a:r>
              <a:rPr lang="ro-RO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anose="03020802040502060804" pitchFamily="66" charset="0"/>
                <a:cs typeface="Arial" panose="020B0604020202020204" pitchFamily="34" charset="0"/>
              </a:rPr>
              <a:t>ă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anose="03020802040502060804" pitchFamily="66" charset="0"/>
                <a:cs typeface="Arial" panose="020B0604020202020204" pitchFamily="34" charset="0"/>
              </a:rPr>
              <a:t>r</a:t>
            </a:r>
            <a:r>
              <a:rPr lang="ro-RO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anose="03020802040502060804" pitchFamily="66" charset="0"/>
                <a:cs typeface="Arial" panose="020B0604020202020204" pitchFamily="34" charset="0"/>
              </a:rPr>
              <a:t>ă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anose="03020802040502060804" pitchFamily="66" charset="0"/>
                <a:cs typeface="Arial" panose="020B0604020202020204" pitchFamily="34" charset="0"/>
              </a:rPr>
              <a:t> el. Cum ar fi sa nu razi niciodat</a:t>
            </a:r>
            <a:r>
              <a:rPr lang="ro-RO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anose="03020802040502060804" pitchFamily="66" charset="0"/>
                <a:cs typeface="Arial" panose="020B0604020202020204" pitchFamily="34" charset="0"/>
              </a:rPr>
              <a:t>ă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anose="03020802040502060804" pitchFamily="66" charset="0"/>
                <a:cs typeface="Arial" panose="020B0604020202020204" pitchFamily="34" charset="0"/>
              </a:rPr>
              <a:t> in via</a:t>
            </a:r>
            <a:r>
              <a:rPr lang="ro-RO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anose="03020802040502060804" pitchFamily="66" charset="0"/>
                <a:cs typeface="Arial" panose="020B0604020202020204" pitchFamily="34" charset="0"/>
              </a:rPr>
              <a:t>ță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anose="03020802040502060804" pitchFamily="66" charset="0"/>
                <a:cs typeface="Arial" panose="020B0604020202020204" pitchFamily="34" charset="0"/>
              </a:rPr>
              <a:t>? Este posibil sa construim o societate in care nimeni sa nu rada niciodată? Răspunsurile la aceste întrebări sunt un NU hot</a:t>
            </a:r>
            <a:r>
              <a:rPr lang="ro-RO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anose="03020802040502060804" pitchFamily="66" charset="0"/>
                <a:cs typeface="Arial" panose="020B0604020202020204" pitchFamily="34" charset="0"/>
              </a:rPr>
              <a:t>ă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anose="03020802040502060804" pitchFamily="66" charset="0"/>
                <a:cs typeface="Arial" panose="020B0604020202020204" pitchFamily="34" charset="0"/>
              </a:rPr>
              <a:t>rât. Dar ce se poate spune despre simțul umorului?</a:t>
            </a:r>
          </a:p>
        </p:txBody>
      </p:sp>
      <p:sp>
        <p:nvSpPr>
          <p:cNvPr id="3" name="AutoShape 2" descr="Imagini pentru sad people">
            <a:extLst>
              <a:ext uri="{FF2B5EF4-FFF2-40B4-BE49-F238E27FC236}">
                <a16:creationId xmlns:a16="http://schemas.microsoft.com/office/drawing/2014/main" id="{440C839C-63C0-48CD-8F40-2C8A3FD837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4" name="AutoShape 4" descr="Imagini pentru sad people">
            <a:extLst>
              <a:ext uri="{FF2B5EF4-FFF2-40B4-BE49-F238E27FC236}">
                <a16:creationId xmlns:a16="http://schemas.microsoft.com/office/drawing/2014/main" id="{5F796C52-EA31-4F82-B02F-8CFFF52899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5" name="AutoShape 6" descr="data:image/jpeg;base64,/9j/4AAQSkZJRgABAQAAAQABAAD/2wCEAAkGBxITEhUTExIVFhUXFxcXFxcYFxcXFRcXFxcXGBUVFxUYHSggGBolHRcXITEhJSkrLi4uFx8zODMtNygtLisBCgoKBQUFDgUFDisZExkrKysrKysrKysrKysrKysrKysrKysrKysrKysrKysrKysrKysrKysrKysrKysrKysrK//AABEIAL0BCgMBIgACEQEDEQH/xAAcAAABBQEBAQAAAAAAAAAAAAAEAgMFBgcBAAj/xABKEAABAwEEBAgKBwYFBQEAAAABAAIDEQQFEiEGMUFRByJSYXFzgZETIzJCkpOhssHCFyWx0eHi8CQ0YnKC0hQzNVPxFRZjg6JD/8QAFAEBAAAAAAAAAAAAAAAAAAAAAP/EABQRAQAAAAAAAAAAAAAAAAAAAAD/2gAMAwEAAhEDEQA/AJzhF0/tditpgh8Hg8Gx3GZU1dWudeZVk8LN474fVfmTHDV/qbupi+ZUZhr0ILzaeF+8mjyoCdnij/cgvpmvXfZ/VH+9UC1PJcU0EGifTLevKs/qT/elR8Md6kgYoPVH+5Z2CnrNrruzQaLauGC8wQGug56xVz9IKUuThPvB7HPldDQaqR0r/wDRWTRtL3ADWT9qtrWBjWs81gq7nP8AygvkPCPbSQKx6q0waq6tvapmzaZ2ojMs7Gfis+uazmmJ2txqe3YrNZ2ZILKzSy0Ha30U4NKbRvb6Kr8YRMbM0Ez/ANz2ne30Uy/Sq1Daz0UJ4NNSRBAVJpfahtZ6KGl01tg1FnoIKWJDPjQGv07to2x+h+KHk4QbcPOj9X+KAljHMgZ4uZBLP4RrePOi9X+KYdwm28edF6v8VATwqNnhQW88KFv5UXq/xUpYOEK2PGZj9D8VmhiKlrqdnRBebRp7bAMjHX+T8VSZeGK9mkgugyNP8n8yMnKz/SCHDO7noe8ILl9Mt68qD1P5lz6Zb15UHqfzLPV5Bof0yXryrP6n8yJs/C/eZGboK9V+ZZnVEWV2aDSvpbvLlQ+q/MujhavLlQ+q/MqBVcxINEHCzePKh9X+KWOFi8OVF6v8VnTSlhBqdycJttlmjY4x0c9rTRlDmQDtWzr5f0Tb+1Q9Yz3gvqBB8+8NQ+s3dTF86oDpKK/cNh+s3dTF8yocUedSgjphmkIu3Nq40QqDwToPF6U0nCgk7hYA50h80ZdJUoZBUNc4CpD3fK349qgbLO4DC3aaoqx3c6WpxAZ51KC/3ba4cIrKwdoU5G9nLb3hZibjcP8A9B3rou2UDKcel9iDV4A06nA9oRjIisYw2kONJTXeHa+7WpWx6R2+GgqXN5xWvag1gRlcdGq1cGmzJSGSDC+o5gaqzOegGljQckCkXMqq1pTf4s/Fac9vwHagMtDWNFXEDtUFeF+2ZlaEuI3aqqk2u9JpDVzjt9qj3P3mqCxW3SYnyGNHtKjJb2kdtTLIXAVMY/qNPYUpl5Fvmt7AECXW2XaSpO570o8Yk1ZL4i1PjCkjDC9uJoA6EEpaZQaU1Ko6XspK072/YT96mrO+gpWqjdL2ZRO6R8UFaXl4LxCDwRVnZtTEbKoyMUQLXgurrUHgnowktCW0IJvRQftMXWM94L6cXzLop+8RdYz3gvppB8/cNI+s3dTF8yoivnDT/qbupi+ZUQoB3+Wa7QhJo6FSEkeIUQrzTiu2akAoTjv12pCW/Z+tiB6GXDmNYzCcFrIJIyqveB4mLdrTTY6oCo7Zyi88zSB7TX7Eh8gOIiNxbvLicOYGZAA2gatoU7o5LZcD4pW5yAtx5Y2VFKgHIgZHLNMWyyMEYjc+QODqkMAdA4Uwh4pmHnCKgoIEE7EfYrdK3USW7tYUvdHgIsckjRXDgjY4iuflPfXUdwCbuS7XyP4jSQ53mkENG+msEdFKa0EtdRinAJAD6ZOG9X273nCGnYFSLNdoitLmt8kHsB2gdquN2ZkIJKSSgWbaWFpeS7MrSb0jwtPQso0rkq6vSgrs8lVI6P2V80giiADjm6QgFzR/DXIdOvnCiRrVh0V8G1+IvcyQeSWmiBu8bjLDPEWvNojeHAkihgw+VQ5lxJGrZVRcV3POHKhe4Na3znbzTcFbtJZny4TIcRbk17xhcBuErMiOYqGsVitGLFFG0kAnFjqQNpJLhQIAr7utsBoHh2dC3zhlWvQm7rncKgak/FZS9+KWlNwoK92xFyMZWjBQIHLMalPaTxVsteS5vtyXbJFmi9I2fsUnSz32oKC1GNjaQEGAnWRu2BAVgAyCVhTbXvbrae74p5kzTtzQJwpQTmFdwIONSgu4U4GIJbRP94i6xnvBfTi+ZtFGftMXWM94L6ZQYDw0D6yPUxfMqKAr3wzj6yPVR/MqMQgSEDaGZuruyRpQ1tZlXmQA0TkgzHR8Ejd2p6ZvGCA+yUwkEeUMkm67NjeB0lLsZ8WDuJHepLRiGrieb7UCm2FjXUcwkc2vo7lOC5LN4JspbXE7BxQ+taYqFtcjRGQ2ap1KbmszW2SQ7jiHOQ05ewIM8nuzF5LMLa5co89PvVn0Tuowgv1yOFGjkg6yeeiKuq6XGmPYFZY7MGjC0U3n4BBDCwhpJ1nfvKkbnbxgnbVHkvXW2hCA3SDyD0fBZLe0eKvMtbvw1bTmWXyt47hzlBVBCQVN3RY2SDCcjvSprNRyPu6yUILUB1ku+WMhpeTG7IjPKuVa82tN3jcc0EUoc7E4OYNwo45ONNatFjGJtHBLvyro3ta1znyeDFcsLcBbVxd0DUgoLblk85edZA3JXC3CgVYtZq5A9dsVSj9Nog273c7o/eB+C5ckOaXwjupYmjlSsHcHH4IM1bCKE7B9qfksmGlCQSAeiqJsVkLg0UyrU/clSPxPceendkgGZO5vlCo3hEYGuFaA86S5vcvMZTVlv/W5B1sVNRI9oS2neO3Z+C6R+ticjagbITjQnI46dCcEYQS+irPHxdYz3gvo9fOejGU8X87PeC+jEGCcMo+sj1UfzKiq+8MrfrEn/wAUfzKiBA09ckj4jjzFOEJ3DUEbwUEDTV0FFTt4450K7LLdUI62kAtI5vYgXZT4tw3Z/rvVp0Qh8o9A9n4qsOjwvcN/6CtejTqCnP8AAILfZoQTqUja4GmzvadWXxog7Ej7XHiheM/NPcUDdnjyCNwrkbEQ1qAK0syTd3tzR1rpSiHuxlXIF3izE09CzW2spM4LWLXDQLO9IrJSWoGtBCWgUod6MsM1NaAdrLHZA+SdztnYkWWY1odYNEFysM3OpR8mSrV3zKZE3FQAXi/Wq88Vcpe8ZEDZYqlBOXJAo/hOHiIRvmHsY/71Y7thoAqdws2gj/DsB5bvdA+KCsPd4IBzZC1+VAMwekHZzoWznL7UFFvU3dIDjgNOMKA7nDyfu7UDAFUpo+5dLKLo1IOtSwE0AnmhARElgLkbU61qCQ0cH7RF/Oz3gvo1fPOj8fj4usZ7wX0MgwjhjH1geqj+ZUQBXzhjH1geqj+ZUcNQIIoiLMwAFzjsqmQ2poi3WfE07hTvJAH39iCs2nN5IFASSOgo20NaYm0FCBnz869e8NC1w1DLuzHxRFkjDoyOn7x8EDpFWxydAPZkfgp24zTLmHs4p+xQV08aKSI628YKcut2bDvHvfma7vQXW7ipx4HgndCr12v1Kdkd4o/ragejCeamm6glhAFISZH8wHxT1jdgcDsXrRCcQe3oI3hQVpuiWOd08c73B4zieSWtNRq2Up9qC226cFuSo16HHMANilX2p5bllvG5V22tIdhJc3EDie3W0bmnY7n2D2Aq3XY1wJbSo10pkd3MqyRWRxGqv/Kkzgs0RhgJc5xq523PaedDWOyUQSV3g5KVcckNYbPTYjJm5IIi1Zom7LPmFzwVSpm6bNQZoJSyR5LLuFC0YrYGf7cbR2uJcfYQtZhCw/TC0eEt1od/GWj+kBvwQRzGo2zEjsz7kJE0o6JuXs78ggekfU1SUkroQLYnWhMtKIYgIjCIjah4gjLOglrgj8fH/Oz3gt+WE3CPGx/zt94LdkGF8MI+sD1UfzKj0V64YP8AUD1UfzKhoFWYZ1UhC/iOG9zfYCo6F1E7M4gVGw17ECLygxMcNozCCuaXW3t7tfwUtrz3hQsrPBSg+bX2H9exAWw+CtDXea/I9v40Uxd2QptY6nY48X2j2oCezCVhA16wU9ck2IjEc3eLf0+ae8BBersdq7wp9gqxw/hPwPwVVuSQ5tOtpzVssiAuMcUdAXgEqEcUdy6WoGXuTPgy4oiQAa0w6Y7w32nu2IGr08HGG4gKknXTYkPsjJY6UCZvW6xLhxSkkVp5uZpVRdrvAWQeDxvc4itBu6aIBLTYYmEg5JVnsrNihbXfcTnHHFIDvqdqIsbgc4n1/hdkezegsUcOSTPEvWKSoz1oiVqAGCDNTdkiohbJDmpazxoBb2tYs9nlmPmMJHO7U0d5C+fy8l9SakmpO8nWe9adwuXvhZHZWnyuO/oHkjvqexZi5uQKCQjbkjY20GM/0DeeXTcNm8oSEEZmh6R8CuySkmpJKBVU41MMcnmIFsT8aZqnWFAXGioUHC5GQlBPXC7xsY/jb7wW7LCbhHjo/wCdv2hbsgwvhhP1geqj+ZURXnhj/wBQPVR/MqKSg9VOMkTFV0oJKxxtOWKg2V1BCXtAKUI1bQCR3hNskKIZNVBG2G2PYC1vYSPJ56IoxlhD8RLXZOPPXJ3YU5NBmHNyI1fceZG2ZrXtLaU5ce7+JnNzILDd1ooWzbDxJObYHfZ7FdbKVm+j0/g3+BkzDhQfxDZ20y7le7nfTxZNS0cU8pmw9OwoJ5m3v7014XPNdZJnTm+Ki7wia8FriQDtBLT3g1QROkOkbWEhjhUazu5goCPSR7hRgLjtI1DpJy7V633YGSEF24Zk5k6jUpyyaJeFp4w55gE1rlXVsyoe3mQDS6TnIvmiFKZB+I6iNTa11+xNxaXWdxLnVLtgLSa0cXDMDLU32qTvLRZ8bCMTcNK+S2vfRQtx6OvxYw5g1+UK6jmaUQPyaRwSGviwK6iCKgHLZuA7ygze8Va4ox0Op2o++rFRwDnBxO4UG37ioqK7WOpxd/YKoLJdF+RSFrQ4udUYi0GgBNASTTarRM0VoFWNHbLHDXCMzSpPNqVghkqUEjZWI3E2NrnvNGtBcTuAFSh7IxUnhR0ko3/BxnM0MpG7Yz4nsQUDSW9TabRJMdTncUbmjJo7kEwVYUyU/H5HSaIDInVaOhecEmzeQEsoOMCeaE00pxpQOgJyNM4k4EBcZRkCAiKNgcgsOj3+dH/O37Qt3WCaPu8fH/Oz3gt7QYVwxj6wPVR/MqA8rQuGIft56qP4rPJQg61y8SmQUsOQLC811F4FeJQGWeRFeArQtNCNRGsfgo6IqTs70BvhGyswyDDI3NrxvVg0fvEvIjfQSsNWnY7f2HaoCangzUJUDTQHMEZtcNYPxCDRTaAaP1VcGEbRWmvtKHtzaoS5Le2XCJAPCt7nU1OHOpK1MQVm8bMJG4Xa9hGsKPsTLREdrgAQHM42RO1lajYrPLZa7F6O6cXMgr9stj5Ccc1BnkWSA582FebIwNwte7b5jtpByBA2j2qdn0ZB395QEmi4GrF3lBASxguxOLnEbMOHftcedeYdgA5gNX9R29AUs+5cKZ/wlDqQcsrNSsF3RVogLDZMwVJ2q1tgZU0xeaN6By+L0EDMLf8AMIyG7nKxnSJ5M7ycyTU78wFepHOe4vdmTmqVpSyk5O9oPwQQrk/EK4Rz1TRRNhZV1dwQP2fyT0rrl6MeV0lccg6E4E0E6wIFgJwJsJdED7CjYCgGlFWdyCw3AfHxdYz3gt/Xz5cTvHRdYz3gvoNBh3DD+/Hq4/is8kWicMY/bT1bPis7lQDlKBSHBeBQOtSwkNSwgeiR9nKBjCkbIzagItUmTW7zXuRlnOSiI5MbydmoKWiQSEbtXf2qdsN75YZKkcraOneq/CUVGUFthoRVpDmnaFIWcBU6yzOYasNN42HpCmrJfTPPGA79bfvCCxhDWhgTEdvadTmnoISJrSDtHegBtbAo42WpUhLPGNcjR2hQ94X00CkXGPK2figftlsZC3e7YPv5lAOL5HYnmpPs5gktjc44nGpO9Hwx0CBoxUCpmmMVHsO8H7Ve3tyVZ0osJkwU2O7ACPwQUhSF2t4pPYmbbZix5ac6URV2DiHpQcaNfSkPRBamXhA21PNKaSwgeCWEyCnGuQOIiByEJT0SCwXG7x0XWM94L6JXzhcJ8fD1jPeC+j0GIcMf77/62fFZzItI4Y/3w9Wz5lnEhQDvCQEt6aD6ICmJ5jELE4nU0lEsikOwDpQFxsTNrlcKg5Z01+yieZHShPG3A6kE0FzK7n/agk7A1S0SirC7UpaFAVEUdEKoWJqNgagLgYiXWcFes8aMa1BFvsYQk0AU1MEBaWIIp0Y3JEUVSn3hPWWJAuOFLIToamZECHuUbeEwAzGVRXv1o+RQ96akEXed2xZlzqPdRw21actXYo9kGGtAaFS1vsL3FlGkgMFTTnKBLiEAjzVMOCkCAdiGkjQCEJSWYiveDO5BxpS2pBNF6N9eYDXvQOVT0aayTzGoJe4HePh61nvBfSa+bbhHj4usZ7wX0kgxzhasL5LZxf8AbZ8VQHXG/aQvou9NHIJ345A7FQDJ1MggDoJY+S/0ygwL/og2klKF2Nb5oW7u4P7EfNk9MpB4OrDyZPWFBh/g6LwYtv8Ao4sHJk9Y5eHBzYOTJ6woMNkiOR3IWGHiHtW+O4ObAfMk9MpDeDW7wKYJKdY5BiVhZUA0U1ZmLV2cHVgGpj/TKdboHYhqa/0ygzJjEbCxaMzQyyDU1/pFPDRSzbnekUFFsrCj2sVvZo3ZxqDvSTn/AECHc7vQUeaOqj7REtGOj0G53pJB0Zs52O9JBmBs+aOhshotAGjFn5LvSTn/AG7Bud6RQZy+OiHdGtKdovZzsd6RSDonZtzvSKDLrQFEvbieAVsb9DbIdbX+mU1FoLY2nEGvB34ygxK33lMJHBrnYRxakbB2KPIJ1r6AtGhNje0tcx2es4jXvQY4N7v5EnrHIMK8GU2YSt6+ji7+Q/1jl76OLv5D/WOQYF4I7k7HE5buODe7+Q/1jkpvB3YB5j/TKDDTZ66xVNuutjvNp0ZLefo/sPIf6ZXRoBYeQ70ygwY3Kci15y35+1JiumUOrkRry37qFb8NBbFyHekUoaEWPkO9IoMYuOzPE8RLSAJGbP4gvotQMOiNlaQQ11QQRxjszU8g/9k=">
            <a:extLst>
              <a:ext uri="{FF2B5EF4-FFF2-40B4-BE49-F238E27FC236}">
                <a16:creationId xmlns:a16="http://schemas.microsoft.com/office/drawing/2014/main" id="{FC9CDFF1-2FC4-4C5E-BEC8-0C69D8DCA9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id="{C131699E-3DE5-45D0-BE49-D54924536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014098"/>
            <a:ext cx="3645590" cy="259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248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6B604863-E065-4D69-A85E-92AD3021D83C}"/>
              </a:ext>
            </a:extLst>
          </p:cNvPr>
          <p:cNvSpPr/>
          <p:nvPr/>
        </p:nvSpPr>
        <p:spPr>
          <a:xfrm>
            <a:off x="2748197" y="379704"/>
            <a:ext cx="6335842" cy="3049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anose="03020802040502060804" pitchFamily="66" charset="0"/>
                <a:cs typeface="Arial" panose="020B0604020202020204" pitchFamily="34" charset="0"/>
              </a:rPr>
              <a:t>„Contrar înțelepciunii populare rasul si sim</a:t>
            </a:r>
            <a:r>
              <a:rPr lang="ro-RO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anose="03020802040502060804" pitchFamily="66" charset="0"/>
                <a:cs typeface="Arial" panose="020B0604020202020204" pitchFamily="34" charset="0"/>
              </a:rPr>
              <a:t>ț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anose="03020802040502060804" pitchFamily="66" charset="0"/>
                <a:cs typeface="Arial" panose="020B0604020202020204" pitchFamily="34" charset="0"/>
              </a:rPr>
              <a:t>ul umorului nu sunt neapărat inseparabile. Rasul este o achizi</a:t>
            </a:r>
            <a:r>
              <a:rPr lang="ro-RO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anose="03020802040502060804" pitchFamily="66" charset="0"/>
                <a:cs typeface="Arial" panose="020B0604020202020204" pitchFamily="34" charset="0"/>
              </a:rPr>
              <a:t>ț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anose="03020802040502060804" pitchFamily="66" charset="0"/>
                <a:cs typeface="Arial" panose="020B0604020202020204" pitchFamily="34" charset="0"/>
              </a:rPr>
              <a:t>ie evolutiva care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anose="03020802040502060804" pitchFamily="66" charset="0"/>
                <a:cs typeface="Arial" panose="020B0604020202020204" pitchFamily="34" charset="0"/>
              </a:rPr>
              <a:t>precede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anose="03020802040502060804" pitchFamily="66" charset="0"/>
                <a:cs typeface="Arial" panose="020B0604020202020204" pitchFamily="34" charset="0"/>
              </a:rPr>
              <a:t> cu multe milioane de ani apari</a:t>
            </a:r>
            <a:r>
              <a:rPr lang="ro-RO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anose="03020802040502060804" pitchFamily="66" charset="0"/>
                <a:cs typeface="Arial" panose="020B0604020202020204" pitchFamily="34" charset="0"/>
              </a:rPr>
              <a:t>ț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anose="03020802040502060804" pitchFamily="66" charset="0"/>
                <a:cs typeface="Arial" panose="020B0604020202020204" pitchFamily="34" charset="0"/>
              </a:rPr>
              <a:t>ia limbajului articulat (deci si al simțului umorului...).</a:t>
            </a:r>
          </a:p>
        </p:txBody>
      </p:sp>
      <p:pic>
        <p:nvPicPr>
          <p:cNvPr id="19458" name="Picture 2" descr="Imagini pentru laugh">
            <a:extLst>
              <a:ext uri="{FF2B5EF4-FFF2-40B4-BE49-F238E27FC236}">
                <a16:creationId xmlns:a16="http://schemas.microsoft.com/office/drawing/2014/main" id="{20654081-A801-45A2-BE43-6656F5CF8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6550" y1="10315" x2="47150" y2="6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909" y="3114261"/>
            <a:ext cx="4155985" cy="336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2716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9D374852-1DF4-4928-B2C8-0E9B1CCFCD46}"/>
              </a:ext>
            </a:extLst>
          </p:cNvPr>
          <p:cNvSpPr/>
          <p:nvPr/>
        </p:nvSpPr>
        <p:spPr>
          <a:xfrm>
            <a:off x="2538333" y="352928"/>
            <a:ext cx="6845509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anose="03020802040502060804" pitchFamily="66" charset="0"/>
                <a:cs typeface="Arial" panose="020B0604020202020204" pitchFamily="34" charset="0"/>
              </a:rPr>
              <a:t>De altfel, se poate observa foarte simplu in dezvoltarea copilului mic, care rade cu mult timp înainte sa în</a:t>
            </a:r>
            <a:r>
              <a:rPr lang="ro-RO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anose="03020802040502060804" pitchFamily="66" charset="0"/>
                <a:cs typeface="Arial" panose="020B0604020202020204" pitchFamily="34" charset="0"/>
              </a:rPr>
              <a:t>ț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anose="03020802040502060804" pitchFamily="66" charset="0"/>
                <a:cs typeface="Arial" panose="020B0604020202020204" pitchFamily="34" charset="0"/>
              </a:rPr>
              <a:t>eleagă «</a:t>
            </a:r>
            <a:r>
              <a:rPr lang="ro-RO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anose="03020802040502060804" pitchFamily="66" charset="0"/>
                <a:cs typeface="Arial" panose="020B0604020202020204" pitchFamily="34" charset="0"/>
              </a:rPr>
              <a:t>ș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anose="03020802040502060804" pitchFamily="66" charset="0"/>
                <a:cs typeface="Arial" panose="020B0604020202020204" pitchFamily="34" charset="0"/>
              </a:rPr>
              <a:t>tirile de la ora cinci»", spune psihoterapeutul Emilia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anose="03020802040502060804" pitchFamily="66" charset="0"/>
                <a:cs typeface="Arial" panose="020B0604020202020204" pitchFamily="34" charset="0"/>
              </a:rPr>
              <a:t>Potenteu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anose="03020802040502060804" pitchFamily="66" charset="0"/>
                <a:cs typeface="Arial" panose="020B0604020202020204" pitchFamily="34" charset="0"/>
              </a:rPr>
              <a:t>. Din fericire, nu suntem singurii înzestrați cu capacit</a:t>
            </a:r>
            <a:r>
              <a:rPr lang="ro-RO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anose="03020802040502060804" pitchFamily="66" charset="0"/>
                <a:cs typeface="Arial" panose="020B0604020202020204" pitchFamily="34" charset="0"/>
              </a:rPr>
              <a:t>ăț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anose="03020802040502060804" pitchFamily="66" charset="0"/>
                <a:cs typeface="Arial" panose="020B0604020202020204" pitchFamily="34" charset="0"/>
              </a:rPr>
              <a:t>ile de a zâmbi si de a rade: chiar si primatele se amuza in timpul jocurilor.</a:t>
            </a:r>
          </a:p>
        </p:txBody>
      </p:sp>
      <p:pic>
        <p:nvPicPr>
          <p:cNvPr id="20482" name="Picture 2" descr="Imagini pentru laugh">
            <a:extLst>
              <a:ext uri="{FF2B5EF4-FFF2-40B4-BE49-F238E27FC236}">
                <a16:creationId xmlns:a16="http://schemas.microsoft.com/office/drawing/2014/main" id="{B29CF0E2-EBA9-4DC2-A70F-F5ED71FA9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304" y="4059701"/>
            <a:ext cx="3916225" cy="244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Imagini pentru laugh">
            <a:extLst>
              <a:ext uri="{FF2B5EF4-FFF2-40B4-BE49-F238E27FC236}">
                <a16:creationId xmlns:a16="http://schemas.microsoft.com/office/drawing/2014/main" id="{597F17BF-0972-4AEC-AE00-1B555E0B2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697" y="4059701"/>
            <a:ext cx="3429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8529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4D5740EE-A69D-469C-9569-83576CA98FEA}"/>
              </a:ext>
            </a:extLst>
          </p:cNvPr>
          <p:cNvSpPr/>
          <p:nvPr/>
        </p:nvSpPr>
        <p:spPr>
          <a:xfrm>
            <a:off x="2628275" y="307957"/>
            <a:ext cx="6770557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anose="03020802040502060804" pitchFamily="66" charset="0"/>
                <a:cs typeface="Arial" panose="020B0604020202020204" pitchFamily="34" charset="0"/>
              </a:rPr>
              <a:t>Se spune ca „rasul este cel mai bun medicament”. De ce? „In timp ce radem, în organismul nostru sunt eliberate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anose="03020802040502060804" pitchFamily="66" charset="0"/>
                <a:cs typeface="Arial" panose="020B0604020202020204" pitchFamily="34" charset="0"/>
              </a:rPr>
              <a:t>endorfine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anose="03020802040502060804" pitchFamily="66" charset="0"/>
                <a:cs typeface="Arial" panose="020B0604020202020204" pitchFamily="34" charset="0"/>
              </a:rPr>
              <a:t> sau hormonii fericirii, care au acțiune euforizanta, dar si de suprimare a durerii.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anose="03020802040502060804" pitchFamily="66" charset="0"/>
                <a:cs typeface="Arial" panose="020B0604020202020204" pitchFamily="34" charset="0"/>
              </a:rPr>
              <a:t>Endorfinele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anose="03020802040502060804" pitchFamily="66" charset="0"/>
                <a:cs typeface="Arial" panose="020B0604020202020204" pitchFamily="34" charset="0"/>
              </a:rPr>
              <a:t> - substan</a:t>
            </a:r>
            <a:r>
              <a:rPr lang="ro-RO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anose="03020802040502060804" pitchFamily="66" charset="0"/>
                <a:cs typeface="Arial" panose="020B0604020202020204" pitchFamily="34" charset="0"/>
              </a:rPr>
              <a:t>ț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anose="03020802040502060804" pitchFamily="66" charset="0"/>
                <a:cs typeface="Arial" panose="020B0604020202020204" pitchFamily="34" charset="0"/>
              </a:rPr>
              <a:t>e produse de creier - ac</a:t>
            </a:r>
            <a:r>
              <a:rPr lang="ro-RO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anose="03020802040502060804" pitchFamily="66" charset="0"/>
                <a:cs typeface="Arial" panose="020B0604020202020204" pitchFamily="34" charset="0"/>
              </a:rPr>
              <a:t>ț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anose="03020802040502060804" pitchFamily="66" charset="0"/>
                <a:cs typeface="Arial" panose="020B0604020202020204" pitchFamily="34" charset="0"/>
              </a:rPr>
              <a:t>ionează similar medicamentelor de calmare a durerii.</a:t>
            </a:r>
          </a:p>
        </p:txBody>
      </p:sp>
      <p:pic>
        <p:nvPicPr>
          <p:cNvPr id="21506" name="Picture 2" descr="Imagini pentru Endorfin">
            <a:extLst>
              <a:ext uri="{FF2B5EF4-FFF2-40B4-BE49-F238E27FC236}">
                <a16:creationId xmlns:a16="http://schemas.microsoft.com/office/drawing/2014/main" id="{355C248A-727A-4BF8-B32E-D272FD5C5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912" y="3868932"/>
            <a:ext cx="3095625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4198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EADE8C84-40F4-4AA8-9A42-BF903BA28D30}"/>
              </a:ext>
            </a:extLst>
          </p:cNvPr>
          <p:cNvSpPr/>
          <p:nvPr/>
        </p:nvSpPr>
        <p:spPr>
          <a:xfrm>
            <a:off x="2898098" y="1055603"/>
            <a:ext cx="6096000" cy="157889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anose="03020802040502060804" pitchFamily="66" charset="0"/>
                <a:cs typeface="Arial" panose="020B0604020202020204" pitchFamily="34" charset="0"/>
              </a:rPr>
              <a:t>Spre deosebire de medicamente însă,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anose="03020802040502060804" pitchFamily="66" charset="0"/>
                <a:cs typeface="Arial" panose="020B0604020202020204" pitchFamily="34" charset="0"/>
              </a:rPr>
              <a:t>endorfinele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anose="03020802040502060804" pitchFamily="66" charset="0"/>
                <a:cs typeface="Arial" panose="020B0604020202020204" pitchFamily="34" charset="0"/>
              </a:rPr>
              <a:t> nu au efecte secundare si nici nu provoacă dependenta.</a:t>
            </a:r>
          </a:p>
        </p:txBody>
      </p:sp>
      <p:pic>
        <p:nvPicPr>
          <p:cNvPr id="22530" name="Picture 2" descr="Imagini pentru laugh">
            <a:extLst>
              <a:ext uri="{FF2B5EF4-FFF2-40B4-BE49-F238E27FC236}">
                <a16:creationId xmlns:a16="http://schemas.microsoft.com/office/drawing/2014/main" id="{F7B032BC-50A1-417A-ACE6-14C4346E9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826" y="3205784"/>
            <a:ext cx="810577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0859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69B8BC54-CA21-4CFB-AA44-350CB968B4B5}"/>
              </a:ext>
            </a:extLst>
          </p:cNvPr>
          <p:cNvSpPr/>
          <p:nvPr/>
        </p:nvSpPr>
        <p:spPr>
          <a:xfrm>
            <a:off x="2516826" y="998002"/>
            <a:ext cx="6096000" cy="205825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anose="03020802040502060804" pitchFamily="66" charset="0"/>
                <a:cs typeface="Arial" panose="020B0604020202020204" pitchFamily="34" charset="0"/>
              </a:rPr>
              <a:t>Rasul este un „drog”, deoarece activează aceeași centri nervo</a:t>
            </a:r>
            <a:r>
              <a:rPr lang="ro-RO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anose="03020802040502060804" pitchFamily="66" charset="0"/>
                <a:cs typeface="Arial" panose="020B0604020202020204" pitchFamily="34" charset="0"/>
              </a:rPr>
              <a:t>ș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anose="03020802040502060804" pitchFamily="66" charset="0"/>
                <a:cs typeface="Arial" panose="020B0604020202020204" pitchFamily="34" charset="0"/>
              </a:rPr>
              <a:t>i ca si cocaina. Rasul terapeutic combate depresia, anxietatea si diverse forme de dependenta.</a:t>
            </a:r>
          </a:p>
        </p:txBody>
      </p:sp>
      <p:sp>
        <p:nvSpPr>
          <p:cNvPr id="3" name="Dreptunghi 2">
            <a:extLst>
              <a:ext uri="{FF2B5EF4-FFF2-40B4-BE49-F238E27FC236}">
                <a16:creationId xmlns:a16="http://schemas.microsoft.com/office/drawing/2014/main" id="{EF0BFBE6-4FA7-417A-9921-2CD158217A74}"/>
              </a:ext>
            </a:extLst>
          </p:cNvPr>
          <p:cNvSpPr/>
          <p:nvPr/>
        </p:nvSpPr>
        <p:spPr>
          <a:xfrm>
            <a:off x="6679095" y="4994788"/>
            <a:ext cx="4345420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anose="03020802040502060804" pitchFamily="66" charset="0"/>
                <a:cs typeface="Arial" panose="020B0604020202020204" pitchFamily="34" charset="0"/>
              </a:rPr>
              <a:t>A</a:t>
            </a:r>
            <a:r>
              <a:rPr lang="ro-RO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anose="03020802040502060804" pitchFamily="66" charset="0"/>
                <a:cs typeface="Arial" panose="020B0604020202020204" pitchFamily="34" charset="0"/>
              </a:rPr>
              <a:t>ș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anose="03020802040502060804" pitchFamily="66" charset="0"/>
                <a:cs typeface="Arial" panose="020B0604020202020204" pitchFamily="34" charset="0"/>
              </a:rPr>
              <a:t>a c</a:t>
            </a:r>
            <a:r>
              <a:rPr lang="ro-RO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anose="03020802040502060804" pitchFamily="66" charset="0"/>
                <a:cs typeface="Arial" panose="020B0604020202020204" pitchFamily="34" charset="0"/>
              </a:rPr>
              <a:t>ă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anose="03020802040502060804" pitchFamily="66" charset="0"/>
                <a:cs typeface="Arial" panose="020B0604020202020204" pitchFamily="34" charset="0"/>
              </a:rPr>
              <a:t> o cur</a:t>
            </a:r>
            <a:r>
              <a:rPr lang="ro-RO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anose="03020802040502060804" pitchFamily="66" charset="0"/>
                <a:cs typeface="Arial" panose="020B0604020202020204" pitchFamily="34" charset="0"/>
              </a:rPr>
              <a:t>ă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anose="03020802040502060804" pitchFamily="66" charset="0"/>
                <a:cs typeface="Arial" panose="020B0604020202020204" pitchFamily="34" charset="0"/>
              </a:rPr>
              <a:t> de ras, va rog!</a:t>
            </a:r>
          </a:p>
        </p:txBody>
      </p:sp>
      <p:pic>
        <p:nvPicPr>
          <p:cNvPr id="23554" name="Picture 2" descr="Imagini pentru laugh">
            <a:extLst>
              <a:ext uri="{FF2B5EF4-FFF2-40B4-BE49-F238E27FC236}">
                <a16:creationId xmlns:a16="http://schemas.microsoft.com/office/drawing/2014/main" id="{5002686C-9ADE-4C50-9844-860547E95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454" y="3336287"/>
            <a:ext cx="3366630" cy="252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1718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1D992827-485F-4CE6-84C1-037BBD50DC64}"/>
              </a:ext>
            </a:extLst>
          </p:cNvPr>
          <p:cNvSpPr/>
          <p:nvPr/>
        </p:nvSpPr>
        <p:spPr>
          <a:xfrm>
            <a:off x="3181140" y="1089959"/>
            <a:ext cx="3152786" cy="12222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6600" dirty="0">
                <a:solidFill>
                  <a:schemeClr val="bg1"/>
                </a:solidFill>
                <a:latin typeface="Segoe Print" panose="02000600000000000000" pitchFamily="2" charset="0"/>
                <a:cs typeface="Arial" panose="020B0604020202020204" pitchFamily="34" charset="0"/>
              </a:rPr>
              <a:t>Sfârșit</a:t>
            </a:r>
          </a:p>
        </p:txBody>
      </p:sp>
      <p:pic>
        <p:nvPicPr>
          <p:cNvPr id="24578" name="Picture 2" descr="Imagini pentru bye emoticon">
            <a:extLst>
              <a:ext uri="{FF2B5EF4-FFF2-40B4-BE49-F238E27FC236}">
                <a16:creationId xmlns:a16="http://schemas.microsoft.com/office/drawing/2014/main" id="{C38A5EF6-1F00-46D7-93D3-6073C0324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1538" y1="20000" x2="82154" y2="65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533" y="2106475"/>
            <a:ext cx="4585250" cy="458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3437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D65229F8-C9B1-4786-A982-0AA24279559F}"/>
              </a:ext>
            </a:extLst>
          </p:cNvPr>
          <p:cNvSpPr/>
          <p:nvPr/>
        </p:nvSpPr>
        <p:spPr>
          <a:xfrm>
            <a:off x="2943069" y="512201"/>
            <a:ext cx="6096000" cy="306545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ea typeface="Calibri" panose="020F0502020204030204" pitchFamily="34" charset="0"/>
                <a:cs typeface="Arial" panose="020B0604020202020204" pitchFamily="34" charset="0"/>
              </a:rPr>
              <a:t>Suntem oameni si interac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ea typeface="Calibri" panose="020F0502020204030204" pitchFamily="34" charset="0"/>
                <a:cs typeface="Arial" panose="020B0604020202020204" pitchFamily="34" charset="0"/>
              </a:rPr>
              <a:t>ț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ea typeface="Calibri" panose="020F0502020204030204" pitchFamily="34" charset="0"/>
                <a:cs typeface="Arial" panose="020B0604020202020204" pitchFamily="34" charset="0"/>
              </a:rPr>
              <a:t>ionam intre noi. Rela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ea typeface="Calibri" panose="020F0502020204030204" pitchFamily="34" charset="0"/>
                <a:cs typeface="Arial" panose="020B0604020202020204" pitchFamily="34" charset="0"/>
              </a:rPr>
              <a:t>ț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ea typeface="Calibri" panose="020F0502020204030204" pitchFamily="34" charset="0"/>
                <a:cs typeface="Arial" panose="020B0604020202020204" pitchFamily="34" charset="0"/>
              </a:rPr>
              <a:t>iile dintre oameni sunt atât de diferite si complicate, încât uneori avem senza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ea typeface="Calibri" panose="020F0502020204030204" pitchFamily="34" charset="0"/>
                <a:cs typeface="Arial" panose="020B0604020202020204" pitchFamily="34" charset="0"/>
              </a:rPr>
              <a:t>ț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ea typeface="Calibri" panose="020F0502020204030204" pitchFamily="34" charset="0"/>
                <a:cs typeface="Arial" panose="020B0604020202020204" pitchFamily="34" charset="0"/>
              </a:rPr>
              <a:t>ia ca o necuvântătoare ne-ar în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ea typeface="Calibri" panose="020F0502020204030204" pitchFamily="34" charset="0"/>
                <a:cs typeface="Arial" panose="020B0604020202020204" pitchFamily="34" charset="0"/>
              </a:rPr>
              <a:t>ț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ea typeface="Calibri" panose="020F0502020204030204" pitchFamily="34" charset="0"/>
                <a:cs typeface="Arial" panose="020B0604020202020204" pitchFamily="34" charset="0"/>
              </a:rPr>
              <a:t>elege mult mai bine decât persoana cu care vorbim. </a:t>
            </a:r>
          </a:p>
        </p:txBody>
      </p:sp>
      <p:pic>
        <p:nvPicPr>
          <p:cNvPr id="2054" name="Picture 6" descr="Imagini pentru animal png">
            <a:extLst>
              <a:ext uri="{FF2B5EF4-FFF2-40B4-BE49-F238E27FC236}">
                <a16:creationId xmlns:a16="http://schemas.microsoft.com/office/drawing/2014/main" id="{3F5CEBC8-A2AC-4789-A53D-20BB6390B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605" y="2775088"/>
            <a:ext cx="5820806" cy="408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7741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810E218D-2404-4D75-8F69-A337AF7EC642}"/>
              </a:ext>
            </a:extLst>
          </p:cNvPr>
          <p:cNvSpPr/>
          <p:nvPr/>
        </p:nvSpPr>
        <p:spPr>
          <a:xfrm>
            <a:off x="2463382" y="363545"/>
            <a:ext cx="6920459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Fiecare dintre noi avem rela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ț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ii diferite cu persoanele cu care interacționam si asta pentru ca fiecare persoana este privita altfel si de la fiecare i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ț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i dore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ș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ti altceva: rela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ț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ii de familie, cuplu, prietenie strâns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ă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, colegialitate, amici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ț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ie, etc.</a:t>
            </a:r>
          </a:p>
        </p:txBody>
      </p:sp>
      <p:pic>
        <p:nvPicPr>
          <p:cNvPr id="3074" name="Picture 2" descr="Imagini pentru family png">
            <a:extLst>
              <a:ext uri="{FF2B5EF4-FFF2-40B4-BE49-F238E27FC236}">
                <a16:creationId xmlns:a16="http://schemas.microsoft.com/office/drawing/2014/main" id="{9217C445-B217-4A90-8489-F51226D37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8" b="93860" l="8154" r="91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556" y="2924494"/>
            <a:ext cx="5606971" cy="393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ini pentru friends png">
            <a:extLst>
              <a:ext uri="{FF2B5EF4-FFF2-40B4-BE49-F238E27FC236}">
                <a16:creationId xmlns:a16="http://schemas.microsoft.com/office/drawing/2014/main" id="{3351D0E5-436B-4BA3-8D25-1A0152365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382" y="34290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5467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3E6AEE06-891E-40AB-91E4-7B5A2FE0732C}"/>
              </a:ext>
            </a:extLst>
          </p:cNvPr>
          <p:cNvSpPr/>
          <p:nvPr/>
        </p:nvSpPr>
        <p:spPr>
          <a:xfrm>
            <a:off x="2433403" y="1446149"/>
            <a:ext cx="7010399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15000"/>
              </a:lnSpc>
            </a:pPr>
            <a:r>
              <a:rPr lang="ro-RO" sz="3600" dirty="0">
                <a:solidFill>
                  <a:schemeClr val="bg1"/>
                </a:solidFill>
                <a:latin typeface="Segoe Print" panose="02000600000000000000" pitchFamily="2" charset="0"/>
                <a:cs typeface="Arial" panose="020B0604020202020204" pitchFamily="34" charset="0"/>
              </a:rPr>
              <a:t>Ce așteptări aveți voi de la o relație, de exemplu de colegialitate?</a:t>
            </a:r>
          </a:p>
        </p:txBody>
      </p:sp>
    </p:spTree>
    <p:extLst>
      <p:ext uri="{BB962C8B-B14F-4D97-AF65-F5344CB8AC3E}">
        <p14:creationId xmlns:p14="http://schemas.microsoft.com/office/powerpoint/2010/main" val="5807379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3562EFED-4963-4E6E-A5BF-F9F8BA732345}"/>
              </a:ext>
            </a:extLst>
          </p:cNvPr>
          <p:cNvSpPr/>
          <p:nvPr/>
        </p:nvSpPr>
        <p:spPr>
          <a:xfrm>
            <a:off x="2478373" y="229251"/>
            <a:ext cx="7085351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In general, oamenii relaționează prin comunicare verbala, îns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ă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 po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ț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i avea surpriza sa constați ca, uneori, comunicarea nonverbala este mai importanta. De cate ori nu te-ai aflat in situa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ț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ii stânjenitoare din care ai fi putut ie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ș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i doar printr-o simpla în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ț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elegere din priviri? Sau, de cate ori nu ai f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ă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cut o gafa, pentru ca expresia ta faciala si privirea contraziceau  ceea ce comunicai verbal, de fapt?</a:t>
            </a:r>
          </a:p>
        </p:txBody>
      </p:sp>
      <p:pic>
        <p:nvPicPr>
          <p:cNvPr id="4098" name="Picture 2" descr="Imagini pentru rescue png">
            <a:extLst>
              <a:ext uri="{FF2B5EF4-FFF2-40B4-BE49-F238E27FC236}">
                <a16:creationId xmlns:a16="http://schemas.microsoft.com/office/drawing/2014/main" id="{7D65E296-7DE7-4E7A-BC18-866DAA6BE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94" y="4227443"/>
            <a:ext cx="2521202" cy="250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7343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A5D231F8-C9DB-475E-952A-047F1289AA60}"/>
              </a:ext>
            </a:extLst>
          </p:cNvPr>
          <p:cNvSpPr/>
          <p:nvPr/>
        </p:nvSpPr>
        <p:spPr>
          <a:xfrm>
            <a:off x="2433402" y="268604"/>
            <a:ext cx="7085351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 Prin comunicare non-verbala iți poți controla interlocutorul. „A tăcea” si „a asculta” fac si ele parte din capacitatea noastră de interacțiune. Exista persoane care comunica foarte bine, însă nu au forța si r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ă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bdarea necesare pentru a-si asculta semenii. Tot din interacțiune face parte si contactul fizic, in toate formele sale.</a:t>
            </a:r>
          </a:p>
        </p:txBody>
      </p:sp>
      <p:pic>
        <p:nvPicPr>
          <p:cNvPr id="5122" name="Picture 2" descr="Imagini pentru silence">
            <a:extLst>
              <a:ext uri="{FF2B5EF4-FFF2-40B4-BE49-F238E27FC236}">
                <a16:creationId xmlns:a16="http://schemas.microsoft.com/office/drawing/2014/main" id="{9EFA6937-1544-408B-9AA0-1C5E91EBE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522" y="3829579"/>
            <a:ext cx="1947410" cy="251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ini pentru listen">
            <a:extLst>
              <a:ext uri="{FF2B5EF4-FFF2-40B4-BE49-F238E27FC236}">
                <a16:creationId xmlns:a16="http://schemas.microsoft.com/office/drawing/2014/main" id="{FA626039-D1D3-499B-AA61-2599B6E80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3333" y1="73778" x2="75556" y2="88000"/>
                        <a14:foregroundMark x1="74667" y1="58667" x2="92000" y2="74222"/>
                        <a14:foregroundMark x1="59111" y1="74222" x2="80444" y2="97778"/>
                        <a14:foregroundMark x1="82667" y1="82222" x2="92444" y2="81778"/>
                        <a14:foregroundMark x1="72444" y1="52000" x2="71556" y2="72000"/>
                        <a14:foregroundMark x1="28444" y1="64444" x2="28889" y2="83556"/>
                        <a14:foregroundMark x1="36889" y1="80444" x2="44000" y2="7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473" y="382957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6155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BD9B9C0D-AA74-470C-A7F0-53B52E12AC81}"/>
              </a:ext>
            </a:extLst>
          </p:cNvPr>
          <p:cNvSpPr/>
          <p:nvPr/>
        </p:nvSpPr>
        <p:spPr>
          <a:xfrm>
            <a:off x="2553325" y="875224"/>
            <a:ext cx="702539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Rela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ț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iile intre oameni sunt de nenumărate tipuri, însă rela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ț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ii de calitate tot mai pu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ț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ine. Daca ajungi sa ai măcar o rela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ț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ie de calitate, înseamnă c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ă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 e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ș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ti o persoana care 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ș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tie s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ă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 asculte. </a:t>
            </a:r>
          </a:p>
        </p:txBody>
      </p:sp>
      <p:pic>
        <p:nvPicPr>
          <p:cNvPr id="6146" name="Picture 2" descr="Imagini pentru people">
            <a:extLst>
              <a:ext uri="{FF2B5EF4-FFF2-40B4-BE49-F238E27FC236}">
                <a16:creationId xmlns:a16="http://schemas.microsoft.com/office/drawing/2014/main" id="{B1155F69-D6F6-4C81-9F4A-224DC80D7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937" y="3578091"/>
            <a:ext cx="6599583" cy="272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8172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18415E32-C897-49E7-B491-9BBE8E40D0CF}"/>
              </a:ext>
            </a:extLst>
          </p:cNvPr>
          <p:cNvSpPr/>
          <p:nvPr/>
        </p:nvSpPr>
        <p:spPr>
          <a:xfrm>
            <a:off x="2613284" y="577780"/>
            <a:ext cx="6905469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De exemplu, o prietenie nu este acea leg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ă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tura creat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ă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 între doi oameni în care unul domina și cel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ă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lalt accept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ă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 tot ce i se pune pe tava, ci acea rela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ț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ie care i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ț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i dă încredere, în care ai un cuvânt de spus și, nu în ultimul rând, în care reu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ș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e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ș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ti s</a:t>
            </a:r>
            <a:r>
              <a:rPr lang="ro-RO" sz="2800" i="1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ă</a:t>
            </a:r>
            <a:r>
              <a:rPr lang="ro-RO" sz="2800" dirty="0">
                <a:solidFill>
                  <a:schemeClr val="bg1"/>
                </a:solidFill>
                <a:latin typeface="Cataneo BT" panose="03020802040502060804" pitchFamily="66" charset="0"/>
                <a:cs typeface="Arial" panose="020B0604020202020204" pitchFamily="34" charset="0"/>
              </a:rPr>
              <a:t> ai atât o comunicare verbala, cat si non-verbala.</a:t>
            </a:r>
          </a:p>
        </p:txBody>
      </p:sp>
      <p:pic>
        <p:nvPicPr>
          <p:cNvPr id="7170" name="Picture 2" descr="Imagini pentru friend">
            <a:extLst>
              <a:ext uri="{FF2B5EF4-FFF2-40B4-BE49-F238E27FC236}">
                <a16:creationId xmlns:a16="http://schemas.microsoft.com/office/drawing/2014/main" id="{2C851598-284F-449D-A4EC-9F2C8E759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80657"/>
            <a:ext cx="3939761" cy="295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7814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1058</Words>
  <Application>Microsoft Office PowerPoint</Application>
  <PresentationFormat>Ecran lat</PresentationFormat>
  <Paragraphs>28</Paragraphs>
  <Slides>27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Cataneo BT</vt:lpstr>
      <vt:lpstr>Segoe Print</vt:lpstr>
      <vt:lpstr>Times New Roman</vt:lpstr>
      <vt:lpstr>Temă Office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Mihail</dc:creator>
  <cp:lastModifiedBy>Mihail</cp:lastModifiedBy>
  <cp:revision>49</cp:revision>
  <dcterms:created xsi:type="dcterms:W3CDTF">2018-03-08T06:18:22Z</dcterms:created>
  <dcterms:modified xsi:type="dcterms:W3CDTF">2018-03-08T07:29:27Z</dcterms:modified>
</cp:coreProperties>
</file>