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5C404AC-9628-4568-928F-CD85F19E5B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1FC05040-7F52-45BB-9B50-BD53CE0F9E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0F39710D-131A-45FF-8906-2713D329D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1D85-AAA2-408F-803C-E334DB098709}" type="datetimeFigureOut">
              <a:rPr lang="ro-RO" smtClean="0"/>
              <a:t>28.03.2018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F0CFC8DE-D5C3-4FEC-B85D-A1C06447F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AA3B28E6-8903-4B37-A32C-ED3A4801C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57E6-E656-444B-9A14-FCE474C8B8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4397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326F684-C63E-4C27-B1F7-CE8DE8F84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D399912A-AAA9-4D5F-B617-51B60F44E6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BFD07B8F-5640-4741-9A09-68FE36028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1D85-AAA2-408F-803C-E334DB098709}" type="datetimeFigureOut">
              <a:rPr lang="ro-RO" smtClean="0"/>
              <a:t>28.03.2018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18710A10-1C04-4852-800B-DE3978C3C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ED21F28E-5680-4B84-B27F-3E9AA28A7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57E6-E656-444B-9A14-FCE474C8B8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12436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A65D1122-F986-4451-B1E7-C374FE8A7E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AD4352C7-96B0-47A8-940E-9EE5F35E1C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79DE4061-3EBF-483A-9B96-546F0038F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1D85-AAA2-408F-803C-E334DB098709}" type="datetimeFigureOut">
              <a:rPr lang="ro-RO" smtClean="0"/>
              <a:t>28.03.2018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C9854107-729B-4755-A7AF-D3E4AC16B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43D40951-2098-4249-8911-AB4C7B5C4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57E6-E656-444B-9A14-FCE474C8B8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61414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0AB9603-FCA3-45BE-9416-5C7E948DE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0476BC32-3686-4F79-BF7E-BE7F1681E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9A17E633-9235-4984-AADB-E4AE3E730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1D85-AAA2-408F-803C-E334DB098709}" type="datetimeFigureOut">
              <a:rPr lang="ro-RO" smtClean="0"/>
              <a:t>28.03.2018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2EB2A820-DD27-41EA-8AE9-1AF0428B2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5D2D230D-9FFF-4031-B7C2-A2291F5AB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57E6-E656-444B-9A14-FCE474C8B8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71237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4591C4B-3BC2-4C90-B11F-39EF00D99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A803BB90-C191-4CB3-AFFA-6E1CBED52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0392E0E4-7B72-448A-B943-9DE8A6CA2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1D85-AAA2-408F-803C-E334DB098709}" type="datetimeFigureOut">
              <a:rPr lang="ro-RO" smtClean="0"/>
              <a:t>28.03.2018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B8D89B9B-05A2-451A-8BCD-AC7882E14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FAEE804E-2103-4CE6-A5ED-22F303F4D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57E6-E656-444B-9A14-FCE474C8B8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5050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3ED9F93-10E5-48AF-831B-DF4357E33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9F4C78A-062B-4947-9F58-918FC81CB5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12F5EFCD-90F3-4569-84D3-74601BACD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AD493D0C-A3E9-4CF7-86A1-3EF63E258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1D85-AAA2-408F-803C-E334DB098709}" type="datetimeFigureOut">
              <a:rPr lang="ro-RO" smtClean="0"/>
              <a:t>28.03.2018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0BF5BFBE-8C94-4C7F-90FE-16B899082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B6C91D98-5A3B-49C2-83A0-E7DF5F8D7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57E6-E656-444B-9A14-FCE474C8B8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2265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40B7B3D-61DB-4B3D-B493-088EEAF35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BE197B35-5F6A-45BE-8F3D-682AB5D82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715DDC8F-1FDB-47A4-824F-F0E44EBD88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D7010E11-09EC-4264-83F1-9DC790B25A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D84CEEEE-C5DE-4AC3-A648-FE27BCAE88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83124A6F-A214-432F-8A86-59FEC9B7A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1D85-AAA2-408F-803C-E334DB098709}" type="datetimeFigureOut">
              <a:rPr lang="ro-RO" smtClean="0"/>
              <a:t>28.03.2018</a:t>
            </a:fld>
            <a:endParaRPr lang="ro-RO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E37F36ED-1965-4AFB-89F1-1452AB7AE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20A8E5D8-BDAD-4E65-8C78-25CA43D3D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57E6-E656-444B-9A14-FCE474C8B8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53427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8AA314F-565C-4384-B666-1711CB9A6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47307541-38B1-4209-9503-DC0F042F8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1D85-AAA2-408F-803C-E334DB098709}" type="datetimeFigureOut">
              <a:rPr lang="ro-RO" smtClean="0"/>
              <a:t>28.03.2018</a:t>
            </a:fld>
            <a:endParaRPr lang="ro-RO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DC53D65F-82D4-4699-9F57-1231E93E4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BF04D2E7-7C27-4F88-8DDD-3D4756C62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57E6-E656-444B-9A14-FCE474C8B8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39159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E56E4DED-A764-4367-9FD4-99C86FA0C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1D85-AAA2-408F-803C-E334DB098709}" type="datetimeFigureOut">
              <a:rPr lang="ro-RO" smtClean="0"/>
              <a:t>28.03.2018</a:t>
            </a:fld>
            <a:endParaRPr lang="ro-RO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08A93829-8220-4B10-85C5-446432241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0D80CF13-230E-4513-ADAE-74E23D76D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57E6-E656-444B-9A14-FCE474C8B8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54202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D154446-79D0-4B83-970E-25BA76994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9263758-BCA9-434C-820A-9A25104CC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0A78AF4E-D658-4F99-A4DE-84A40EE62F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FA1566D6-1EC8-46AC-A3BD-B0E86F16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1D85-AAA2-408F-803C-E334DB098709}" type="datetimeFigureOut">
              <a:rPr lang="ro-RO" smtClean="0"/>
              <a:t>28.03.2018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9CD96364-84F5-40A6-BD09-91CC5E4B4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5C81FD95-EA45-45E8-9BDE-28CEFEF10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57E6-E656-444B-9A14-FCE474C8B8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87335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C8ECA90-7D56-4B6F-B089-C66B0B967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F5938132-E74A-4327-AFC3-48ECC2542B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F388DA67-48C4-4961-917F-D7ED6C5758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42433ED8-E67D-48A2-91A5-A37635127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1D85-AAA2-408F-803C-E334DB098709}" type="datetimeFigureOut">
              <a:rPr lang="ro-RO" smtClean="0"/>
              <a:t>28.03.2018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A0CF0F2C-F42D-4B9F-98EF-A2813E7B1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7DB4801C-0A97-4BD4-9DE1-B5043E1B5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57E6-E656-444B-9A14-FCE474C8B8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01827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8F87714F-356F-43EB-A10C-9EFEB76D8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EA70C846-BCAC-46BD-BC6D-7791DBE41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B8E82586-CC5E-4225-9525-CC1E6C8234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01D85-AAA2-408F-803C-E334DB098709}" type="datetimeFigureOut">
              <a:rPr lang="ro-RO" smtClean="0"/>
              <a:t>28.03.2018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8DCC9424-9FC4-4131-83FC-EB4E692F91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13540B63-D1DD-4800-99CE-3F97353DD2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357E6-E656-444B-9A14-FCE474C8B8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749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reptunghi 4">
            <a:extLst>
              <a:ext uri="{FF2B5EF4-FFF2-40B4-BE49-F238E27FC236}">
                <a16:creationId xmlns:a16="http://schemas.microsoft.com/office/drawing/2014/main" id="{180D4646-D191-45A3-AB49-D6D96EFA01EE}"/>
              </a:ext>
            </a:extLst>
          </p:cNvPr>
          <p:cNvSpPr/>
          <p:nvPr/>
        </p:nvSpPr>
        <p:spPr>
          <a:xfrm>
            <a:off x="1828801" y="2818981"/>
            <a:ext cx="10972799" cy="3873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lnSpc>
                <a:spcPct val="115000"/>
              </a:lnSpc>
              <a:spcAft>
                <a:spcPts val="0"/>
              </a:spcAft>
            </a:pPr>
            <a:r>
              <a:rPr lang="ro-RO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Cum consideră Biserica Catolică </a:t>
            </a:r>
            <a:r>
              <a:rPr lang="ro-RO" sz="7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relaţiile</a:t>
            </a:r>
            <a:r>
              <a:rPr lang="ro-RO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homosexuale</a:t>
            </a:r>
          </a:p>
        </p:txBody>
      </p:sp>
      <p:pic>
        <p:nvPicPr>
          <p:cNvPr id="1026" name="Picture 2" descr="Imagini pentru angel png">
            <a:extLst>
              <a:ext uri="{FF2B5EF4-FFF2-40B4-BE49-F238E27FC236}">
                <a16:creationId xmlns:a16="http://schemas.microsoft.com/office/drawing/2014/main" id="{A62B6EB0-3B47-4016-AC2D-31820C438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295" y="0"/>
            <a:ext cx="4121797" cy="223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ine similară">
            <a:extLst>
              <a:ext uri="{FF2B5EF4-FFF2-40B4-BE49-F238E27FC236}">
                <a16:creationId xmlns:a16="http://schemas.microsoft.com/office/drawing/2014/main" id="{D4073A44-BFD5-46FD-90A9-70DE41903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467" y="165651"/>
            <a:ext cx="4121797" cy="269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327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61FCAD27-6D14-4433-8019-E6CDC0EE20EF}"/>
              </a:ext>
            </a:extLst>
          </p:cNvPr>
          <p:cNvSpPr/>
          <p:nvPr/>
        </p:nvSpPr>
        <p:spPr>
          <a:xfrm>
            <a:off x="2342716" y="258351"/>
            <a:ext cx="5842624" cy="1043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ro-R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Pentru ce motiv unirile sexuale nu trebuie legalizate?</a:t>
            </a:r>
          </a:p>
        </p:txBody>
      </p:sp>
      <p:sp>
        <p:nvSpPr>
          <p:cNvPr id="3" name="Dreptunghi 2">
            <a:extLst>
              <a:ext uri="{FF2B5EF4-FFF2-40B4-BE49-F238E27FC236}">
                <a16:creationId xmlns:a16="http://schemas.microsoft.com/office/drawing/2014/main" id="{1643153C-A674-49D7-9105-C9F0F293B04D}"/>
              </a:ext>
            </a:extLst>
          </p:cNvPr>
          <p:cNvSpPr/>
          <p:nvPr/>
        </p:nvSpPr>
        <p:spPr>
          <a:xfrm>
            <a:off x="1716950" y="1622459"/>
            <a:ext cx="5842625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Din motive diferite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şi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complementare:</a:t>
            </a:r>
          </a:p>
        </p:txBody>
      </p:sp>
      <p:sp>
        <p:nvSpPr>
          <p:cNvPr id="4" name="Dreptunghi 3">
            <a:extLst>
              <a:ext uri="{FF2B5EF4-FFF2-40B4-BE49-F238E27FC236}">
                <a16:creationId xmlns:a16="http://schemas.microsoft.com/office/drawing/2014/main" id="{791D098B-93B7-42DF-8E92-DBDD2E3D824F}"/>
              </a:ext>
            </a:extLst>
          </p:cNvPr>
          <p:cNvSpPr/>
          <p:nvPr/>
        </p:nvSpPr>
        <p:spPr>
          <a:xfrm>
            <a:off x="4901923" y="2491048"/>
            <a:ext cx="6720234" cy="1539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ro-R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* Motivul natural: 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legea civilă nu poate intra în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contradicţie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cu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raţiunea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corectă fără a pierde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forţa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de a obliga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conştiinţa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Dreptunghi 4">
            <a:extLst>
              <a:ext uri="{FF2B5EF4-FFF2-40B4-BE49-F238E27FC236}">
                <a16:creationId xmlns:a16="http://schemas.microsoft.com/office/drawing/2014/main" id="{37A232DF-26CA-4FDE-ACD9-19C33CCEC86B}"/>
              </a:ext>
            </a:extLst>
          </p:cNvPr>
          <p:cNvSpPr/>
          <p:nvPr/>
        </p:nvSpPr>
        <p:spPr>
          <a:xfrm>
            <a:off x="2623930" y="4564989"/>
            <a:ext cx="7129669" cy="2034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* </a:t>
            </a:r>
            <a:r>
              <a:rPr lang="ro-R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Motivul </a:t>
            </a:r>
            <a:r>
              <a:rPr lang="ro-RO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biologico</a:t>
            </a:r>
            <a:r>
              <a:rPr lang="ro-R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-antropologic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: În unirile homosexuale sunt total absente acele elemente biologice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şi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antropologice proprii căsătoriei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şi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familiei.</a:t>
            </a:r>
          </a:p>
        </p:txBody>
      </p:sp>
      <p:pic>
        <p:nvPicPr>
          <p:cNvPr id="6" name="Picture 2" descr="Imagini pentru angel png">
            <a:extLst>
              <a:ext uri="{FF2B5EF4-FFF2-40B4-BE49-F238E27FC236}">
                <a16:creationId xmlns:a16="http://schemas.microsoft.com/office/drawing/2014/main" id="{EAA73623-66FC-44D4-9AF2-D557F7860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295" y="0"/>
            <a:ext cx="4121797" cy="223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04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0305F4B4-D746-49C0-B6A1-9631908919B8}"/>
              </a:ext>
            </a:extLst>
          </p:cNvPr>
          <p:cNvSpPr/>
          <p:nvPr/>
        </p:nvSpPr>
        <p:spPr>
          <a:xfrm>
            <a:off x="2014330" y="1579053"/>
            <a:ext cx="9329531" cy="2034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De fapt, în unirea homosexuală:</a:t>
            </a:r>
          </a:p>
          <a:p>
            <a:pPr indent="180340" algn="just">
              <a:lnSpc>
                <a:spcPct val="115000"/>
              </a:lnSpc>
            </a:pP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- lipsește diferențierea genitală-sexuală, care este datul obiectiv de realitate cu care venim în lume: bărbat sau femeie. Acest dat originar este scris în trup, în creier, în inimă;</a:t>
            </a:r>
          </a:p>
        </p:txBody>
      </p:sp>
      <p:sp>
        <p:nvSpPr>
          <p:cNvPr id="3" name="Dreptunghi 2">
            <a:extLst>
              <a:ext uri="{FF2B5EF4-FFF2-40B4-BE49-F238E27FC236}">
                <a16:creationId xmlns:a16="http://schemas.microsoft.com/office/drawing/2014/main" id="{E7F7FEF4-5F79-4314-ADEF-FE19C2076725}"/>
              </a:ext>
            </a:extLst>
          </p:cNvPr>
          <p:cNvSpPr/>
          <p:nvPr/>
        </p:nvSpPr>
        <p:spPr>
          <a:xfrm>
            <a:off x="2955234" y="4261617"/>
            <a:ext cx="8839200" cy="2034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- este total absentă dimensiunea conjugală, care reprezintă forma umană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şi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ordonată a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relaţiilor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sexuale. </a:t>
            </a:r>
          </a:p>
          <a:p>
            <a:pPr indent="180340" algn="just">
              <a:lnSpc>
                <a:spcPct val="115000"/>
              </a:lnSpc>
            </a:pP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- nu sunt realizate procreația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şi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supraviețuirea speciei umane;</a:t>
            </a:r>
          </a:p>
        </p:txBody>
      </p:sp>
      <p:pic>
        <p:nvPicPr>
          <p:cNvPr id="4" name="Picture 2" descr="Imagini pentru angel png">
            <a:extLst>
              <a:ext uri="{FF2B5EF4-FFF2-40B4-BE49-F238E27FC236}">
                <a16:creationId xmlns:a16="http://schemas.microsoft.com/office/drawing/2014/main" id="{E7C3D695-C433-446C-B62E-37E7E7D81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295" y="0"/>
            <a:ext cx="4121797" cy="223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686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56B2F43F-A994-479D-8BF3-DB302F76FE9E}"/>
              </a:ext>
            </a:extLst>
          </p:cNvPr>
          <p:cNvSpPr/>
          <p:nvPr/>
        </p:nvSpPr>
        <p:spPr>
          <a:xfrm>
            <a:off x="2610676" y="2857774"/>
            <a:ext cx="9289775" cy="3521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absenţa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bipolarităţii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sexuale creează obstacole în calea dezvoltării normale a copiilor eventual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inseraţi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în cadrul acestor uniri. Lor le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lipseşte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experienţa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maternităţii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sau a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paternităţii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. A insera copii în unirile homosexuale prin intermediul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adopţiei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înseamnă de fapt a provoca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violenţă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acestor copii, în sensul că se profită de starea lor de slăbiciune pentru a-i introduce în ambiente care nu favorizează deplina lor dezvoltare umană. </a:t>
            </a:r>
          </a:p>
        </p:txBody>
      </p:sp>
      <p:pic>
        <p:nvPicPr>
          <p:cNvPr id="3" name="Picture 2" descr="Imagini pentru angel png">
            <a:extLst>
              <a:ext uri="{FF2B5EF4-FFF2-40B4-BE49-F238E27FC236}">
                <a16:creationId xmlns:a16="http://schemas.microsoft.com/office/drawing/2014/main" id="{0E983B82-1881-46DB-A9CD-38ED970F2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672" y="0"/>
            <a:ext cx="4121797" cy="223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ini pentru Homosexuality">
            <a:extLst>
              <a:ext uri="{FF2B5EF4-FFF2-40B4-BE49-F238E27FC236}">
                <a16:creationId xmlns:a16="http://schemas.microsoft.com/office/drawing/2014/main" id="{090E1008-EAB8-43CC-8A1D-A82FD93D5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226" y="250267"/>
            <a:ext cx="3458006" cy="242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505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559088BB-6539-4836-A8FF-36E3CD97DA4D}"/>
              </a:ext>
            </a:extLst>
          </p:cNvPr>
          <p:cNvSpPr/>
          <p:nvPr/>
        </p:nvSpPr>
        <p:spPr>
          <a:xfrm>
            <a:off x="2809460" y="1617321"/>
            <a:ext cx="9051235" cy="5007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ro-R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* Motivul social:</a:t>
            </a:r>
          </a:p>
          <a:p>
            <a:pPr indent="180340" algn="just">
              <a:lnSpc>
                <a:spcPct val="115000"/>
              </a:lnSpc>
            </a:pP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- Dacă unirile homosexuale ar fi legalizate, aceasta ar însemna:</a:t>
            </a:r>
          </a:p>
          <a:p>
            <a:pPr indent="180340" algn="just">
              <a:lnSpc>
                <a:spcPct val="115000"/>
              </a:lnSpc>
            </a:pP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§ a aproba un comportament deviant</a:t>
            </a:r>
          </a:p>
          <a:p>
            <a:pPr indent="180340" algn="just">
              <a:lnSpc>
                <a:spcPct val="115000"/>
              </a:lnSpc>
            </a:pP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§ a-l face să devină un model în societate</a:t>
            </a:r>
          </a:p>
          <a:p>
            <a:pPr indent="180340" algn="just">
              <a:lnSpc>
                <a:spcPct val="115000"/>
              </a:lnSpc>
            </a:pP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§ a întuneca valori fundamentale, cum sunt căsătoria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şi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familia. De fapt, conceptul de căsătorie ar suferi o schimbare radicală: ar pierde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referinţa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esenţială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la factorii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legaţi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de heterosexualitate, ca de exemplu îndatorirea procreatoare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şi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educativă</a:t>
            </a:r>
          </a:p>
        </p:txBody>
      </p:sp>
      <p:pic>
        <p:nvPicPr>
          <p:cNvPr id="3" name="Picture 2" descr="Imagini pentru angel png">
            <a:extLst>
              <a:ext uri="{FF2B5EF4-FFF2-40B4-BE49-F238E27FC236}">
                <a16:creationId xmlns:a16="http://schemas.microsoft.com/office/drawing/2014/main" id="{43F06D8F-4277-4E27-9B38-466B1580F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295" y="0"/>
            <a:ext cx="4121797" cy="223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812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29A6E42B-4114-492B-A365-E3AB4F99112A}"/>
              </a:ext>
            </a:extLst>
          </p:cNvPr>
          <p:cNvSpPr/>
          <p:nvPr/>
        </p:nvSpPr>
        <p:spPr>
          <a:xfrm>
            <a:off x="2246244" y="1659011"/>
            <a:ext cx="7586869" cy="1539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- În afară de aceasta, există motive bune pentru a afirma că aceste uniri homosexuale sunt nocive pentru dezvoltarea corectă a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societăţii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uman.</a:t>
            </a:r>
          </a:p>
        </p:txBody>
      </p:sp>
      <p:sp>
        <p:nvSpPr>
          <p:cNvPr id="3" name="Dreptunghi 2">
            <a:extLst>
              <a:ext uri="{FF2B5EF4-FFF2-40B4-BE49-F238E27FC236}">
                <a16:creationId xmlns:a16="http://schemas.microsoft.com/office/drawing/2014/main" id="{1F17CFD6-478F-4C04-9855-094491CE5540}"/>
              </a:ext>
            </a:extLst>
          </p:cNvPr>
          <p:cNvSpPr/>
          <p:nvPr/>
        </p:nvSpPr>
        <p:spPr>
          <a:xfrm>
            <a:off x="2146851" y="3693671"/>
            <a:ext cx="9674087" cy="2530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- Subzistă mereu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şi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pericolul ca o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legislaţie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care face din homosexualitate o bază pentru a avea drepturi să poată încuraja de fapt o persoană cu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tendinţă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homosexuală să declare homosexualitatea sa sau chiar să caute un partener cu scopul de a exploata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dispoziţiile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legii.</a:t>
            </a:r>
          </a:p>
        </p:txBody>
      </p:sp>
      <p:pic>
        <p:nvPicPr>
          <p:cNvPr id="4" name="Picture 2" descr="Imagini pentru angel png">
            <a:extLst>
              <a:ext uri="{FF2B5EF4-FFF2-40B4-BE49-F238E27FC236}">
                <a16:creationId xmlns:a16="http://schemas.microsoft.com/office/drawing/2014/main" id="{430747E4-3358-4B54-86B3-83EE65617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295" y="0"/>
            <a:ext cx="4121797" cy="223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865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7818464C-67A1-4E5A-861B-B2AF8416F31E}"/>
              </a:ext>
            </a:extLst>
          </p:cNvPr>
          <p:cNvSpPr/>
          <p:nvPr/>
        </p:nvSpPr>
        <p:spPr>
          <a:xfrm>
            <a:off x="490330" y="202895"/>
            <a:ext cx="7577965" cy="1043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o-R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Ce anume cere Biserica Catolică statului să facă </a:t>
            </a:r>
            <a:r>
              <a:rPr lang="ro-RO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faţă</a:t>
            </a:r>
            <a:r>
              <a:rPr lang="ro-R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ro-RO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relaţiile</a:t>
            </a:r>
            <a:r>
              <a:rPr lang="ro-R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homosexuale?</a:t>
            </a:r>
          </a:p>
        </p:txBody>
      </p:sp>
      <p:sp>
        <p:nvSpPr>
          <p:cNvPr id="3" name="Dreptunghi 2">
            <a:extLst>
              <a:ext uri="{FF2B5EF4-FFF2-40B4-BE49-F238E27FC236}">
                <a16:creationId xmlns:a16="http://schemas.microsoft.com/office/drawing/2014/main" id="{659EAF40-282B-4DCF-8F5E-4491A5A7AB34}"/>
              </a:ext>
            </a:extLst>
          </p:cNvPr>
          <p:cNvSpPr/>
          <p:nvPr/>
        </p:nvSpPr>
        <p:spPr>
          <a:xfrm>
            <a:off x="2941982" y="1867242"/>
            <a:ext cx="9037984" cy="2034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o-RO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* Biserica Catolică cere statului:</a:t>
            </a: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- să afirme clar caracterul imoral al acestui tip de unire;</a:t>
            </a: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- să oprească fenomenul în limite care să nu pună în pericol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ţesutul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moralităţii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publice;</a:t>
            </a:r>
          </a:p>
        </p:txBody>
      </p:sp>
      <p:sp>
        <p:nvSpPr>
          <p:cNvPr id="4" name="Dreptunghi 3">
            <a:extLst>
              <a:ext uri="{FF2B5EF4-FFF2-40B4-BE49-F238E27FC236}">
                <a16:creationId xmlns:a16="http://schemas.microsoft.com/office/drawing/2014/main" id="{162BC7E2-BA3A-41B1-B95A-5D1CCF91AFCB}"/>
              </a:ext>
            </a:extLst>
          </p:cNvPr>
          <p:cNvSpPr/>
          <p:nvPr/>
        </p:nvSpPr>
        <p:spPr>
          <a:xfrm>
            <a:off x="848139" y="4522630"/>
            <a:ext cx="9144000" cy="1539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- să nu treacă la legalizarea unirilor homosexuale sau la echivalarea lor legală cu căsătoria, cu acces la drepturile care sunt proprii acesteia din urmă;</a:t>
            </a:r>
          </a:p>
        </p:txBody>
      </p:sp>
      <p:pic>
        <p:nvPicPr>
          <p:cNvPr id="5" name="Picture 2" descr="Imagini pentru angel png">
            <a:extLst>
              <a:ext uri="{FF2B5EF4-FFF2-40B4-BE49-F238E27FC236}">
                <a16:creationId xmlns:a16="http://schemas.microsoft.com/office/drawing/2014/main" id="{8AC0FA61-4EF7-4E38-84E1-BA8EDCFDF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295" y="0"/>
            <a:ext cx="4121797" cy="223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745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368975A8-3F5B-4493-AF2F-88557D50A58F}"/>
              </a:ext>
            </a:extLst>
          </p:cNvPr>
          <p:cNvSpPr/>
          <p:nvPr/>
        </p:nvSpPr>
        <p:spPr>
          <a:xfrm>
            <a:off x="1921566" y="2121916"/>
            <a:ext cx="9952382" cy="4512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- să respecte principiul de egalitate, în virtutea căruia nu se pot atribui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aceleaşi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binefaceri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şi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avantaje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subiecţilor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care nu sunt în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aceeaşi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situaţie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juridică. De fapt, în timp ce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subiecţii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legaţi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de căsătorie sunt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angajaţi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să respecte o sumă de îndatoriri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şi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obligaţii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prevăzute de dreptul familiei,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subiecţii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din unirile de fapt se sustrag, prin alegere liberă, de la aceste angajamente. Prin urmare, statul ar încălca principiul de egalitate conferind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subiecţilor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din unirile de fapt binefaceri pe care legea le prevede pentru unirile conjugale familiare.</a:t>
            </a:r>
          </a:p>
        </p:txBody>
      </p:sp>
      <p:pic>
        <p:nvPicPr>
          <p:cNvPr id="3" name="Picture 2" descr="Imagini pentru angel png">
            <a:extLst>
              <a:ext uri="{FF2B5EF4-FFF2-40B4-BE49-F238E27FC236}">
                <a16:creationId xmlns:a16="http://schemas.microsoft.com/office/drawing/2014/main" id="{C884A84C-5107-403D-8A79-0D764C8E7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295" y="0"/>
            <a:ext cx="4121797" cy="223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Imagine similară">
            <a:extLst>
              <a:ext uri="{FF2B5EF4-FFF2-40B4-BE49-F238E27FC236}">
                <a16:creationId xmlns:a16="http://schemas.microsoft.com/office/drawing/2014/main" id="{A76E7C86-609E-4270-B870-916C3F2A8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810" y="223823"/>
            <a:ext cx="1838703" cy="192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632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reptunghi 2">
            <a:extLst>
              <a:ext uri="{FF2B5EF4-FFF2-40B4-BE49-F238E27FC236}">
                <a16:creationId xmlns:a16="http://schemas.microsoft.com/office/drawing/2014/main" id="{BCD0AA52-F1BC-4591-A56E-C078F09D6CF7}"/>
              </a:ext>
            </a:extLst>
          </p:cNvPr>
          <p:cNvSpPr/>
          <p:nvPr/>
        </p:nvSpPr>
        <p:spPr>
          <a:xfrm>
            <a:off x="2729947" y="2506458"/>
            <a:ext cx="8799444" cy="3025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* Angajarea comună a statului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şi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a Bisericii,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deşi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pe planuri diferite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şi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cu mijloace diferite, este mai ales aceea de a nu expune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generaţiile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tinere unei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concepţii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eronate a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sexualităţii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şi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a căsătoriei, care le-ar priva de apărările necesare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şi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, în afară de aceasta, ar contribui la răspândirea fenomenului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însuşi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2" descr="Imagini pentru angel png">
            <a:extLst>
              <a:ext uri="{FF2B5EF4-FFF2-40B4-BE49-F238E27FC236}">
                <a16:creationId xmlns:a16="http://schemas.microsoft.com/office/drawing/2014/main" id="{6CAFE0BF-DA25-46D6-A8CF-8180E3E8C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295" y="0"/>
            <a:ext cx="4121797" cy="223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ini pentru Homosexuality">
            <a:extLst>
              <a:ext uri="{FF2B5EF4-FFF2-40B4-BE49-F238E27FC236}">
                <a16:creationId xmlns:a16="http://schemas.microsoft.com/office/drawing/2014/main" id="{1E0C5FE0-F661-448B-B54E-A5189FA57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261" y="459802"/>
            <a:ext cx="3347001" cy="187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66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1C83C40C-02B2-4BDB-A447-C4C9936F0274}"/>
              </a:ext>
            </a:extLst>
          </p:cNvPr>
          <p:cNvSpPr/>
          <p:nvPr/>
        </p:nvSpPr>
        <p:spPr>
          <a:xfrm>
            <a:off x="636104" y="328537"/>
            <a:ext cx="7432192" cy="1539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ro-R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Cum trebuie să se comporte politicienii catolici </a:t>
            </a:r>
            <a:r>
              <a:rPr lang="ro-RO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faţă</a:t>
            </a:r>
            <a:r>
              <a:rPr lang="ro-R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ro-RO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legislaţiile</a:t>
            </a:r>
            <a:r>
              <a:rPr lang="ro-R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favorabile unirilor homosexuale?</a:t>
            </a:r>
          </a:p>
        </p:txBody>
      </p:sp>
      <p:sp>
        <p:nvSpPr>
          <p:cNvPr id="3" name="Dreptunghi 2">
            <a:extLst>
              <a:ext uri="{FF2B5EF4-FFF2-40B4-BE49-F238E27FC236}">
                <a16:creationId xmlns:a16="http://schemas.microsoft.com/office/drawing/2014/main" id="{C47E53D1-EA77-4FB3-B469-AD6A9B030BE7}"/>
              </a:ext>
            </a:extLst>
          </p:cNvPr>
          <p:cNvSpPr/>
          <p:nvPr/>
        </p:nvSpPr>
        <p:spPr>
          <a:xfrm>
            <a:off x="2517915" y="2332382"/>
            <a:ext cx="8918713" cy="3521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* În cazul în care se propune pentru prima dată Adunării legislative un proiect de lege favorabilă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recunoaşterii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legale a unirilor homosexuale, parlamentarul catolic are datoria morală de a exprima clar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şi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public dezacordul său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şi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să voteze împotriva proiectului de lege. A acorda propriul vot unui text legislativ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aşa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de nociv pentru binele comun al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societăţii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este un act în mod grav imoral.</a:t>
            </a:r>
          </a:p>
        </p:txBody>
      </p:sp>
      <p:pic>
        <p:nvPicPr>
          <p:cNvPr id="4" name="Picture 2" descr="Imagini pentru angel png">
            <a:extLst>
              <a:ext uri="{FF2B5EF4-FFF2-40B4-BE49-F238E27FC236}">
                <a16:creationId xmlns:a16="http://schemas.microsoft.com/office/drawing/2014/main" id="{BCC22DC6-27D4-477D-8D3F-A3D5CF67F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295" y="0"/>
            <a:ext cx="4121797" cy="223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531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56E55DCC-9445-43FA-9E19-F0F3E6336C24}"/>
              </a:ext>
            </a:extLst>
          </p:cNvPr>
          <p:cNvSpPr/>
          <p:nvPr/>
        </p:nvSpPr>
        <p:spPr>
          <a:xfrm>
            <a:off x="2491407" y="2239617"/>
            <a:ext cx="9475305" cy="4512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* În cazul în care este deja în vigoare o lege favorabilă unirilor homosexual, el trebuie să se opună în modurile posibile lui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şi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să-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şi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facă cunoscută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opoziţia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sa. Dacă nu ar fi posibilă abrogarea totală a unei legi de acest fel, el ar putea în mod licit să ofere propriul sprijin pentru propuneri care au ca scop limitarea daunelor unei asemenea legi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şi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să-i diminueze efectele negative pe planul culturii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şi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al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moralităţii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publice, cu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condiţia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ca să fie clară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şi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cunoscută tuturor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opoziţia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sa personală absolută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faţă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de legi făcute astfel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şi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ca să fie evitat pericolul de scandal.</a:t>
            </a:r>
          </a:p>
        </p:txBody>
      </p:sp>
      <p:pic>
        <p:nvPicPr>
          <p:cNvPr id="3" name="Picture 2" descr="Imagini pentru angel png">
            <a:extLst>
              <a:ext uri="{FF2B5EF4-FFF2-40B4-BE49-F238E27FC236}">
                <a16:creationId xmlns:a16="http://schemas.microsoft.com/office/drawing/2014/main" id="{7B716E98-6290-4F63-93E8-3950A8C7C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295" y="0"/>
            <a:ext cx="4121797" cy="223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Imagini pentru Homosexuality">
            <a:extLst>
              <a:ext uri="{FF2B5EF4-FFF2-40B4-BE49-F238E27FC236}">
                <a16:creationId xmlns:a16="http://schemas.microsoft.com/office/drawing/2014/main" id="{F5262199-59A2-42A2-96CA-1F7CBAEA3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756" y="418635"/>
            <a:ext cx="2488510" cy="16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017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D5805AA1-74FB-49E6-BF87-6365652075EE}"/>
              </a:ext>
            </a:extLst>
          </p:cNvPr>
          <p:cNvSpPr/>
          <p:nvPr/>
        </p:nvSpPr>
        <p:spPr>
          <a:xfrm>
            <a:off x="1051455" y="545639"/>
            <a:ext cx="6899850" cy="1539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o-R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Conform moralei catolice, care este diferența între orientare </a:t>
            </a:r>
            <a:r>
              <a:rPr lang="ro-RO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şi</a:t>
            </a:r>
            <a:r>
              <a:rPr lang="ro-R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act în homosexualitate?</a:t>
            </a:r>
            <a:endParaRPr lang="ro-R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Dreptunghi 2">
            <a:extLst>
              <a:ext uri="{FF2B5EF4-FFF2-40B4-BE49-F238E27FC236}">
                <a16:creationId xmlns:a16="http://schemas.microsoft.com/office/drawing/2014/main" id="{CE302817-F3BB-4719-93A4-C93D04E18A6A}"/>
              </a:ext>
            </a:extLst>
          </p:cNvPr>
          <p:cNvSpPr/>
          <p:nvPr/>
        </p:nvSpPr>
        <p:spPr>
          <a:xfrm>
            <a:off x="649356" y="2398092"/>
            <a:ext cx="8918713" cy="1539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* O orientare (tendință/înclinație) homosexuală nu trebuie considerată păcătoasă în sine însăși: este păcătoasă numai în sensul că poate conduce la un act sexual.</a:t>
            </a:r>
          </a:p>
        </p:txBody>
      </p:sp>
      <p:sp>
        <p:nvSpPr>
          <p:cNvPr id="4" name="Dreptunghi 3">
            <a:extLst>
              <a:ext uri="{FF2B5EF4-FFF2-40B4-BE49-F238E27FC236}">
                <a16:creationId xmlns:a16="http://schemas.microsoft.com/office/drawing/2014/main" id="{6A8A65AD-ADB8-40D3-8056-7C4D9F0C86F2}"/>
              </a:ext>
            </a:extLst>
          </p:cNvPr>
          <p:cNvSpPr/>
          <p:nvPr/>
        </p:nvSpPr>
        <p:spPr>
          <a:xfrm>
            <a:off x="1563757" y="4401268"/>
            <a:ext cx="10204174" cy="2034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* În schimb, actul homosexual este păcat contrar castității în mod grav. De fapt, el exclude darul vieții. Nu este rodul unei adevărate complementarități afective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şi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sexuale. În nici un mod nu poate fi aprobat.</a:t>
            </a:r>
          </a:p>
        </p:txBody>
      </p:sp>
      <p:pic>
        <p:nvPicPr>
          <p:cNvPr id="5" name="Picture 2" descr="Imagini pentru angel png">
            <a:extLst>
              <a:ext uri="{FF2B5EF4-FFF2-40B4-BE49-F238E27FC236}">
                <a16:creationId xmlns:a16="http://schemas.microsoft.com/office/drawing/2014/main" id="{3EEC8180-C097-4B18-9F48-D5D8F36D0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295" y="0"/>
            <a:ext cx="4121797" cy="223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349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2580F1BD-2A12-4BD9-B296-5C37854671FC}"/>
              </a:ext>
            </a:extLst>
          </p:cNvPr>
          <p:cNvSpPr/>
          <p:nvPr/>
        </p:nvSpPr>
        <p:spPr>
          <a:xfrm>
            <a:off x="2517914" y="1908314"/>
            <a:ext cx="6029739" cy="1324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lnSpc>
                <a:spcPct val="115000"/>
              </a:lnSpc>
            </a:pPr>
            <a:r>
              <a:rPr lang="ro-RO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Arial" panose="020B0604020202020204" pitchFamily="34" charset="0"/>
              </a:rPr>
              <a:t>Sfârșit</a:t>
            </a:r>
          </a:p>
        </p:txBody>
      </p:sp>
      <p:pic>
        <p:nvPicPr>
          <p:cNvPr id="3" name="Picture 2" descr="Imagini pentru angel png">
            <a:extLst>
              <a:ext uri="{FF2B5EF4-FFF2-40B4-BE49-F238E27FC236}">
                <a16:creationId xmlns:a16="http://schemas.microsoft.com/office/drawing/2014/main" id="{E2903AD9-F320-475F-8D71-F1727371B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295" y="0"/>
            <a:ext cx="4121797" cy="223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Imagini pentru finally over">
            <a:extLst>
              <a:ext uri="{FF2B5EF4-FFF2-40B4-BE49-F238E27FC236}">
                <a16:creationId xmlns:a16="http://schemas.microsoft.com/office/drawing/2014/main" id="{2292B636-9F02-4569-92E5-E02DF818D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638" y="1172577"/>
            <a:ext cx="4269657" cy="547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161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590A8FCC-FD41-4573-A028-571B91CB4A11}"/>
              </a:ext>
            </a:extLst>
          </p:cNvPr>
          <p:cNvSpPr/>
          <p:nvPr/>
        </p:nvSpPr>
        <p:spPr>
          <a:xfrm>
            <a:off x="1418500" y="315804"/>
            <a:ext cx="6649795" cy="1043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ro-R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Care este atitudinea Bisericii Catolice față de relațiile homosexuale?</a:t>
            </a:r>
          </a:p>
        </p:txBody>
      </p:sp>
      <p:sp>
        <p:nvSpPr>
          <p:cNvPr id="3" name="Dreptunghi 2">
            <a:extLst>
              <a:ext uri="{FF2B5EF4-FFF2-40B4-BE49-F238E27FC236}">
                <a16:creationId xmlns:a16="http://schemas.microsoft.com/office/drawing/2014/main" id="{901D5760-AF23-4838-A7B8-E145F17D7C49}"/>
              </a:ext>
            </a:extLst>
          </p:cNvPr>
          <p:cNvSpPr/>
          <p:nvPr/>
        </p:nvSpPr>
        <p:spPr>
          <a:xfrm>
            <a:off x="3167786" y="2014181"/>
            <a:ext cx="3444533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* Biserica spune </a:t>
            </a:r>
            <a:r>
              <a:rPr lang="ro-R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DA:</a:t>
            </a:r>
          </a:p>
        </p:txBody>
      </p:sp>
      <p:sp>
        <p:nvSpPr>
          <p:cNvPr id="4" name="Dreptunghi 3">
            <a:extLst>
              <a:ext uri="{FF2B5EF4-FFF2-40B4-BE49-F238E27FC236}">
                <a16:creationId xmlns:a16="http://schemas.microsoft.com/office/drawing/2014/main" id="{814DF8D4-2235-4E33-893C-E83B926342C7}"/>
              </a:ext>
            </a:extLst>
          </p:cNvPr>
          <p:cNvSpPr/>
          <p:nvPr/>
        </p:nvSpPr>
        <p:spPr>
          <a:xfrm>
            <a:off x="2888974" y="3217038"/>
            <a:ext cx="9078256" cy="2530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o-RO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respectării persoanei homosexuale,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căreia, tocmai ca persoană, i se cuvine demnitate, primire, ajutor. De fapt, nu se poate uita că persoana umană, fiind creată după chipul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şi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asemănarea lui Dumnezeu, precede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şi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transcende propria sexualitate, propria orientare sexuală;</a:t>
            </a:r>
          </a:p>
        </p:txBody>
      </p:sp>
      <p:pic>
        <p:nvPicPr>
          <p:cNvPr id="6" name="Picture 2" descr="Imagini pentru angel png">
            <a:extLst>
              <a:ext uri="{FF2B5EF4-FFF2-40B4-BE49-F238E27FC236}">
                <a16:creationId xmlns:a16="http://schemas.microsoft.com/office/drawing/2014/main" id="{4792E48A-76B2-425E-9335-09657E3D3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295" y="0"/>
            <a:ext cx="4121797" cy="223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096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F47B6B07-533A-48F0-855C-727D38E3E67A}"/>
              </a:ext>
            </a:extLst>
          </p:cNvPr>
          <p:cNvSpPr/>
          <p:nvPr/>
        </p:nvSpPr>
        <p:spPr>
          <a:xfrm>
            <a:off x="2716695" y="625995"/>
            <a:ext cx="6096000" cy="153869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- distincției:</a:t>
            </a:r>
          </a:p>
          <a:p>
            <a:pPr indent="180340" algn="just">
              <a:lnSpc>
                <a:spcPct val="115000"/>
              </a:lnSpc>
            </a:pP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§ dintre păcătos și păcat</a:t>
            </a:r>
          </a:p>
          <a:p>
            <a:pPr indent="180340" algn="just">
              <a:lnSpc>
                <a:spcPct val="115000"/>
              </a:lnSpc>
            </a:pP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§ dintre orientare și act homosexual</a:t>
            </a:r>
          </a:p>
        </p:txBody>
      </p:sp>
      <p:sp>
        <p:nvSpPr>
          <p:cNvPr id="3" name="Dreptunghi 2">
            <a:extLst>
              <a:ext uri="{FF2B5EF4-FFF2-40B4-BE49-F238E27FC236}">
                <a16:creationId xmlns:a16="http://schemas.microsoft.com/office/drawing/2014/main" id="{0ED11A7A-AEA6-409A-A66E-CA35D8BCC718}"/>
              </a:ext>
            </a:extLst>
          </p:cNvPr>
          <p:cNvSpPr/>
          <p:nvPr/>
        </p:nvSpPr>
        <p:spPr>
          <a:xfrm>
            <a:off x="3763616" y="3855115"/>
            <a:ext cx="8150087" cy="2034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- respectării drepturilor specifice ale fiecărei persoane, drepturi pe care le au și homosexualii ca persoane și ca cetățeni nici mai mult nici mai puțin decât celelalte persoane umane,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şi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nu pentru că sunt homosexuale;</a:t>
            </a:r>
          </a:p>
        </p:txBody>
      </p:sp>
      <p:pic>
        <p:nvPicPr>
          <p:cNvPr id="5" name="Picture 2" descr="Imagini pentru angel png">
            <a:extLst>
              <a:ext uri="{FF2B5EF4-FFF2-40B4-BE49-F238E27FC236}">
                <a16:creationId xmlns:a16="http://schemas.microsoft.com/office/drawing/2014/main" id="{416BBE32-876B-4C40-A8D2-3FDEBD8B4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295" y="0"/>
            <a:ext cx="4121797" cy="223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145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8C9365D5-5C2A-4DC4-95E0-7E06D711E120}"/>
              </a:ext>
            </a:extLst>
          </p:cNvPr>
          <p:cNvSpPr/>
          <p:nvPr/>
        </p:nvSpPr>
        <p:spPr>
          <a:xfrm>
            <a:off x="2650434" y="4700111"/>
            <a:ext cx="9382540" cy="1539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- chemării la castitate și la sfințenie a homosexualului;</a:t>
            </a:r>
          </a:p>
          <a:p>
            <a:pPr indent="180340" algn="just">
              <a:lnSpc>
                <a:spcPct val="115000"/>
              </a:lnSpc>
            </a:pP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- rugăciunii și vieții sacramentale, ca lumină și ajutor pentru ca homosexualul să poată trăi în castitate.</a:t>
            </a:r>
          </a:p>
        </p:txBody>
      </p:sp>
      <p:sp>
        <p:nvSpPr>
          <p:cNvPr id="3" name="Dreptunghi 2">
            <a:extLst>
              <a:ext uri="{FF2B5EF4-FFF2-40B4-BE49-F238E27FC236}">
                <a16:creationId xmlns:a16="http://schemas.microsoft.com/office/drawing/2014/main" id="{AED520B5-39B0-4DEC-B35C-E6B0AD521216}"/>
              </a:ext>
            </a:extLst>
          </p:cNvPr>
          <p:cNvSpPr/>
          <p:nvPr/>
        </p:nvSpPr>
        <p:spPr>
          <a:xfrm>
            <a:off x="1842051" y="2239617"/>
            <a:ext cx="9197009" cy="2034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- educației și, pe cât posibil, vindecării persoanei homosexuale;</a:t>
            </a:r>
          </a:p>
          <a:p>
            <a:pPr indent="180340" algn="just">
              <a:lnSpc>
                <a:spcPct val="115000"/>
              </a:lnSpc>
            </a:pP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- pornirii inițiativelor pastorale concrete în favoarea homosexualului;</a:t>
            </a:r>
          </a:p>
        </p:txBody>
      </p:sp>
      <p:pic>
        <p:nvPicPr>
          <p:cNvPr id="4" name="Picture 2" descr="Imagini pentru angel png">
            <a:extLst>
              <a:ext uri="{FF2B5EF4-FFF2-40B4-BE49-F238E27FC236}">
                <a16:creationId xmlns:a16="http://schemas.microsoft.com/office/drawing/2014/main" id="{2ED11680-6AFD-4E0F-8F49-692BED30A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295" y="0"/>
            <a:ext cx="4121797" cy="223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Imagini pentru Homosexuality">
            <a:extLst>
              <a:ext uri="{FF2B5EF4-FFF2-40B4-BE49-F238E27FC236}">
                <a16:creationId xmlns:a16="http://schemas.microsoft.com/office/drawing/2014/main" id="{D26405B9-1745-487E-A6D6-DDE728762A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6" name="AutoShape 4" descr="Imagini pentru Homosexuality">
            <a:extLst>
              <a:ext uri="{FF2B5EF4-FFF2-40B4-BE49-F238E27FC236}">
                <a16:creationId xmlns:a16="http://schemas.microsoft.com/office/drawing/2014/main" id="{2387598E-9C68-42F2-B215-F75D64FAA3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11" name="Picture 2" descr="Imagini pentru Homosexuality">
            <a:extLst>
              <a:ext uri="{FF2B5EF4-FFF2-40B4-BE49-F238E27FC236}">
                <a16:creationId xmlns:a16="http://schemas.microsoft.com/office/drawing/2014/main" id="{0317BF22-BB43-4D4F-8B2B-D7CF60ECC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661" y="212034"/>
            <a:ext cx="2920043" cy="194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097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3B8BE021-27DC-492E-94FF-7C752FAAD2A5}"/>
              </a:ext>
            </a:extLst>
          </p:cNvPr>
          <p:cNvSpPr/>
          <p:nvPr/>
        </p:nvSpPr>
        <p:spPr>
          <a:xfrm>
            <a:off x="2464903" y="654924"/>
            <a:ext cx="6096000" cy="54809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* Biserica spune </a:t>
            </a:r>
            <a:r>
              <a:rPr lang="ro-R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NU:</a:t>
            </a:r>
          </a:p>
        </p:txBody>
      </p:sp>
      <p:sp>
        <p:nvSpPr>
          <p:cNvPr id="3" name="Dreptunghi 2">
            <a:extLst>
              <a:ext uri="{FF2B5EF4-FFF2-40B4-BE49-F238E27FC236}">
                <a16:creationId xmlns:a16="http://schemas.microsoft.com/office/drawing/2014/main" id="{5790B544-5233-4C5D-8A42-9EE89438809D}"/>
              </a:ext>
            </a:extLst>
          </p:cNvPr>
          <p:cNvSpPr/>
          <p:nvPr/>
        </p:nvSpPr>
        <p:spPr>
          <a:xfrm>
            <a:off x="2796207" y="2411670"/>
            <a:ext cx="8680175" cy="2034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- aprobării comportamentului homosexual și a relației homosexuale;</a:t>
            </a:r>
          </a:p>
          <a:p>
            <a:pPr indent="180340" algn="just">
              <a:lnSpc>
                <a:spcPct val="115000"/>
              </a:lnSpc>
            </a:pP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- considerarea homosexualității ca o dimensiune cu totul în afara sau deasupra normelor morale;</a:t>
            </a:r>
          </a:p>
        </p:txBody>
      </p:sp>
      <p:pic>
        <p:nvPicPr>
          <p:cNvPr id="4" name="Picture 2" descr="Imagini pentru angel png">
            <a:extLst>
              <a:ext uri="{FF2B5EF4-FFF2-40B4-BE49-F238E27FC236}">
                <a16:creationId xmlns:a16="http://schemas.microsoft.com/office/drawing/2014/main" id="{E417742A-148A-47E7-ABEA-C5BC03274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295" y="0"/>
            <a:ext cx="4121797" cy="223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ini pentru Homosexuality">
            <a:extLst>
              <a:ext uri="{FF2B5EF4-FFF2-40B4-BE49-F238E27FC236}">
                <a16:creationId xmlns:a16="http://schemas.microsoft.com/office/drawing/2014/main" id="{596B9443-ADF8-40D9-80BF-E66AA91C7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836" y="4446330"/>
            <a:ext cx="3017780" cy="223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030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F07E0260-B938-4B52-9766-FDF36C7CCB20}"/>
              </a:ext>
            </a:extLst>
          </p:cNvPr>
          <p:cNvSpPr/>
          <p:nvPr/>
        </p:nvSpPr>
        <p:spPr>
          <a:xfrm>
            <a:off x="1855304" y="2400936"/>
            <a:ext cx="9157252" cy="1539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- legalizării sau echivalării relației homosexuale cu căsătoria;</a:t>
            </a:r>
          </a:p>
          <a:p>
            <a:pPr indent="180340" algn="just">
              <a:lnSpc>
                <a:spcPct val="115000"/>
              </a:lnSpc>
            </a:pP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- conferirii sacramentului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Preoţiei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unei persoane homosexuale sau cu tendință homosexuală;</a:t>
            </a:r>
          </a:p>
        </p:txBody>
      </p:sp>
      <p:sp>
        <p:nvSpPr>
          <p:cNvPr id="3" name="Dreptunghi 2">
            <a:extLst>
              <a:ext uri="{FF2B5EF4-FFF2-40B4-BE49-F238E27FC236}">
                <a16:creationId xmlns:a16="http://schemas.microsoft.com/office/drawing/2014/main" id="{047949A3-28D4-49E7-BA8A-728809D294C3}"/>
              </a:ext>
            </a:extLst>
          </p:cNvPr>
          <p:cNvSpPr/>
          <p:nvPr/>
        </p:nvSpPr>
        <p:spPr>
          <a:xfrm>
            <a:off x="3021496" y="5064624"/>
            <a:ext cx="8799443" cy="1539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- oricărei forme de discriminare nedreaptă, oricărei eventuale forme de refuz, de marginalizare sau de disprețuire față de persoana homosexuală.</a:t>
            </a:r>
          </a:p>
        </p:txBody>
      </p:sp>
      <p:pic>
        <p:nvPicPr>
          <p:cNvPr id="4" name="Picture 2" descr="Imagini pentru angel png">
            <a:extLst>
              <a:ext uri="{FF2B5EF4-FFF2-40B4-BE49-F238E27FC236}">
                <a16:creationId xmlns:a16="http://schemas.microsoft.com/office/drawing/2014/main" id="{0B4A889C-DF26-4539-B56D-27BD7CA6F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295" y="0"/>
            <a:ext cx="4121797" cy="223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ini pentru Homosexuality">
            <a:extLst>
              <a:ext uri="{FF2B5EF4-FFF2-40B4-BE49-F238E27FC236}">
                <a16:creationId xmlns:a16="http://schemas.microsoft.com/office/drawing/2014/main" id="{E74C0221-E581-411F-B77E-73445BFB5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469" y="324318"/>
            <a:ext cx="3829671" cy="190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705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85865863-0AE2-4F84-B51A-09282E4C928B}"/>
              </a:ext>
            </a:extLst>
          </p:cNvPr>
          <p:cNvSpPr/>
          <p:nvPr/>
        </p:nvSpPr>
        <p:spPr>
          <a:xfrm>
            <a:off x="2054085" y="-21226"/>
            <a:ext cx="6109254" cy="1043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ro-R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Ce roade dau naștere iubirea heterosexuală </a:t>
            </a:r>
            <a:r>
              <a:rPr lang="ro-RO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şi</a:t>
            </a:r>
            <a:r>
              <a:rPr lang="ro-R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relația homosexuală?</a:t>
            </a:r>
          </a:p>
        </p:txBody>
      </p:sp>
      <p:sp>
        <p:nvSpPr>
          <p:cNvPr id="3" name="Dreptunghi 2">
            <a:extLst>
              <a:ext uri="{FF2B5EF4-FFF2-40B4-BE49-F238E27FC236}">
                <a16:creationId xmlns:a16="http://schemas.microsoft.com/office/drawing/2014/main" id="{18349CC7-393B-4E00-98AD-CAB7EDB4A829}"/>
              </a:ext>
            </a:extLst>
          </p:cNvPr>
          <p:cNvSpPr/>
          <p:nvPr/>
        </p:nvSpPr>
        <p:spPr>
          <a:xfrm>
            <a:off x="463825" y="1456127"/>
            <a:ext cx="8017565" cy="1539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* Iubirea dintre un bărbat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şi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o femeie are puterea de a da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naştere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la "iubiri" diferite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şi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complementare: iubirea conjugală, cea parentală, cea fraternă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şi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cea filială.</a:t>
            </a:r>
          </a:p>
        </p:txBody>
      </p:sp>
      <p:sp>
        <p:nvSpPr>
          <p:cNvPr id="4" name="Dreptunghi 3">
            <a:extLst>
              <a:ext uri="{FF2B5EF4-FFF2-40B4-BE49-F238E27FC236}">
                <a16:creationId xmlns:a16="http://schemas.microsoft.com/office/drawing/2014/main" id="{5474C305-B3CA-49EB-A6A3-9B5CE19DC6D2}"/>
              </a:ext>
            </a:extLst>
          </p:cNvPr>
          <p:cNvSpPr/>
          <p:nvPr/>
        </p:nvSpPr>
        <p:spPr>
          <a:xfrm>
            <a:off x="4028661" y="3429000"/>
            <a:ext cx="7765774" cy="1539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*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Relaţia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homosexuală nu are această amplitudine de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viaţă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. Se epuizează în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relaţia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dintre două persoane.</a:t>
            </a:r>
          </a:p>
        </p:txBody>
      </p:sp>
      <p:sp>
        <p:nvSpPr>
          <p:cNvPr id="5" name="Dreptunghi 4">
            <a:extLst>
              <a:ext uri="{FF2B5EF4-FFF2-40B4-BE49-F238E27FC236}">
                <a16:creationId xmlns:a16="http://schemas.microsoft.com/office/drawing/2014/main" id="{3B9BA163-F522-4D1A-ADE2-C7786A2E9582}"/>
              </a:ext>
            </a:extLst>
          </p:cNvPr>
          <p:cNvSpPr/>
          <p:nvPr/>
        </p:nvSpPr>
        <p:spPr>
          <a:xfrm>
            <a:off x="463825" y="5185909"/>
            <a:ext cx="11529391" cy="1539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*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Bogăţia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viaţă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pe care o produce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relaţia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heterosexuală în persoane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şi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binefacerile pe care le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dăruieşte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societăţii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nu sunt echivalabile cu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viaţa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şi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binefacerile unei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relaţii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homosexuale.</a:t>
            </a:r>
          </a:p>
        </p:txBody>
      </p:sp>
      <p:pic>
        <p:nvPicPr>
          <p:cNvPr id="6" name="Picture 2" descr="Imagini pentru angel png">
            <a:extLst>
              <a:ext uri="{FF2B5EF4-FFF2-40B4-BE49-F238E27FC236}">
                <a16:creationId xmlns:a16="http://schemas.microsoft.com/office/drawing/2014/main" id="{E05D8D9D-05AC-43C8-A1D4-3C86E859D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295" y="0"/>
            <a:ext cx="4121797" cy="223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228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reptunghi 2">
            <a:extLst>
              <a:ext uri="{FF2B5EF4-FFF2-40B4-BE49-F238E27FC236}">
                <a16:creationId xmlns:a16="http://schemas.microsoft.com/office/drawing/2014/main" id="{8541CCFD-5A97-4F95-87C3-2C54D37B209D}"/>
              </a:ext>
            </a:extLst>
          </p:cNvPr>
          <p:cNvSpPr/>
          <p:nvPr/>
        </p:nvSpPr>
        <p:spPr>
          <a:xfrm>
            <a:off x="2093842" y="1391479"/>
            <a:ext cx="6692349" cy="1043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ro-R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Se poate stabili o analogie între Căsătorie </a:t>
            </a:r>
            <a:r>
              <a:rPr lang="ro-RO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şi</a:t>
            </a:r>
            <a:r>
              <a:rPr lang="ro-R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unirile homosexuale?</a:t>
            </a:r>
          </a:p>
        </p:txBody>
      </p:sp>
      <p:sp>
        <p:nvSpPr>
          <p:cNvPr id="4" name="Dreptunghi 3">
            <a:extLst>
              <a:ext uri="{FF2B5EF4-FFF2-40B4-BE49-F238E27FC236}">
                <a16:creationId xmlns:a16="http://schemas.microsoft.com/office/drawing/2014/main" id="{E4A7A1B1-54BC-4B2C-B785-E08839DC8734}"/>
              </a:ext>
            </a:extLst>
          </p:cNvPr>
          <p:cNvSpPr/>
          <p:nvPr/>
        </p:nvSpPr>
        <p:spPr>
          <a:xfrm>
            <a:off x="2941982" y="3049299"/>
            <a:ext cx="8984973" cy="3521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Nu există nici un fundament pentru a asemăna sau a stabili analogii, nici măcar îndepărtate, între unirile homosexuale și planul lui Dumnezeu cu privire la căsătorie </a:t>
            </a:r>
            <a:r>
              <a:rPr lang="ro-R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şi</a:t>
            </a: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familie. Căsătoria este sfântă, în timp ce relațiile homosexuale contrastează cu legea morală naturală. În Sfânta Scriptură relațiile homosexuale sunt condamnate ca depravări grave (cf. Rom 1,24-27; 1Cor 6,10; 1Tim 1,10).</a:t>
            </a:r>
          </a:p>
        </p:txBody>
      </p:sp>
      <p:pic>
        <p:nvPicPr>
          <p:cNvPr id="5" name="Picture 2" descr="Imagini pentru angel png">
            <a:extLst>
              <a:ext uri="{FF2B5EF4-FFF2-40B4-BE49-F238E27FC236}">
                <a16:creationId xmlns:a16="http://schemas.microsoft.com/office/drawing/2014/main" id="{1F1AE1FE-FC44-4EB6-BDE0-252C80857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295" y="0"/>
            <a:ext cx="4121797" cy="223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118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1334</TotalTime>
  <Words>1223</Words>
  <Application>Microsoft Office PowerPoint</Application>
  <PresentationFormat>Ecran lat</PresentationFormat>
  <Paragraphs>54</Paragraphs>
  <Slides>20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Segoe Print</vt:lpstr>
      <vt:lpstr>Times New Roman</vt:lpstr>
      <vt:lpstr>Temă Office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Mihail</dc:creator>
  <cp:lastModifiedBy>Mihail</cp:lastModifiedBy>
  <cp:revision>43</cp:revision>
  <dcterms:created xsi:type="dcterms:W3CDTF">2018-03-22T08:05:12Z</dcterms:created>
  <dcterms:modified xsi:type="dcterms:W3CDTF">2018-03-28T04:41:17Z</dcterms:modified>
</cp:coreProperties>
</file>