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7415C08-DC7C-4B0B-8B84-CE441B313767}"/>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561E34A1-FB6A-4179-838D-552DC7868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5DFDD2CF-6889-4C99-B896-0250E5A7D846}"/>
              </a:ext>
            </a:extLst>
          </p:cNvPr>
          <p:cNvSpPr>
            <a:spLocks noGrp="1"/>
          </p:cNvSpPr>
          <p:nvPr>
            <p:ph type="dt" sz="half" idx="10"/>
          </p:nvPr>
        </p:nvSpPr>
        <p:spPr/>
        <p:txBody>
          <a:bodyPr/>
          <a:lstStyle/>
          <a:p>
            <a:fld id="{02086E53-5729-44D0-ADCC-314019C2AE1C}" type="datetimeFigureOut">
              <a:rPr lang="ro-RO" smtClean="0"/>
              <a:t>22.03.2018</a:t>
            </a:fld>
            <a:endParaRPr lang="ro-RO"/>
          </a:p>
        </p:txBody>
      </p:sp>
      <p:sp>
        <p:nvSpPr>
          <p:cNvPr id="5" name="Substituent subsol 4">
            <a:extLst>
              <a:ext uri="{FF2B5EF4-FFF2-40B4-BE49-F238E27FC236}">
                <a16:creationId xmlns:a16="http://schemas.microsoft.com/office/drawing/2014/main" id="{6459FEDD-4CD7-419F-BE4A-8E786374A9D1}"/>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B81DA43A-3E8E-4254-B42C-E2FCF92520C2}"/>
              </a:ext>
            </a:extLst>
          </p:cNvPr>
          <p:cNvSpPr>
            <a:spLocks noGrp="1"/>
          </p:cNvSpPr>
          <p:nvPr>
            <p:ph type="sldNum" sz="quarter" idx="12"/>
          </p:nvPr>
        </p:nvSpPr>
        <p:spPr/>
        <p:txBody>
          <a:bodyPr/>
          <a:lstStyle/>
          <a:p>
            <a:fld id="{072B070A-5E92-458B-956A-867EE0B7C782}" type="slidenum">
              <a:rPr lang="ro-RO" smtClean="0"/>
              <a:t>‹#›</a:t>
            </a:fld>
            <a:endParaRPr lang="ro-RO"/>
          </a:p>
        </p:txBody>
      </p:sp>
    </p:spTree>
    <p:extLst>
      <p:ext uri="{BB962C8B-B14F-4D97-AF65-F5344CB8AC3E}">
        <p14:creationId xmlns:p14="http://schemas.microsoft.com/office/powerpoint/2010/main" val="26903594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4B47938-0D7D-4804-873F-C3F508EFE449}"/>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2856E727-7F2B-4175-9F0A-AC2DF4C64684}"/>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72315C58-936F-47FB-992D-E9F777DAA7A2}"/>
              </a:ext>
            </a:extLst>
          </p:cNvPr>
          <p:cNvSpPr>
            <a:spLocks noGrp="1"/>
          </p:cNvSpPr>
          <p:nvPr>
            <p:ph type="dt" sz="half" idx="10"/>
          </p:nvPr>
        </p:nvSpPr>
        <p:spPr/>
        <p:txBody>
          <a:bodyPr/>
          <a:lstStyle/>
          <a:p>
            <a:fld id="{02086E53-5729-44D0-ADCC-314019C2AE1C}" type="datetimeFigureOut">
              <a:rPr lang="ro-RO" smtClean="0"/>
              <a:t>22.03.2018</a:t>
            </a:fld>
            <a:endParaRPr lang="ro-RO"/>
          </a:p>
        </p:txBody>
      </p:sp>
      <p:sp>
        <p:nvSpPr>
          <p:cNvPr id="5" name="Substituent subsol 4">
            <a:extLst>
              <a:ext uri="{FF2B5EF4-FFF2-40B4-BE49-F238E27FC236}">
                <a16:creationId xmlns:a16="http://schemas.microsoft.com/office/drawing/2014/main" id="{15BAA782-0ED8-4581-AE66-E57F2E24FDBC}"/>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BAAFE959-9872-409B-9C54-20790BB166D8}"/>
              </a:ext>
            </a:extLst>
          </p:cNvPr>
          <p:cNvSpPr>
            <a:spLocks noGrp="1"/>
          </p:cNvSpPr>
          <p:nvPr>
            <p:ph type="sldNum" sz="quarter" idx="12"/>
          </p:nvPr>
        </p:nvSpPr>
        <p:spPr/>
        <p:txBody>
          <a:bodyPr/>
          <a:lstStyle/>
          <a:p>
            <a:fld id="{072B070A-5E92-458B-956A-867EE0B7C782}" type="slidenum">
              <a:rPr lang="ro-RO" smtClean="0"/>
              <a:t>‹#›</a:t>
            </a:fld>
            <a:endParaRPr lang="ro-RO"/>
          </a:p>
        </p:txBody>
      </p:sp>
    </p:spTree>
    <p:extLst>
      <p:ext uri="{BB962C8B-B14F-4D97-AF65-F5344CB8AC3E}">
        <p14:creationId xmlns:p14="http://schemas.microsoft.com/office/powerpoint/2010/main" val="7667351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054FF538-3BB9-4CE7-9476-A8E888E407C5}"/>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21A61F27-A36B-4CEE-9858-AF9FBFA6E5DD}"/>
              </a:ext>
            </a:extLst>
          </p:cNvPr>
          <p:cNvSpPr>
            <a:spLocks noGrp="1"/>
          </p:cNvSpPr>
          <p:nvPr>
            <p:ph type="body" orient="vert" idx="1"/>
          </p:nvPr>
        </p:nvSpPr>
        <p:spPr>
          <a:xfrm>
            <a:off x="838200" y="365125"/>
            <a:ext cx="7734300"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E0797894-DEB2-4C74-9AC6-7CF43FEBD044}"/>
              </a:ext>
            </a:extLst>
          </p:cNvPr>
          <p:cNvSpPr>
            <a:spLocks noGrp="1"/>
          </p:cNvSpPr>
          <p:nvPr>
            <p:ph type="dt" sz="half" idx="10"/>
          </p:nvPr>
        </p:nvSpPr>
        <p:spPr/>
        <p:txBody>
          <a:bodyPr/>
          <a:lstStyle/>
          <a:p>
            <a:fld id="{02086E53-5729-44D0-ADCC-314019C2AE1C}" type="datetimeFigureOut">
              <a:rPr lang="ro-RO" smtClean="0"/>
              <a:t>22.03.2018</a:t>
            </a:fld>
            <a:endParaRPr lang="ro-RO"/>
          </a:p>
        </p:txBody>
      </p:sp>
      <p:sp>
        <p:nvSpPr>
          <p:cNvPr id="5" name="Substituent subsol 4">
            <a:extLst>
              <a:ext uri="{FF2B5EF4-FFF2-40B4-BE49-F238E27FC236}">
                <a16:creationId xmlns:a16="http://schemas.microsoft.com/office/drawing/2014/main" id="{EB31691D-0247-436C-9A01-A99925A46E5B}"/>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97D14C39-AB96-4500-89B3-6D3BB6651C37}"/>
              </a:ext>
            </a:extLst>
          </p:cNvPr>
          <p:cNvSpPr>
            <a:spLocks noGrp="1"/>
          </p:cNvSpPr>
          <p:nvPr>
            <p:ph type="sldNum" sz="quarter" idx="12"/>
          </p:nvPr>
        </p:nvSpPr>
        <p:spPr/>
        <p:txBody>
          <a:bodyPr/>
          <a:lstStyle/>
          <a:p>
            <a:fld id="{072B070A-5E92-458B-956A-867EE0B7C782}" type="slidenum">
              <a:rPr lang="ro-RO" smtClean="0"/>
              <a:t>‹#›</a:t>
            </a:fld>
            <a:endParaRPr lang="ro-RO"/>
          </a:p>
        </p:txBody>
      </p:sp>
    </p:spTree>
    <p:extLst>
      <p:ext uri="{BB962C8B-B14F-4D97-AF65-F5344CB8AC3E}">
        <p14:creationId xmlns:p14="http://schemas.microsoft.com/office/powerpoint/2010/main" val="17558513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5E1AD40-EE01-49E3-94A6-9B7471F68AA1}"/>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113504D3-6CCA-4E26-8FF7-91EE967AF7AE}"/>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7B3DAEDE-BFF2-4474-BFE7-5C559AC987FE}"/>
              </a:ext>
            </a:extLst>
          </p:cNvPr>
          <p:cNvSpPr>
            <a:spLocks noGrp="1"/>
          </p:cNvSpPr>
          <p:nvPr>
            <p:ph type="dt" sz="half" idx="10"/>
          </p:nvPr>
        </p:nvSpPr>
        <p:spPr/>
        <p:txBody>
          <a:bodyPr/>
          <a:lstStyle/>
          <a:p>
            <a:fld id="{02086E53-5729-44D0-ADCC-314019C2AE1C}" type="datetimeFigureOut">
              <a:rPr lang="ro-RO" smtClean="0"/>
              <a:t>22.03.2018</a:t>
            </a:fld>
            <a:endParaRPr lang="ro-RO"/>
          </a:p>
        </p:txBody>
      </p:sp>
      <p:sp>
        <p:nvSpPr>
          <p:cNvPr id="5" name="Substituent subsol 4">
            <a:extLst>
              <a:ext uri="{FF2B5EF4-FFF2-40B4-BE49-F238E27FC236}">
                <a16:creationId xmlns:a16="http://schemas.microsoft.com/office/drawing/2014/main" id="{DDE23A7F-2033-4E30-9A35-C26F3B1F31C8}"/>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1EF23B93-3875-419A-8A1F-334CA0E16A51}"/>
              </a:ext>
            </a:extLst>
          </p:cNvPr>
          <p:cNvSpPr>
            <a:spLocks noGrp="1"/>
          </p:cNvSpPr>
          <p:nvPr>
            <p:ph type="sldNum" sz="quarter" idx="12"/>
          </p:nvPr>
        </p:nvSpPr>
        <p:spPr/>
        <p:txBody>
          <a:bodyPr/>
          <a:lstStyle/>
          <a:p>
            <a:fld id="{072B070A-5E92-458B-956A-867EE0B7C782}" type="slidenum">
              <a:rPr lang="ro-RO" smtClean="0"/>
              <a:t>‹#›</a:t>
            </a:fld>
            <a:endParaRPr lang="ro-RO"/>
          </a:p>
        </p:txBody>
      </p:sp>
    </p:spTree>
    <p:extLst>
      <p:ext uri="{BB962C8B-B14F-4D97-AF65-F5344CB8AC3E}">
        <p14:creationId xmlns:p14="http://schemas.microsoft.com/office/powerpoint/2010/main" val="7779819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F3EE826-897F-4CAE-B473-A3394DBDBD35}"/>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110679C3-DAD1-4A73-8B97-66955F36E7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a16="http://schemas.microsoft.com/office/drawing/2014/main" id="{6CDF95B1-CA02-4AD3-8916-D57F572CD14E}"/>
              </a:ext>
            </a:extLst>
          </p:cNvPr>
          <p:cNvSpPr>
            <a:spLocks noGrp="1"/>
          </p:cNvSpPr>
          <p:nvPr>
            <p:ph type="dt" sz="half" idx="10"/>
          </p:nvPr>
        </p:nvSpPr>
        <p:spPr/>
        <p:txBody>
          <a:bodyPr/>
          <a:lstStyle/>
          <a:p>
            <a:fld id="{02086E53-5729-44D0-ADCC-314019C2AE1C}" type="datetimeFigureOut">
              <a:rPr lang="ro-RO" smtClean="0"/>
              <a:t>22.03.2018</a:t>
            </a:fld>
            <a:endParaRPr lang="ro-RO"/>
          </a:p>
        </p:txBody>
      </p:sp>
      <p:sp>
        <p:nvSpPr>
          <p:cNvPr id="5" name="Substituent subsol 4">
            <a:extLst>
              <a:ext uri="{FF2B5EF4-FFF2-40B4-BE49-F238E27FC236}">
                <a16:creationId xmlns:a16="http://schemas.microsoft.com/office/drawing/2014/main" id="{8CB122D3-A948-4B6E-B19E-ADFAAD8F01A8}"/>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FFD9E660-73A3-495B-A912-FE8A5ED78D56}"/>
              </a:ext>
            </a:extLst>
          </p:cNvPr>
          <p:cNvSpPr>
            <a:spLocks noGrp="1"/>
          </p:cNvSpPr>
          <p:nvPr>
            <p:ph type="sldNum" sz="quarter" idx="12"/>
          </p:nvPr>
        </p:nvSpPr>
        <p:spPr/>
        <p:txBody>
          <a:bodyPr/>
          <a:lstStyle/>
          <a:p>
            <a:fld id="{072B070A-5E92-458B-956A-867EE0B7C782}" type="slidenum">
              <a:rPr lang="ro-RO" smtClean="0"/>
              <a:t>‹#›</a:t>
            </a:fld>
            <a:endParaRPr lang="ro-RO"/>
          </a:p>
        </p:txBody>
      </p:sp>
    </p:spTree>
    <p:extLst>
      <p:ext uri="{BB962C8B-B14F-4D97-AF65-F5344CB8AC3E}">
        <p14:creationId xmlns:p14="http://schemas.microsoft.com/office/powerpoint/2010/main" val="7608592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C7283C0-C826-4661-BCAB-3F9CB4CCA663}"/>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E4995077-1C36-4BD1-B29F-8EC9E9ECACEF}"/>
              </a:ext>
            </a:extLst>
          </p:cNvPr>
          <p:cNvSpPr>
            <a:spLocks noGrp="1"/>
          </p:cNvSpPr>
          <p:nvPr>
            <p:ph sz="half" idx="1"/>
          </p:nvPr>
        </p:nvSpPr>
        <p:spPr>
          <a:xfrm>
            <a:off x="838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9AC0CFA8-B611-4E71-8280-3645F6CED0A5}"/>
              </a:ext>
            </a:extLst>
          </p:cNvPr>
          <p:cNvSpPr>
            <a:spLocks noGrp="1"/>
          </p:cNvSpPr>
          <p:nvPr>
            <p:ph sz="half" idx="2"/>
          </p:nvPr>
        </p:nvSpPr>
        <p:spPr>
          <a:xfrm>
            <a:off x="6172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AED0D623-610D-4A0B-9C1C-2F8AE0A5722E}"/>
              </a:ext>
            </a:extLst>
          </p:cNvPr>
          <p:cNvSpPr>
            <a:spLocks noGrp="1"/>
          </p:cNvSpPr>
          <p:nvPr>
            <p:ph type="dt" sz="half" idx="10"/>
          </p:nvPr>
        </p:nvSpPr>
        <p:spPr/>
        <p:txBody>
          <a:bodyPr/>
          <a:lstStyle/>
          <a:p>
            <a:fld id="{02086E53-5729-44D0-ADCC-314019C2AE1C}" type="datetimeFigureOut">
              <a:rPr lang="ro-RO" smtClean="0"/>
              <a:t>22.03.2018</a:t>
            </a:fld>
            <a:endParaRPr lang="ro-RO"/>
          </a:p>
        </p:txBody>
      </p:sp>
      <p:sp>
        <p:nvSpPr>
          <p:cNvPr id="6" name="Substituent subsol 5">
            <a:extLst>
              <a:ext uri="{FF2B5EF4-FFF2-40B4-BE49-F238E27FC236}">
                <a16:creationId xmlns:a16="http://schemas.microsoft.com/office/drawing/2014/main" id="{8412BAA4-6A72-45A0-A31E-BB0B0E6A9609}"/>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A38B9D78-72BD-4CA4-820A-7DB79F6CB81D}"/>
              </a:ext>
            </a:extLst>
          </p:cNvPr>
          <p:cNvSpPr>
            <a:spLocks noGrp="1"/>
          </p:cNvSpPr>
          <p:nvPr>
            <p:ph type="sldNum" sz="quarter" idx="12"/>
          </p:nvPr>
        </p:nvSpPr>
        <p:spPr/>
        <p:txBody>
          <a:bodyPr/>
          <a:lstStyle/>
          <a:p>
            <a:fld id="{072B070A-5E92-458B-956A-867EE0B7C782}" type="slidenum">
              <a:rPr lang="ro-RO" smtClean="0"/>
              <a:t>‹#›</a:t>
            </a:fld>
            <a:endParaRPr lang="ro-RO"/>
          </a:p>
        </p:txBody>
      </p:sp>
    </p:spTree>
    <p:extLst>
      <p:ext uri="{BB962C8B-B14F-4D97-AF65-F5344CB8AC3E}">
        <p14:creationId xmlns:p14="http://schemas.microsoft.com/office/powerpoint/2010/main" val="21779510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4103A8D-3C22-45B5-A435-8C68E023FF9B}"/>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8CBE45D9-D082-4C2A-9239-E1E51E31B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a16="http://schemas.microsoft.com/office/drawing/2014/main" id="{259D8113-5E24-459F-B315-6F00EA344303}"/>
              </a:ext>
            </a:extLst>
          </p:cNvPr>
          <p:cNvSpPr>
            <a:spLocks noGrp="1"/>
          </p:cNvSpPr>
          <p:nvPr>
            <p:ph sz="half" idx="2"/>
          </p:nvPr>
        </p:nvSpPr>
        <p:spPr>
          <a:xfrm>
            <a:off x="839788" y="2505075"/>
            <a:ext cx="5157787"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C6480C7A-5EF4-4AED-8339-AE075189FE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a16="http://schemas.microsoft.com/office/drawing/2014/main" id="{D104D1C4-86E6-44B1-A8A6-DB38CD39054F}"/>
              </a:ext>
            </a:extLst>
          </p:cNvPr>
          <p:cNvSpPr>
            <a:spLocks noGrp="1"/>
          </p:cNvSpPr>
          <p:nvPr>
            <p:ph sz="quarter" idx="4"/>
          </p:nvPr>
        </p:nvSpPr>
        <p:spPr>
          <a:xfrm>
            <a:off x="6172200" y="2505075"/>
            <a:ext cx="5183188"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96B553BB-C30B-42B1-B5E2-CF88D57D3636}"/>
              </a:ext>
            </a:extLst>
          </p:cNvPr>
          <p:cNvSpPr>
            <a:spLocks noGrp="1"/>
          </p:cNvSpPr>
          <p:nvPr>
            <p:ph type="dt" sz="half" idx="10"/>
          </p:nvPr>
        </p:nvSpPr>
        <p:spPr/>
        <p:txBody>
          <a:bodyPr/>
          <a:lstStyle/>
          <a:p>
            <a:fld id="{02086E53-5729-44D0-ADCC-314019C2AE1C}" type="datetimeFigureOut">
              <a:rPr lang="ro-RO" smtClean="0"/>
              <a:t>22.03.2018</a:t>
            </a:fld>
            <a:endParaRPr lang="ro-RO"/>
          </a:p>
        </p:txBody>
      </p:sp>
      <p:sp>
        <p:nvSpPr>
          <p:cNvPr id="8" name="Substituent subsol 7">
            <a:extLst>
              <a:ext uri="{FF2B5EF4-FFF2-40B4-BE49-F238E27FC236}">
                <a16:creationId xmlns:a16="http://schemas.microsoft.com/office/drawing/2014/main" id="{E0043143-CA63-44E2-9AAE-C6C50C3881E3}"/>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id="{CEDF3652-9674-4358-9647-63A5A3E5F837}"/>
              </a:ext>
            </a:extLst>
          </p:cNvPr>
          <p:cNvSpPr>
            <a:spLocks noGrp="1"/>
          </p:cNvSpPr>
          <p:nvPr>
            <p:ph type="sldNum" sz="quarter" idx="12"/>
          </p:nvPr>
        </p:nvSpPr>
        <p:spPr/>
        <p:txBody>
          <a:bodyPr/>
          <a:lstStyle/>
          <a:p>
            <a:fld id="{072B070A-5E92-458B-956A-867EE0B7C782}" type="slidenum">
              <a:rPr lang="ro-RO" smtClean="0"/>
              <a:t>‹#›</a:t>
            </a:fld>
            <a:endParaRPr lang="ro-RO"/>
          </a:p>
        </p:txBody>
      </p:sp>
    </p:spTree>
    <p:extLst>
      <p:ext uri="{BB962C8B-B14F-4D97-AF65-F5344CB8AC3E}">
        <p14:creationId xmlns:p14="http://schemas.microsoft.com/office/powerpoint/2010/main" val="42775920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6ECF083-7346-4A01-8FF5-A120B8F49A41}"/>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96877784-AEF9-4323-AD6D-0462E2A285C3}"/>
              </a:ext>
            </a:extLst>
          </p:cNvPr>
          <p:cNvSpPr>
            <a:spLocks noGrp="1"/>
          </p:cNvSpPr>
          <p:nvPr>
            <p:ph type="dt" sz="half" idx="10"/>
          </p:nvPr>
        </p:nvSpPr>
        <p:spPr/>
        <p:txBody>
          <a:bodyPr/>
          <a:lstStyle/>
          <a:p>
            <a:fld id="{02086E53-5729-44D0-ADCC-314019C2AE1C}" type="datetimeFigureOut">
              <a:rPr lang="ro-RO" smtClean="0"/>
              <a:t>22.03.2018</a:t>
            </a:fld>
            <a:endParaRPr lang="ro-RO"/>
          </a:p>
        </p:txBody>
      </p:sp>
      <p:sp>
        <p:nvSpPr>
          <p:cNvPr id="4" name="Substituent subsol 3">
            <a:extLst>
              <a:ext uri="{FF2B5EF4-FFF2-40B4-BE49-F238E27FC236}">
                <a16:creationId xmlns:a16="http://schemas.microsoft.com/office/drawing/2014/main" id="{43B44732-479D-4078-8502-CF82E488A2C7}"/>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id="{40367343-C5A9-42B5-B4F1-0AE7FFAF99AC}"/>
              </a:ext>
            </a:extLst>
          </p:cNvPr>
          <p:cNvSpPr>
            <a:spLocks noGrp="1"/>
          </p:cNvSpPr>
          <p:nvPr>
            <p:ph type="sldNum" sz="quarter" idx="12"/>
          </p:nvPr>
        </p:nvSpPr>
        <p:spPr/>
        <p:txBody>
          <a:bodyPr/>
          <a:lstStyle/>
          <a:p>
            <a:fld id="{072B070A-5E92-458B-956A-867EE0B7C782}" type="slidenum">
              <a:rPr lang="ro-RO" smtClean="0"/>
              <a:t>‹#›</a:t>
            </a:fld>
            <a:endParaRPr lang="ro-RO"/>
          </a:p>
        </p:txBody>
      </p:sp>
    </p:spTree>
    <p:extLst>
      <p:ext uri="{BB962C8B-B14F-4D97-AF65-F5344CB8AC3E}">
        <p14:creationId xmlns:p14="http://schemas.microsoft.com/office/powerpoint/2010/main" val="19879032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067A1D41-6E68-4BD5-B1A3-DA404FA73267}"/>
              </a:ext>
            </a:extLst>
          </p:cNvPr>
          <p:cNvSpPr>
            <a:spLocks noGrp="1"/>
          </p:cNvSpPr>
          <p:nvPr>
            <p:ph type="dt" sz="half" idx="10"/>
          </p:nvPr>
        </p:nvSpPr>
        <p:spPr/>
        <p:txBody>
          <a:bodyPr/>
          <a:lstStyle/>
          <a:p>
            <a:fld id="{02086E53-5729-44D0-ADCC-314019C2AE1C}" type="datetimeFigureOut">
              <a:rPr lang="ro-RO" smtClean="0"/>
              <a:t>22.03.2018</a:t>
            </a:fld>
            <a:endParaRPr lang="ro-RO"/>
          </a:p>
        </p:txBody>
      </p:sp>
      <p:sp>
        <p:nvSpPr>
          <p:cNvPr id="3" name="Substituent subsol 2">
            <a:extLst>
              <a:ext uri="{FF2B5EF4-FFF2-40B4-BE49-F238E27FC236}">
                <a16:creationId xmlns:a16="http://schemas.microsoft.com/office/drawing/2014/main" id="{80589FA0-77C7-4F0E-80FC-812227E127A2}"/>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id="{438C7743-59AC-4128-9A99-A850210AF0C9}"/>
              </a:ext>
            </a:extLst>
          </p:cNvPr>
          <p:cNvSpPr>
            <a:spLocks noGrp="1"/>
          </p:cNvSpPr>
          <p:nvPr>
            <p:ph type="sldNum" sz="quarter" idx="12"/>
          </p:nvPr>
        </p:nvSpPr>
        <p:spPr/>
        <p:txBody>
          <a:bodyPr/>
          <a:lstStyle/>
          <a:p>
            <a:fld id="{072B070A-5E92-458B-956A-867EE0B7C782}" type="slidenum">
              <a:rPr lang="ro-RO" smtClean="0"/>
              <a:t>‹#›</a:t>
            </a:fld>
            <a:endParaRPr lang="ro-RO"/>
          </a:p>
        </p:txBody>
      </p:sp>
    </p:spTree>
    <p:extLst>
      <p:ext uri="{BB962C8B-B14F-4D97-AF65-F5344CB8AC3E}">
        <p14:creationId xmlns:p14="http://schemas.microsoft.com/office/powerpoint/2010/main" val="4027303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A9837D8-2DDF-460F-808E-2EB47EB68CC3}"/>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4FBB3902-4782-4A14-9102-048ACF71C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0D1AB2F8-D5E9-470C-9B6B-424F39A07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FBA99039-433A-4305-AB09-F9A16A7735F5}"/>
              </a:ext>
            </a:extLst>
          </p:cNvPr>
          <p:cNvSpPr>
            <a:spLocks noGrp="1"/>
          </p:cNvSpPr>
          <p:nvPr>
            <p:ph type="dt" sz="half" idx="10"/>
          </p:nvPr>
        </p:nvSpPr>
        <p:spPr/>
        <p:txBody>
          <a:bodyPr/>
          <a:lstStyle/>
          <a:p>
            <a:fld id="{02086E53-5729-44D0-ADCC-314019C2AE1C}" type="datetimeFigureOut">
              <a:rPr lang="ro-RO" smtClean="0"/>
              <a:t>22.03.2018</a:t>
            </a:fld>
            <a:endParaRPr lang="ro-RO"/>
          </a:p>
        </p:txBody>
      </p:sp>
      <p:sp>
        <p:nvSpPr>
          <p:cNvPr id="6" name="Substituent subsol 5">
            <a:extLst>
              <a:ext uri="{FF2B5EF4-FFF2-40B4-BE49-F238E27FC236}">
                <a16:creationId xmlns:a16="http://schemas.microsoft.com/office/drawing/2014/main" id="{C4EDB693-85FF-490A-8741-2C7039660252}"/>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3E2E5D56-68C9-4512-BCB2-716B948145B1}"/>
              </a:ext>
            </a:extLst>
          </p:cNvPr>
          <p:cNvSpPr>
            <a:spLocks noGrp="1"/>
          </p:cNvSpPr>
          <p:nvPr>
            <p:ph type="sldNum" sz="quarter" idx="12"/>
          </p:nvPr>
        </p:nvSpPr>
        <p:spPr/>
        <p:txBody>
          <a:bodyPr/>
          <a:lstStyle/>
          <a:p>
            <a:fld id="{072B070A-5E92-458B-956A-867EE0B7C782}" type="slidenum">
              <a:rPr lang="ro-RO" smtClean="0"/>
              <a:t>‹#›</a:t>
            </a:fld>
            <a:endParaRPr lang="ro-RO"/>
          </a:p>
        </p:txBody>
      </p:sp>
    </p:spTree>
    <p:extLst>
      <p:ext uri="{BB962C8B-B14F-4D97-AF65-F5344CB8AC3E}">
        <p14:creationId xmlns:p14="http://schemas.microsoft.com/office/powerpoint/2010/main" val="17944676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DDA682C-57A9-4932-AC22-978D825AD7E5}"/>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3D2B8CE6-C630-4028-8F2A-8CA0FD63F1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id="{B063AC91-4B15-40BF-B2A9-D73B8C0F01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5ED17A9B-3EE5-4B3F-A06D-BE167D45896D}"/>
              </a:ext>
            </a:extLst>
          </p:cNvPr>
          <p:cNvSpPr>
            <a:spLocks noGrp="1"/>
          </p:cNvSpPr>
          <p:nvPr>
            <p:ph type="dt" sz="half" idx="10"/>
          </p:nvPr>
        </p:nvSpPr>
        <p:spPr/>
        <p:txBody>
          <a:bodyPr/>
          <a:lstStyle/>
          <a:p>
            <a:fld id="{02086E53-5729-44D0-ADCC-314019C2AE1C}" type="datetimeFigureOut">
              <a:rPr lang="ro-RO" smtClean="0"/>
              <a:t>22.03.2018</a:t>
            </a:fld>
            <a:endParaRPr lang="ro-RO"/>
          </a:p>
        </p:txBody>
      </p:sp>
      <p:sp>
        <p:nvSpPr>
          <p:cNvPr id="6" name="Substituent subsol 5">
            <a:extLst>
              <a:ext uri="{FF2B5EF4-FFF2-40B4-BE49-F238E27FC236}">
                <a16:creationId xmlns:a16="http://schemas.microsoft.com/office/drawing/2014/main" id="{1499A404-F89F-45D6-8C75-7D4194F77B6E}"/>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E606C88A-65AE-41D5-B9F6-BF363DA40366}"/>
              </a:ext>
            </a:extLst>
          </p:cNvPr>
          <p:cNvSpPr>
            <a:spLocks noGrp="1"/>
          </p:cNvSpPr>
          <p:nvPr>
            <p:ph type="sldNum" sz="quarter" idx="12"/>
          </p:nvPr>
        </p:nvSpPr>
        <p:spPr/>
        <p:txBody>
          <a:bodyPr/>
          <a:lstStyle/>
          <a:p>
            <a:fld id="{072B070A-5E92-458B-956A-867EE0B7C782}" type="slidenum">
              <a:rPr lang="ro-RO" smtClean="0"/>
              <a:t>‹#›</a:t>
            </a:fld>
            <a:endParaRPr lang="ro-RO"/>
          </a:p>
        </p:txBody>
      </p:sp>
    </p:spTree>
    <p:extLst>
      <p:ext uri="{BB962C8B-B14F-4D97-AF65-F5344CB8AC3E}">
        <p14:creationId xmlns:p14="http://schemas.microsoft.com/office/powerpoint/2010/main" val="17246547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2FA020EE-2107-472A-A5C9-97734A786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7E72B2CF-F468-4564-8C30-7717E72AA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D79CA561-29E1-4115-9328-6422FE9073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86E53-5729-44D0-ADCC-314019C2AE1C}" type="datetimeFigureOut">
              <a:rPr lang="ro-RO" smtClean="0"/>
              <a:t>22.03.2018</a:t>
            </a:fld>
            <a:endParaRPr lang="ro-RO"/>
          </a:p>
        </p:txBody>
      </p:sp>
      <p:sp>
        <p:nvSpPr>
          <p:cNvPr id="5" name="Substituent subsol 4">
            <a:extLst>
              <a:ext uri="{FF2B5EF4-FFF2-40B4-BE49-F238E27FC236}">
                <a16:creationId xmlns:a16="http://schemas.microsoft.com/office/drawing/2014/main" id="{35F5E384-DAA8-421C-9F62-873FC7EB09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id="{EB62C82D-8DFB-4D5B-A659-0B944564B3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B070A-5E92-458B-956A-867EE0B7C782}" type="slidenum">
              <a:rPr lang="ro-RO" smtClean="0"/>
              <a:t>‹#›</a:t>
            </a:fld>
            <a:endParaRPr lang="ro-RO"/>
          </a:p>
        </p:txBody>
      </p:sp>
    </p:spTree>
    <p:extLst>
      <p:ext uri="{BB962C8B-B14F-4D97-AF65-F5344CB8AC3E}">
        <p14:creationId xmlns:p14="http://schemas.microsoft.com/office/powerpoint/2010/main" val="2888082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3">
            <a:extLst>
              <a:ext uri="{FF2B5EF4-FFF2-40B4-BE49-F238E27FC236}">
                <a16:creationId xmlns:a16="http://schemas.microsoft.com/office/drawing/2014/main" id="{31209195-5542-4932-94F1-A24745F72C45}"/>
              </a:ext>
            </a:extLst>
          </p:cNvPr>
          <p:cNvSpPr/>
          <p:nvPr/>
        </p:nvSpPr>
        <p:spPr>
          <a:xfrm>
            <a:off x="3148011" y="1879360"/>
            <a:ext cx="5695790" cy="1200329"/>
          </a:xfrm>
          <a:prstGeom prst="rect">
            <a:avLst/>
          </a:prstGeom>
        </p:spPr>
        <p:txBody>
          <a:bodyPr wrap="none">
            <a:spAutoFit/>
          </a:bodyPr>
          <a:lstStyle/>
          <a:p>
            <a:r>
              <a:rPr lang="ro-RO" sz="7200" b="1" dirty="0">
                <a:effectLst>
                  <a:outerShdw blurRad="38100" dist="38100" dir="2700000" algn="tl">
                    <a:srgbClr val="000000">
                      <a:alpha val="43137"/>
                    </a:srgbClr>
                  </a:outerShdw>
                </a:effectLst>
                <a:latin typeface="Segoe Print" panose="02000600000000000000" pitchFamily="2" charset="0"/>
              </a:rPr>
              <a:t>Sfântul Iosif</a:t>
            </a:r>
          </a:p>
        </p:txBody>
      </p:sp>
      <p:pic>
        <p:nvPicPr>
          <p:cNvPr id="1026" name="Picture 2" descr="Imagini pentru saint joseph">
            <a:extLst>
              <a:ext uri="{FF2B5EF4-FFF2-40B4-BE49-F238E27FC236}">
                <a16:creationId xmlns:a16="http://schemas.microsoft.com/office/drawing/2014/main" id="{CF487D66-7BFB-4342-8B52-6E3BFC9EC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304" y="2281482"/>
            <a:ext cx="4240696" cy="45765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ini pentru border flowers png">
            <a:extLst>
              <a:ext uri="{FF2B5EF4-FFF2-40B4-BE49-F238E27FC236}">
                <a16:creationId xmlns:a16="http://schemas.microsoft.com/office/drawing/2014/main" id="{6BBF6BE7-902B-4BE3-A33F-FFC491BD3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457306" y="-531967"/>
            <a:ext cx="2202727" cy="3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1307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720B29A4-EA07-4A7F-AE6D-4C2AA9ABBA5F}"/>
              </a:ext>
            </a:extLst>
          </p:cNvPr>
          <p:cNvSpPr/>
          <p:nvPr/>
        </p:nvSpPr>
        <p:spPr>
          <a:xfrm>
            <a:off x="5976729" y="456308"/>
            <a:ext cx="5512905" cy="4512261"/>
          </a:xfrm>
          <a:prstGeom prst="rect">
            <a:avLst/>
          </a:prstGeom>
        </p:spPr>
        <p:txBody>
          <a:bodyPr wrap="square">
            <a:spAutoFit/>
          </a:bodyPr>
          <a:lstStyle/>
          <a:p>
            <a:pPr indent="180340" algn="just">
              <a:lnSpc>
                <a:spcPct val="115000"/>
              </a:lnSpc>
            </a:pPr>
            <a:r>
              <a:rPr lang="ro-RO" sz="28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După circa cinci sau șase ani s-au întors în căsuța Mariei din Nazaret, unde au dus o viață liniștită, de muncă și rugăciune. Când Isus a ajuns la vârsta de doisprezece ani, a mers împreună cu Iosif la Ierusalim, de sărbătoarea Paștelui; atunci a avut loc cunoscuta întâmplare cu pierderea și regăsirea lui în templu.</a:t>
            </a:r>
          </a:p>
        </p:txBody>
      </p:sp>
      <p:pic>
        <p:nvPicPr>
          <p:cNvPr id="10242" name="Picture 2" descr="Imagini pentru jesus lost in the temple">
            <a:extLst>
              <a:ext uri="{FF2B5EF4-FFF2-40B4-BE49-F238E27FC236}">
                <a16:creationId xmlns:a16="http://schemas.microsoft.com/office/drawing/2014/main" id="{52093954-0DB0-4BFC-9325-364F51FC0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513" y="1285046"/>
            <a:ext cx="4197626" cy="51720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i pentru border flowers png">
            <a:extLst>
              <a:ext uri="{FF2B5EF4-FFF2-40B4-BE49-F238E27FC236}">
                <a16:creationId xmlns:a16="http://schemas.microsoft.com/office/drawing/2014/main" id="{BE9D0A45-6515-48AE-9262-DFC0CCAB3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9273" y="3591339"/>
            <a:ext cx="2202727" cy="3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938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1D1558BE-1627-42F2-9C97-59926AFA353B}"/>
              </a:ext>
            </a:extLst>
          </p:cNvPr>
          <p:cNvSpPr/>
          <p:nvPr/>
        </p:nvSpPr>
        <p:spPr>
          <a:xfrm>
            <a:off x="5026251" y="1708644"/>
            <a:ext cx="6096000" cy="3025700"/>
          </a:xfrm>
          <a:prstGeom prst="rect">
            <a:avLst/>
          </a:prstGeom>
        </p:spPr>
        <p:txBody>
          <a:bodyPr>
            <a:spAutoFit/>
          </a:bodyPr>
          <a:lstStyle/>
          <a:p>
            <a:pPr indent="180340" algn="just">
              <a:lnSpc>
                <a:spcPct val="115000"/>
              </a:lnSpc>
            </a:pPr>
            <a:r>
              <a:rPr lang="ro-RO" sz="28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După acest episod, se pare că Evanghelia își ia rămas bun de la Iosif, reținând icoana vie a Sfintei Familii din Nazaret, în mijlocul căreia, sub privirile lui Iosif și ale Mariei, Isus creștea „în înțelepciune, în vârstă și în har”.</a:t>
            </a:r>
          </a:p>
        </p:txBody>
      </p:sp>
      <p:pic>
        <p:nvPicPr>
          <p:cNvPr id="11266" name="Picture 2" descr="Imagini pentru saint joseph">
            <a:extLst>
              <a:ext uri="{FF2B5EF4-FFF2-40B4-BE49-F238E27FC236}">
                <a16:creationId xmlns:a16="http://schemas.microsoft.com/office/drawing/2014/main" id="{FD0BA3F2-C4B4-4331-9B07-07A525964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18" y="410819"/>
            <a:ext cx="3402133" cy="58068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i pentru border flowers png">
            <a:extLst>
              <a:ext uri="{FF2B5EF4-FFF2-40B4-BE49-F238E27FC236}">
                <a16:creationId xmlns:a16="http://schemas.microsoft.com/office/drawing/2014/main" id="{A09BE46F-FFD6-4BB1-B7DC-CD62497A6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9273" y="3591339"/>
            <a:ext cx="2202727" cy="3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9135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9896A8D7-EF10-4762-BD1D-6C25F9B171FC}"/>
              </a:ext>
            </a:extLst>
          </p:cNvPr>
          <p:cNvSpPr/>
          <p:nvPr/>
        </p:nvSpPr>
        <p:spPr>
          <a:xfrm>
            <a:off x="6563138" y="1023064"/>
            <a:ext cx="4979504" cy="4016741"/>
          </a:xfrm>
          <a:prstGeom prst="rect">
            <a:avLst/>
          </a:prstGeom>
        </p:spPr>
        <p:txBody>
          <a:bodyPr wrap="square">
            <a:spAutoFit/>
          </a:bodyPr>
          <a:lstStyle/>
          <a:p>
            <a:pPr indent="180340" algn="just">
              <a:lnSpc>
                <a:spcPct val="115000"/>
              </a:lnSpc>
              <a:spcAft>
                <a:spcPts val="0"/>
              </a:spcAft>
            </a:pPr>
            <a:r>
              <a:rPr lang="ro-RO" dirty="0">
                <a:latin typeface="Times New Roman" panose="02020603050405020304" pitchFamily="18" charset="0"/>
                <a:ea typeface="Calibri" panose="020F0502020204030204" pitchFamily="34" charset="0"/>
                <a:cs typeface="Arial" panose="020B0604020202020204" pitchFamily="34" charset="0"/>
              </a:rPr>
              <a:t> </a:t>
            </a:r>
            <a:r>
              <a:rPr lang="ro-RO" sz="28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Probabil viața pământească a lui Iosif s-a sfârșit înainte ca Isus să-și fi început activitatea publică, după ce cu umilință și demnitate a împlinit extraordinara misiune de a fi tatăl purtător de grijă al Mântuitorului întregului neam omenesc.</a:t>
            </a:r>
          </a:p>
        </p:txBody>
      </p:sp>
      <p:sp>
        <p:nvSpPr>
          <p:cNvPr id="3" name="AutoShape 2" descr="Imagini pentru saint joseph death">
            <a:extLst>
              <a:ext uri="{FF2B5EF4-FFF2-40B4-BE49-F238E27FC236}">
                <a16:creationId xmlns:a16="http://schemas.microsoft.com/office/drawing/2014/main" id="{870CB08A-E107-4195-9B48-51B23C61AD6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12292" name="Picture 4" descr="Imagini pentru saint joseph death">
            <a:extLst>
              <a:ext uri="{FF2B5EF4-FFF2-40B4-BE49-F238E27FC236}">
                <a16:creationId xmlns:a16="http://schemas.microsoft.com/office/drawing/2014/main" id="{E4EE2E24-B50D-4B7D-8F69-E4FBA75AA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627" y="2232100"/>
            <a:ext cx="5956142" cy="41554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ini pentru border flowers png">
            <a:extLst>
              <a:ext uri="{FF2B5EF4-FFF2-40B4-BE49-F238E27FC236}">
                <a16:creationId xmlns:a16="http://schemas.microsoft.com/office/drawing/2014/main" id="{DC45B6B5-8A36-4B5B-A0F9-60576F834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9273" y="3591339"/>
            <a:ext cx="2202727" cy="3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0849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C67F85BE-C286-4676-A251-CC21A42AD235}"/>
              </a:ext>
            </a:extLst>
          </p:cNvPr>
          <p:cNvSpPr/>
          <p:nvPr/>
        </p:nvSpPr>
        <p:spPr>
          <a:xfrm>
            <a:off x="5485572" y="430748"/>
            <a:ext cx="6096000" cy="4512261"/>
          </a:xfrm>
          <a:prstGeom prst="rect">
            <a:avLst/>
          </a:prstGeom>
        </p:spPr>
        <p:txBody>
          <a:bodyPr>
            <a:spAutoFit/>
          </a:bodyPr>
          <a:lstStyle/>
          <a:p>
            <a:pPr indent="180340" algn="just">
              <a:lnSpc>
                <a:spcPct val="115000"/>
              </a:lnSpc>
            </a:pPr>
            <a:r>
              <a:rPr lang="ro-RO" sz="28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Chipul său măreț a rămas în umbră chiar și după moarte. Comemorarea și cinstirea publică a amintirii sale a început abia în secolul al IX-lea. În anul 1621, Papa Grigore al XV-lea a declarat ziua de 19 martie sărbătoare de poruncă; Papa Pius al IX-lea, în secolul al XIX-lea, l-a declarat pe Sfântul Iosif ca patron al Bisericii universale. </a:t>
            </a:r>
          </a:p>
        </p:txBody>
      </p:sp>
      <p:pic>
        <p:nvPicPr>
          <p:cNvPr id="13314" name="Picture 2" descr="Imagini pentru Grigore al XV">
            <a:extLst>
              <a:ext uri="{FF2B5EF4-FFF2-40B4-BE49-F238E27FC236}">
                <a16:creationId xmlns:a16="http://schemas.microsoft.com/office/drawing/2014/main" id="{BC33835A-DC81-41C6-8012-0B004FECC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1" y="254696"/>
            <a:ext cx="2612334" cy="357414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ini pentru Pius al IX-lea">
            <a:extLst>
              <a:ext uri="{FF2B5EF4-FFF2-40B4-BE49-F238E27FC236}">
                <a16:creationId xmlns:a16="http://schemas.microsoft.com/office/drawing/2014/main" id="{C9CA74B7-7D5C-4683-848F-C8837F22B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479" y="2839694"/>
            <a:ext cx="2476499" cy="3467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ini pentru border flowers png">
            <a:extLst>
              <a:ext uri="{FF2B5EF4-FFF2-40B4-BE49-F238E27FC236}">
                <a16:creationId xmlns:a16="http://schemas.microsoft.com/office/drawing/2014/main" id="{5931D60A-F1E8-46A3-BC37-91C21A3DB3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9273" y="3591339"/>
            <a:ext cx="2202727" cy="3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9473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81B033A-DD27-4214-83F4-B03A20BD4828}"/>
              </a:ext>
            </a:extLst>
          </p:cNvPr>
          <p:cNvSpPr/>
          <p:nvPr/>
        </p:nvSpPr>
        <p:spPr>
          <a:xfrm>
            <a:off x="6745356" y="1923858"/>
            <a:ext cx="4685885" cy="3025700"/>
          </a:xfrm>
          <a:prstGeom prst="rect">
            <a:avLst/>
          </a:prstGeom>
        </p:spPr>
        <p:txBody>
          <a:bodyPr wrap="square">
            <a:spAutoFit/>
          </a:bodyPr>
          <a:lstStyle/>
          <a:p>
            <a:pPr indent="180340" algn="just">
              <a:lnSpc>
                <a:spcPct val="115000"/>
              </a:lnSpc>
            </a:pPr>
            <a:r>
              <a:rPr lang="ro-RO" sz="28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Un omagiu deosebit i-a fost adus de Papa Ioan al XXIII-lea, care a introdus pomenirea numelui Sfântului Iosif la Sfânta Liturghie, atunci când se folosește Canonul Roman.</a:t>
            </a:r>
          </a:p>
        </p:txBody>
      </p:sp>
      <p:pic>
        <p:nvPicPr>
          <p:cNvPr id="14338" name="Picture 2" descr="Imagini pentru Ioan al XXIII-lea">
            <a:extLst>
              <a:ext uri="{FF2B5EF4-FFF2-40B4-BE49-F238E27FC236}">
                <a16:creationId xmlns:a16="http://schemas.microsoft.com/office/drawing/2014/main" id="{484ECBA9-5B8C-4688-AC58-D2B06052B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58" y="495714"/>
            <a:ext cx="2406512" cy="335958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ini pentru saint joseph death">
            <a:extLst>
              <a:ext uri="{FF2B5EF4-FFF2-40B4-BE49-F238E27FC236}">
                <a16:creationId xmlns:a16="http://schemas.microsoft.com/office/drawing/2014/main" id="{01CF13B1-0043-4E00-987F-E6683CBA3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152" y="2981739"/>
            <a:ext cx="3128825" cy="38762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ini pentru border flowers png">
            <a:extLst>
              <a:ext uri="{FF2B5EF4-FFF2-40B4-BE49-F238E27FC236}">
                <a16:creationId xmlns:a16="http://schemas.microsoft.com/office/drawing/2014/main" id="{2E2A86B7-FED1-477C-82D8-5167FF18A7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9273" y="3591339"/>
            <a:ext cx="2202727" cy="3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9091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CD0B319-A1AD-41C0-A3D3-6C3D15A49567}"/>
              </a:ext>
            </a:extLst>
          </p:cNvPr>
          <p:cNvSpPr/>
          <p:nvPr/>
        </p:nvSpPr>
        <p:spPr>
          <a:xfrm>
            <a:off x="6486941" y="742122"/>
            <a:ext cx="4340086" cy="1461939"/>
          </a:xfrm>
          <a:prstGeom prst="rect">
            <a:avLst/>
          </a:prstGeom>
        </p:spPr>
        <p:txBody>
          <a:bodyPr wrap="square">
            <a:spAutoFit/>
          </a:bodyPr>
          <a:lstStyle/>
          <a:p>
            <a:pPr indent="180340" algn="just">
              <a:lnSpc>
                <a:spcPct val="115000"/>
              </a:lnSpc>
              <a:spcAft>
                <a:spcPts val="0"/>
              </a:spcAft>
            </a:pPr>
            <a:r>
              <a:rPr lang="ro-RO" sz="8000" dirty="0">
                <a:effectLst>
                  <a:outerShdw blurRad="38100" dist="38100" dir="2700000" algn="tl">
                    <a:srgbClr val="000000">
                      <a:alpha val="43137"/>
                    </a:srgbClr>
                  </a:outerShdw>
                </a:effectLst>
                <a:latin typeface="Segoe Print" panose="02000600000000000000" pitchFamily="2" charset="0"/>
                <a:ea typeface="Calibri" panose="020F0502020204030204" pitchFamily="34" charset="0"/>
                <a:cs typeface="Arial" panose="020B0604020202020204" pitchFamily="34" charset="0"/>
              </a:rPr>
              <a:t>Sfârșit</a:t>
            </a:r>
          </a:p>
        </p:txBody>
      </p:sp>
      <p:pic>
        <p:nvPicPr>
          <p:cNvPr id="15362" name="Picture 2" descr="Imagini pentru happy face emoji png">
            <a:extLst>
              <a:ext uri="{FF2B5EF4-FFF2-40B4-BE49-F238E27FC236}">
                <a16:creationId xmlns:a16="http://schemas.microsoft.com/office/drawing/2014/main" id="{8E994D83-8F5F-4357-A402-FCD788EBC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454" y="2938670"/>
            <a:ext cx="3919330" cy="39193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i pentru border flowers png">
            <a:extLst>
              <a:ext uri="{FF2B5EF4-FFF2-40B4-BE49-F238E27FC236}">
                <a16:creationId xmlns:a16="http://schemas.microsoft.com/office/drawing/2014/main" id="{95194307-63CA-4EA8-8DD4-38CD0A083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9273" y="3591339"/>
            <a:ext cx="2202727" cy="3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1613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D05C9FE3-ECCB-4DEB-BD6C-BBBD634BCBE2}"/>
              </a:ext>
            </a:extLst>
          </p:cNvPr>
          <p:cNvSpPr/>
          <p:nvPr/>
        </p:nvSpPr>
        <p:spPr>
          <a:xfrm>
            <a:off x="5632174" y="847248"/>
            <a:ext cx="6096000" cy="3025700"/>
          </a:xfrm>
          <a:prstGeom prst="rect">
            <a:avLst/>
          </a:prstGeom>
        </p:spPr>
        <p:txBody>
          <a:bodyPr>
            <a:spAutoFit/>
          </a:bodyPr>
          <a:lstStyle/>
          <a:p>
            <a:pPr indent="180340" algn="just">
              <a:lnSpc>
                <a:spcPct val="115000"/>
              </a:lnSpc>
              <a:spcAft>
                <a:spcPts val="0"/>
              </a:spcAft>
            </a:pP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Viața Sfântului Iosif ne este cunoscută numai din câteva însemnări scurte din Evanghelia lui Matei </a:t>
            </a:r>
            <a:r>
              <a:rPr lang="ro-RO" sz="2800"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şi</a:t>
            </a:r>
            <a:r>
              <a:rPr lang="ro-RO"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cea a lui Luca. Scrierile apocrife care relatează o serie de amănunte, uneori nedemne, sunt legendare.</a:t>
            </a:r>
          </a:p>
        </p:txBody>
      </p:sp>
      <p:pic>
        <p:nvPicPr>
          <p:cNvPr id="3074" name="Picture 2" descr="Imagini pentru saint joseph">
            <a:extLst>
              <a:ext uri="{FF2B5EF4-FFF2-40B4-BE49-F238E27FC236}">
                <a16:creationId xmlns:a16="http://schemas.microsoft.com/office/drawing/2014/main" id="{0314C1F7-032D-4924-8591-2945C9916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619" y="1709530"/>
            <a:ext cx="3743184" cy="45653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ini pentru border flowers png">
            <a:extLst>
              <a:ext uri="{FF2B5EF4-FFF2-40B4-BE49-F238E27FC236}">
                <a16:creationId xmlns:a16="http://schemas.microsoft.com/office/drawing/2014/main" id="{FF456F94-4998-4296-9891-9C8088783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9273" y="3591339"/>
            <a:ext cx="2202727" cy="3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366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AB9E1C22-05B8-4887-9F7B-DC9EDF6CEEA6}"/>
              </a:ext>
            </a:extLst>
          </p:cNvPr>
          <p:cNvSpPr/>
          <p:nvPr/>
        </p:nvSpPr>
        <p:spPr>
          <a:xfrm>
            <a:off x="6096000" y="571641"/>
            <a:ext cx="5035826" cy="5007781"/>
          </a:xfrm>
          <a:prstGeom prst="rect">
            <a:avLst/>
          </a:prstGeom>
        </p:spPr>
        <p:txBody>
          <a:bodyPr wrap="square">
            <a:spAutoFit/>
          </a:bodyPr>
          <a:lstStyle/>
          <a:p>
            <a:pPr indent="180340" algn="just">
              <a:lnSpc>
                <a:spcPct val="115000"/>
              </a:lnSpc>
            </a:pPr>
            <a:r>
              <a:rPr lang="ro-RO" sz="28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Iosif cobora din neamul regelui David: „Iosif, fiul lui David”, cum l-a numit și îngerul care îl încuraja să accepte situația neobișnuită a logodnicei sale Maria. Faptul cel mai însemnat din viața acestui om „drept” este căsătoria lui cu Maria, căsătorie care a avut loc în tinerețe, sau chiar la maturitate. </a:t>
            </a:r>
          </a:p>
        </p:txBody>
      </p:sp>
      <p:pic>
        <p:nvPicPr>
          <p:cNvPr id="4098" name="Picture 2" descr="Imagini pentru king david">
            <a:extLst>
              <a:ext uri="{FF2B5EF4-FFF2-40B4-BE49-F238E27FC236}">
                <a16:creationId xmlns:a16="http://schemas.microsoft.com/office/drawing/2014/main" id="{6310D02D-781E-449D-9C69-5D627D08D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266" y="1033669"/>
            <a:ext cx="4405628" cy="53207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i pentru border flowers png">
            <a:extLst>
              <a:ext uri="{FF2B5EF4-FFF2-40B4-BE49-F238E27FC236}">
                <a16:creationId xmlns:a16="http://schemas.microsoft.com/office/drawing/2014/main" id="{89DA2B5C-126C-4266-8CAF-B20A6DDD8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9273" y="3591339"/>
            <a:ext cx="2202727" cy="3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812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12365625-E92C-410F-821F-AC3BA090B8E0}"/>
              </a:ext>
            </a:extLst>
          </p:cNvPr>
          <p:cNvSpPr/>
          <p:nvPr/>
        </p:nvSpPr>
        <p:spPr>
          <a:xfrm>
            <a:off x="2158448" y="161070"/>
            <a:ext cx="9742004" cy="2034660"/>
          </a:xfrm>
          <a:prstGeom prst="rect">
            <a:avLst/>
          </a:prstGeom>
        </p:spPr>
        <p:txBody>
          <a:bodyPr wrap="square">
            <a:spAutoFit/>
          </a:bodyPr>
          <a:lstStyle/>
          <a:p>
            <a:pPr indent="180340" algn="just">
              <a:lnSpc>
                <a:spcPct val="115000"/>
              </a:lnSpc>
            </a:pPr>
            <a:r>
              <a:rPr lang="ro-RO" sz="28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Tradiția populară ni-l arată pe Iosif în concurență cu alți tineri care cereau mâna Mariei. Alegerea a căzut asupra lui, deoarece bastonul pe care îl purta a înflorit în chip miraculos, în timp ce bastoanele celorlalți au rămas uscate. </a:t>
            </a:r>
          </a:p>
        </p:txBody>
      </p:sp>
      <p:pic>
        <p:nvPicPr>
          <p:cNvPr id="5122" name="Picture 2" descr="Imagini pentru joseph and mary">
            <a:extLst>
              <a:ext uri="{FF2B5EF4-FFF2-40B4-BE49-F238E27FC236}">
                <a16:creationId xmlns:a16="http://schemas.microsoft.com/office/drawing/2014/main" id="{2878FCA2-C659-4142-A486-96A7D0B3B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318" y="2361813"/>
            <a:ext cx="8458200" cy="42291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i pentru border flowers png">
            <a:extLst>
              <a:ext uri="{FF2B5EF4-FFF2-40B4-BE49-F238E27FC236}">
                <a16:creationId xmlns:a16="http://schemas.microsoft.com/office/drawing/2014/main" id="{FEF80EAA-AFB5-4621-B610-10A628CBD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9273" y="3591339"/>
            <a:ext cx="2202727" cy="3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1445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968ABF5-E43F-4B7B-97E4-9D8EEABC991F}"/>
              </a:ext>
            </a:extLst>
          </p:cNvPr>
          <p:cNvSpPr/>
          <p:nvPr/>
        </p:nvSpPr>
        <p:spPr>
          <a:xfrm>
            <a:off x="1669774" y="4267906"/>
            <a:ext cx="6096000" cy="2530180"/>
          </a:xfrm>
          <a:prstGeom prst="rect">
            <a:avLst/>
          </a:prstGeom>
        </p:spPr>
        <p:txBody>
          <a:bodyPr>
            <a:spAutoFit/>
          </a:bodyPr>
          <a:lstStyle/>
          <a:p>
            <a:pPr indent="180340" algn="just">
              <a:lnSpc>
                <a:spcPct val="115000"/>
              </a:lnSpc>
            </a:pPr>
            <a:r>
              <a:rPr lang="ro-RO" sz="28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Această simpatică legendă are și o semnificație mistică: din tulpina uscată a Vechiului Testament, sub razele soarelui răscumpărării, înflorește viața nouă a harului.</a:t>
            </a:r>
          </a:p>
        </p:txBody>
      </p:sp>
      <p:sp>
        <p:nvSpPr>
          <p:cNvPr id="3" name="AutoShape 2" descr="Imagini pentru saint joseph">
            <a:extLst>
              <a:ext uri="{FF2B5EF4-FFF2-40B4-BE49-F238E27FC236}">
                <a16:creationId xmlns:a16="http://schemas.microsoft.com/office/drawing/2014/main" id="{A2914110-454B-4CB0-8959-AB971EEA983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4" name="AutoShape 4" descr="Imagini pentru saint joseph">
            <a:extLst>
              <a:ext uri="{FF2B5EF4-FFF2-40B4-BE49-F238E27FC236}">
                <a16:creationId xmlns:a16="http://schemas.microsoft.com/office/drawing/2014/main" id="{9AFBDBA7-780A-48DD-9C34-CF45A969970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5" name="AutoShape 6" descr="http://www.azquotes.com/public/pictures/authors/ea/7a/ea7a589af107b249333566f2c0c8092d/5494cc3fbada7_saint_joseph.jpg">
            <a:extLst>
              <a:ext uri="{FF2B5EF4-FFF2-40B4-BE49-F238E27FC236}">
                <a16:creationId xmlns:a16="http://schemas.microsoft.com/office/drawing/2014/main" id="{8A67E0EE-8338-43F5-9764-992A3BA20D04}"/>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6" name="AutoShape 8" descr="http://www.azquotes.com/public/pictures/authors/ea/7a/ea7a589af107b249333566f2c0c8092d/5494cc3fbada7_saint_joseph.jpg">
            <a:extLst>
              <a:ext uri="{FF2B5EF4-FFF2-40B4-BE49-F238E27FC236}">
                <a16:creationId xmlns:a16="http://schemas.microsoft.com/office/drawing/2014/main" id="{B51A02E5-4627-4C5B-9BB6-EF481EDC8B80}"/>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2058" name="Picture 10" descr="Imagini pentru joseph and mary">
            <a:extLst>
              <a:ext uri="{FF2B5EF4-FFF2-40B4-BE49-F238E27FC236}">
                <a16:creationId xmlns:a16="http://schemas.microsoft.com/office/drawing/2014/main" id="{288269EC-495B-4D7D-AD0D-F12A856CB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699" y="387905"/>
            <a:ext cx="5889349" cy="3345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ini pentru border flowers png">
            <a:extLst>
              <a:ext uri="{FF2B5EF4-FFF2-40B4-BE49-F238E27FC236}">
                <a16:creationId xmlns:a16="http://schemas.microsoft.com/office/drawing/2014/main" id="{9FA1E2BF-5A93-421C-8825-0FF839669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9273" y="3591339"/>
            <a:ext cx="2202727" cy="3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7190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89A68779-36BF-452B-8823-398EEDB3D807}"/>
              </a:ext>
            </a:extLst>
          </p:cNvPr>
          <p:cNvSpPr/>
          <p:nvPr/>
        </p:nvSpPr>
        <p:spPr>
          <a:xfrm>
            <a:off x="5060896" y="1482911"/>
            <a:ext cx="6029740" cy="4016741"/>
          </a:xfrm>
          <a:prstGeom prst="rect">
            <a:avLst/>
          </a:prstGeom>
        </p:spPr>
        <p:txBody>
          <a:bodyPr wrap="square">
            <a:spAutoFit/>
          </a:bodyPr>
          <a:lstStyle/>
          <a:p>
            <a:pPr indent="180340" algn="just">
              <a:lnSpc>
                <a:spcPct val="115000"/>
              </a:lnSpc>
            </a:pPr>
            <a:r>
              <a:rPr lang="ro-RO" sz="28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Căsătoria dintre Iosif și Maria a fost o căsătorie adevărată, deși amândoi și-au propus să trăiască în castitate. Îndată după logodnă, Iosif a observat semnele sigure ale maternității Mariei; cu toate că nu avea nici o îndoială asupra nevinovăției și integrității soției sale, se gândea „să o părăsească în ascuns”. </a:t>
            </a:r>
          </a:p>
        </p:txBody>
      </p:sp>
      <p:pic>
        <p:nvPicPr>
          <p:cNvPr id="6146" name="Picture 2" descr="Imagini pentru joseph and mary wedding">
            <a:extLst>
              <a:ext uri="{FF2B5EF4-FFF2-40B4-BE49-F238E27FC236}">
                <a16:creationId xmlns:a16="http://schemas.microsoft.com/office/drawing/2014/main" id="{1B9CD9F1-A9C9-43A1-BE19-101175A7A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037" y="642730"/>
            <a:ext cx="3774233" cy="48569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i pentru border flowers png">
            <a:extLst>
              <a:ext uri="{FF2B5EF4-FFF2-40B4-BE49-F238E27FC236}">
                <a16:creationId xmlns:a16="http://schemas.microsoft.com/office/drawing/2014/main" id="{07D54B14-4034-4E0D-9FBC-2C460FD54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9273" y="3591339"/>
            <a:ext cx="2202727" cy="3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882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E44DEAD2-7FE7-426B-9E38-90A6783444DA}"/>
              </a:ext>
            </a:extLst>
          </p:cNvPr>
          <p:cNvSpPr/>
          <p:nvPr/>
        </p:nvSpPr>
        <p:spPr>
          <a:xfrm>
            <a:off x="5204791" y="1668390"/>
            <a:ext cx="6096000" cy="3521220"/>
          </a:xfrm>
          <a:prstGeom prst="rect">
            <a:avLst/>
          </a:prstGeom>
        </p:spPr>
        <p:txBody>
          <a:bodyPr>
            <a:spAutoFit/>
          </a:bodyPr>
          <a:lstStyle/>
          <a:p>
            <a:pPr indent="180340" algn="just">
              <a:lnSpc>
                <a:spcPct val="115000"/>
              </a:lnSpc>
            </a:pPr>
            <a:r>
              <a:rPr lang="ro-RO" sz="28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Aceasta pentru că „fiind un om drept”, după cum spune evanghelistul, nu voia să dea ocazia la bănuieli și nici să acopere cu prezenta sa un fapt inexplicabil. Situația neclară și tulburătoare a lui Iosif a fost rezolvată prin intervenția unui înger trimis de sus.</a:t>
            </a:r>
          </a:p>
        </p:txBody>
      </p:sp>
      <p:pic>
        <p:nvPicPr>
          <p:cNvPr id="7170" name="Picture 2" descr="Imagini pentru saint joseph">
            <a:extLst>
              <a:ext uri="{FF2B5EF4-FFF2-40B4-BE49-F238E27FC236}">
                <a16:creationId xmlns:a16="http://schemas.microsoft.com/office/drawing/2014/main" id="{51C9DAD8-AC58-4368-9849-358841528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209" y="368784"/>
            <a:ext cx="4051852" cy="53662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i pentru border flowers png">
            <a:extLst>
              <a:ext uri="{FF2B5EF4-FFF2-40B4-BE49-F238E27FC236}">
                <a16:creationId xmlns:a16="http://schemas.microsoft.com/office/drawing/2014/main" id="{564FBEF9-50DE-4FDB-B3B1-C01892383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9273" y="3591339"/>
            <a:ext cx="2202727" cy="3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152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CAB298D6-78FC-4A90-B12A-88E04E03219B}"/>
              </a:ext>
            </a:extLst>
          </p:cNvPr>
          <p:cNvSpPr/>
          <p:nvPr/>
        </p:nvSpPr>
        <p:spPr>
          <a:xfrm>
            <a:off x="5446644" y="1340266"/>
            <a:ext cx="6096000" cy="3521220"/>
          </a:xfrm>
          <a:prstGeom prst="rect">
            <a:avLst/>
          </a:prstGeom>
        </p:spPr>
        <p:txBody>
          <a:bodyPr>
            <a:spAutoFit/>
          </a:bodyPr>
          <a:lstStyle/>
          <a:p>
            <a:pPr indent="180340" algn="just">
              <a:lnSpc>
                <a:spcPct val="115000"/>
              </a:lnSpc>
              <a:spcAft>
                <a:spcPts val="0"/>
              </a:spcAft>
            </a:pPr>
            <a:r>
              <a:rPr lang="ro-RO" dirty="0">
                <a:latin typeface="Times New Roman" panose="02020603050405020304" pitchFamily="18" charset="0"/>
                <a:ea typeface="Calibri" panose="020F0502020204030204" pitchFamily="34" charset="0"/>
                <a:cs typeface="Arial" panose="020B0604020202020204" pitchFamily="34" charset="0"/>
              </a:rPr>
              <a:t> </a:t>
            </a:r>
            <a:r>
              <a:rPr lang="ro-RO" sz="28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Iosif „a luat la el pe logodnica sa” și împreună cu ea s-a dus la Betleem, locul lui de naștere, pentru a se supune poruncii împăratului Augustus, care cerea ca toți cetățenii imperiului său să se prezinte pentru recensământ în localitățile unde s-au născut. </a:t>
            </a:r>
          </a:p>
        </p:txBody>
      </p:sp>
      <p:pic>
        <p:nvPicPr>
          <p:cNvPr id="8194" name="Picture 2" descr="Imagini pentru joseph and mary">
            <a:extLst>
              <a:ext uri="{FF2B5EF4-FFF2-40B4-BE49-F238E27FC236}">
                <a16:creationId xmlns:a16="http://schemas.microsoft.com/office/drawing/2014/main" id="{DC9142DA-535D-44A3-B4B1-2AF707A46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61" y="1881809"/>
            <a:ext cx="4538870" cy="45388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i pentru border flowers png">
            <a:extLst>
              <a:ext uri="{FF2B5EF4-FFF2-40B4-BE49-F238E27FC236}">
                <a16:creationId xmlns:a16="http://schemas.microsoft.com/office/drawing/2014/main" id="{164CEAE4-CA49-48AB-AE58-49F6F07BC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9273" y="3591339"/>
            <a:ext cx="2202727" cy="3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6908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CCBE825-F850-446B-AD72-E967FC011FD1}"/>
              </a:ext>
            </a:extLst>
          </p:cNvPr>
          <p:cNvSpPr/>
          <p:nvPr/>
        </p:nvSpPr>
        <p:spPr>
          <a:xfrm>
            <a:off x="5406887" y="1220996"/>
            <a:ext cx="6096000" cy="3521220"/>
          </a:xfrm>
          <a:prstGeom prst="rect">
            <a:avLst/>
          </a:prstGeom>
        </p:spPr>
        <p:txBody>
          <a:bodyPr>
            <a:spAutoFit/>
          </a:bodyPr>
          <a:lstStyle/>
          <a:p>
            <a:pPr indent="180340" algn="just">
              <a:lnSpc>
                <a:spcPct val="115000"/>
              </a:lnSpc>
            </a:pPr>
            <a:r>
              <a:rPr lang="ro-RO" sz="28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Aici, la Betleem, Cuvântul veșnic a văzut lumina zilei în trup omenesc; el a fost înconjurat cu dragoste de păstorii umili din apropiere, precum și de magii veniți din depărtări, dar și de bănuielile și ura lui Irod, care a silit Familia Sfântă să fugă în Egipt. </a:t>
            </a:r>
          </a:p>
        </p:txBody>
      </p:sp>
      <p:pic>
        <p:nvPicPr>
          <p:cNvPr id="9218" name="Picture 2" descr="Imagine similară">
            <a:extLst>
              <a:ext uri="{FF2B5EF4-FFF2-40B4-BE49-F238E27FC236}">
                <a16:creationId xmlns:a16="http://schemas.microsoft.com/office/drawing/2014/main" id="{94D2A535-576C-4218-A919-E4935C648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3" y="3237266"/>
            <a:ext cx="4524375" cy="3009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ini pentru border flowers png">
            <a:extLst>
              <a:ext uri="{FF2B5EF4-FFF2-40B4-BE49-F238E27FC236}">
                <a16:creationId xmlns:a16="http://schemas.microsoft.com/office/drawing/2014/main" id="{DAB03ED9-5FEE-4F95-BD77-0E92D3EFE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9273" y="3591339"/>
            <a:ext cx="2202727" cy="3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8729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630</Words>
  <Application>Microsoft Office PowerPoint</Application>
  <PresentationFormat>Ecran lat</PresentationFormat>
  <Paragraphs>15</Paragraphs>
  <Slides>15</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15</vt:i4>
      </vt:variant>
    </vt:vector>
  </HeadingPairs>
  <TitlesOfParts>
    <vt:vector size="21" baseType="lpstr">
      <vt:lpstr>Arial</vt:lpstr>
      <vt:lpstr>Calibri</vt:lpstr>
      <vt:lpstr>Calibri Light</vt:lpstr>
      <vt:lpstr>Segoe Print</vt:lpstr>
      <vt:lpstr>Times New Roman</vt: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Mihail</dc:creator>
  <cp:lastModifiedBy>Mihail</cp:lastModifiedBy>
  <cp:revision>31</cp:revision>
  <dcterms:created xsi:type="dcterms:W3CDTF">2018-03-22T06:37:36Z</dcterms:created>
  <dcterms:modified xsi:type="dcterms:W3CDTF">2018-03-22T09:24:58Z</dcterms:modified>
</cp:coreProperties>
</file>