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73" r:id="rId10"/>
    <p:sldId id="265" r:id="rId11"/>
    <p:sldId id="266" r:id="rId12"/>
    <p:sldId id="267" r:id="rId13"/>
    <p:sldId id="268" r:id="rId14"/>
    <p:sldId id="269" r:id="rId15"/>
    <p:sldId id="270" r:id="rId16"/>
    <p:sldId id="272" r:id="rId17"/>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553080" y="32360"/>
            <a:ext cx="4037838" cy="1257300"/>
          </a:xfrm>
          <a:prstGeom prst="rect">
            <a:avLst/>
          </a:prstGeom>
        </p:spPr>
        <p:txBody>
          <a:bodyPr wrap="square" lIns="0" tIns="0" rIns="0" bIns="0">
            <a:spAutoFit/>
          </a:bodyPr>
          <a:lstStyle>
            <a:lvl1pPr>
              <a:defRPr sz="3600" b="0" i="0">
                <a:solidFill>
                  <a:schemeClr val="bg1"/>
                </a:solidFill>
                <a:latin typeface="Comic Sans MS"/>
                <a:cs typeface="Comic Sans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06370" y="2501138"/>
            <a:ext cx="3731259" cy="1122679"/>
          </a:xfrm>
          <a:prstGeom prst="rect">
            <a:avLst/>
          </a:prstGeom>
        </p:spPr>
        <p:txBody>
          <a:bodyPr wrap="square" lIns="0" tIns="0" rIns="0" bIns="0">
            <a:spAutoFit/>
          </a:bodyPr>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2/27/2018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0" y="914400"/>
            <a:ext cx="5968365" cy="1366400"/>
          </a:xfrm>
          <a:prstGeom prst="rect">
            <a:avLst/>
          </a:prstGeom>
        </p:spPr>
        <p:txBody>
          <a:bodyPr vert="horz" wrap="square" lIns="0" tIns="12065" rIns="0" bIns="0" rtlCol="0">
            <a:spAutoFit/>
          </a:bodyPr>
          <a:lstStyle/>
          <a:p>
            <a:pPr marL="12700" marR="5080" algn="ctr">
              <a:lnSpc>
                <a:spcPct val="100000"/>
              </a:lnSpc>
              <a:spcBef>
                <a:spcPts val="95"/>
              </a:spcBef>
            </a:pPr>
            <a:r>
              <a:rPr lang="ro-RO" sz="4400" spc="-5" dirty="0">
                <a:solidFill>
                  <a:srgbClr val="FFFF00"/>
                </a:solidFill>
                <a:latin typeface="Comic Sans MS"/>
                <a:cs typeface="Comic Sans MS"/>
              </a:rPr>
              <a:t>Mica armata a lui Ghedeon</a:t>
            </a:r>
            <a:endParaRPr sz="4400" dirty="0">
              <a:latin typeface="Comic Sans MS"/>
              <a:cs typeface="Comic Sans M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04800" y="152400"/>
            <a:ext cx="8686800" cy="2167260"/>
          </a:xfrm>
          <a:prstGeom prst="rect">
            <a:avLst/>
          </a:prstGeom>
        </p:spPr>
        <p:txBody>
          <a:bodyPr vert="horz" wrap="square" lIns="0" tIns="12700" rIns="0" bIns="0" rtlCol="0">
            <a:spAutoFit/>
          </a:bodyPr>
          <a:lstStyle/>
          <a:p>
            <a:pPr marL="12700" marR="5080">
              <a:lnSpc>
                <a:spcPct val="100000"/>
              </a:lnSpc>
              <a:spcBef>
                <a:spcPts val="100"/>
              </a:spcBef>
              <a:tabLst>
                <a:tab pos="5647055" algn="l"/>
              </a:tabLst>
            </a:pPr>
            <a:r>
              <a:rPr lang="ro-RO" sz="2800" dirty="0">
                <a:solidFill>
                  <a:srgbClr val="000000"/>
                </a:solidFill>
              </a:rPr>
              <a:t>Ghedeon a plecat la drum cu o armată de 32000 de oameni, însă Dumnezeu i-a redus armata la numai 300 de oameni. Dumnezeu nu dorea ca Israelul să spună că, Am fost salvat prin mâna mea. Numai Dumnezeu singur era salvatorul lui Israel.</a:t>
            </a:r>
            <a:endParaRPr sz="2800"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15138" y="170179"/>
            <a:ext cx="8629015" cy="2598147"/>
          </a:xfrm>
          <a:prstGeom prst="rect">
            <a:avLst/>
          </a:prstGeom>
        </p:spPr>
        <p:txBody>
          <a:bodyPr vert="horz" wrap="square" lIns="0" tIns="12700" rIns="0" bIns="0" rtlCol="0">
            <a:spAutoFit/>
          </a:bodyPr>
          <a:lstStyle/>
          <a:p>
            <a:pPr marL="12700" marR="5080" algn="just">
              <a:lnSpc>
                <a:spcPct val="100000"/>
              </a:lnSpc>
              <a:spcBef>
                <a:spcPts val="100"/>
              </a:spcBef>
              <a:tabLst>
                <a:tab pos="4049395" algn="l"/>
              </a:tabLst>
            </a:pPr>
            <a:r>
              <a:rPr lang="ro-RO" sz="2800" dirty="0">
                <a:solidFill>
                  <a:srgbClr val="000000"/>
                </a:solidFill>
              </a:rPr>
              <a:t>Știind că lui Ghedeon încă îi era frică, Dumnezeu i-a permis să audă visul ciudat al unui soldat </a:t>
            </a:r>
            <a:r>
              <a:rPr lang="ro-RO" sz="2800" dirty="0" err="1">
                <a:solidFill>
                  <a:srgbClr val="000000"/>
                </a:solidFill>
              </a:rPr>
              <a:t>Madianit</a:t>
            </a:r>
            <a:r>
              <a:rPr lang="ro-RO" sz="2800" dirty="0">
                <a:solidFill>
                  <a:srgbClr val="000000"/>
                </a:solidFill>
              </a:rPr>
              <a:t>, în timp ce acesta îl povestea unui alt soldat </a:t>
            </a:r>
            <a:r>
              <a:rPr lang="ro-RO" sz="2800" dirty="0" err="1">
                <a:solidFill>
                  <a:srgbClr val="000000"/>
                </a:solidFill>
              </a:rPr>
              <a:t>Madianit</a:t>
            </a:r>
            <a:r>
              <a:rPr lang="ro-RO" sz="2800" dirty="0">
                <a:solidFill>
                  <a:srgbClr val="000000"/>
                </a:solidFill>
              </a:rPr>
              <a:t>. În acest vis, o pâine rotundă de orz se rostogolea în tabăra lui </a:t>
            </a:r>
            <a:r>
              <a:rPr lang="ro-RO" sz="2800" dirty="0" err="1">
                <a:solidFill>
                  <a:srgbClr val="000000"/>
                </a:solidFill>
              </a:rPr>
              <a:t>Madian</a:t>
            </a:r>
            <a:r>
              <a:rPr lang="ro-RO" sz="2800" dirty="0">
                <a:solidFill>
                  <a:srgbClr val="000000"/>
                </a:solidFill>
              </a:rPr>
              <a:t>, aceasta a venit și a lovit cortul iar acesta a căzut.</a:t>
            </a:r>
            <a:endParaRPr sz="2800"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07539" y="161035"/>
            <a:ext cx="6968490" cy="2159635"/>
          </a:xfrm>
          <a:prstGeom prst="rect">
            <a:avLst/>
          </a:prstGeom>
        </p:spPr>
        <p:txBody>
          <a:bodyPr vert="horz" wrap="square" lIns="0" tIns="12700" rIns="0" bIns="0" rtlCol="0">
            <a:spAutoFit/>
          </a:bodyPr>
          <a:lstStyle/>
          <a:p>
            <a:pPr marL="12700" marR="5080">
              <a:lnSpc>
                <a:spcPct val="100000"/>
              </a:lnSpc>
              <a:spcBef>
                <a:spcPts val="100"/>
              </a:spcBef>
              <a:tabLst>
                <a:tab pos="5333365" algn="l"/>
                <a:tab pos="5768975" algn="l"/>
              </a:tabLst>
            </a:pPr>
            <a:r>
              <a:rPr lang="ro-RO" sz="2800" dirty="0">
                <a:solidFill>
                  <a:srgbClr val="000000"/>
                </a:solidFill>
              </a:rPr>
              <a:t>Celălalt paznic a strigat speriat, Aceasta este...sabia lui Ghedeon... Când a auzit Ghedeon acest vis și semnificația lui, a știut că Dumnezeu avea să îi de-a victoria.</a:t>
            </a:r>
            <a:endParaRPr sz="2800"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6537" y="25791"/>
            <a:ext cx="8670925" cy="1732914"/>
          </a:xfrm>
          <a:prstGeom prst="rect">
            <a:avLst/>
          </a:prstGeom>
        </p:spPr>
        <p:txBody>
          <a:bodyPr vert="horz" wrap="square" lIns="0" tIns="12700" rIns="0" bIns="0" rtlCol="0">
            <a:spAutoFit/>
          </a:bodyPr>
          <a:lstStyle/>
          <a:p>
            <a:pPr marL="12700" marR="22860" algn="r">
              <a:lnSpc>
                <a:spcPct val="100000"/>
              </a:lnSpc>
              <a:spcBef>
                <a:spcPts val="100"/>
              </a:spcBef>
              <a:tabLst>
                <a:tab pos="5213350" algn="l"/>
              </a:tabLst>
            </a:pPr>
            <a:r>
              <a:rPr lang="ro-RO" sz="2800" dirty="0">
                <a:latin typeface="Comic Sans MS"/>
                <a:cs typeface="Comic Sans MS"/>
              </a:rPr>
              <a:t>Ghedeon a planificat un atac nocturn. I-a dat fiecărui soldat trâmbițe, ulcioare goale și făclii în ele. După care au înconjurat întreaga armată </a:t>
            </a:r>
            <a:r>
              <a:rPr lang="ro-RO" sz="2800" dirty="0" err="1">
                <a:latin typeface="Comic Sans MS"/>
                <a:cs typeface="Comic Sans MS"/>
              </a:rPr>
              <a:t>Madianită</a:t>
            </a:r>
            <a:r>
              <a:rPr lang="ro-RO" sz="2800" dirty="0">
                <a:latin typeface="Comic Sans MS"/>
                <a:cs typeface="Comic Sans MS"/>
              </a:rPr>
              <a:t>.</a:t>
            </a:r>
            <a:endParaRPr sz="2800" dirty="0">
              <a:latin typeface="Comic Sans MS"/>
              <a:cs typeface="Comic Sans MS"/>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4562" y="151129"/>
            <a:ext cx="8644637" cy="1736373"/>
          </a:xfrm>
          <a:prstGeom prst="rect">
            <a:avLst/>
          </a:prstGeom>
        </p:spPr>
        <p:txBody>
          <a:bodyPr vert="horz" wrap="square" lIns="0" tIns="12700" rIns="0" bIns="0" rtlCol="0">
            <a:spAutoFit/>
          </a:bodyPr>
          <a:lstStyle/>
          <a:p>
            <a:pPr marL="12700" marR="5080">
              <a:lnSpc>
                <a:spcPct val="100000"/>
              </a:lnSpc>
              <a:spcBef>
                <a:spcPts val="100"/>
              </a:spcBef>
              <a:tabLst>
                <a:tab pos="2540000" algn="l"/>
                <a:tab pos="4709795" algn="l"/>
              </a:tabLst>
            </a:pPr>
            <a:r>
              <a:rPr lang="ro-RO" sz="2800" spc="-5" dirty="0"/>
              <a:t>La semnalul lui Ghedeon, soldați au suflat din trompete, au spart ulcioarele lor și și-au aprins torțele. Ce zgomot! Ce confuzie! </a:t>
            </a:r>
            <a:r>
              <a:rPr lang="ro-RO" sz="2800" spc="-5" dirty="0" err="1"/>
              <a:t>Madianiți</a:t>
            </a:r>
            <a:r>
              <a:rPr lang="ro-RO" sz="2800" spc="-5" dirty="0"/>
              <a:t> s-au speriat atât de tare încât s-au ridicat și au fugit.</a:t>
            </a:r>
            <a:endParaRPr sz="2800"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81000" y="152400"/>
            <a:ext cx="8681720" cy="5286062"/>
          </a:xfrm>
          <a:prstGeom prst="rect">
            <a:avLst/>
          </a:prstGeom>
        </p:spPr>
        <p:txBody>
          <a:bodyPr vert="horz" wrap="square" lIns="0" tIns="12700" rIns="0" bIns="0" rtlCol="0">
            <a:spAutoFit/>
          </a:bodyPr>
          <a:lstStyle/>
          <a:p>
            <a:pPr marL="12700" marR="71755" algn="r">
              <a:lnSpc>
                <a:spcPct val="100000"/>
              </a:lnSpc>
              <a:spcBef>
                <a:spcPts val="100"/>
              </a:spcBef>
              <a:tabLst>
                <a:tab pos="4431030" algn="l"/>
                <a:tab pos="7804150" algn="l"/>
              </a:tabLst>
            </a:pPr>
            <a:r>
              <a:rPr lang="ro-RO" sz="2800" spc="-5" dirty="0">
                <a:latin typeface="Comic Sans MS"/>
                <a:cs typeface="Comic Sans MS"/>
              </a:rPr>
              <a:t>După această victorie măreață, oameni lui Israel i-au cerut lui Ghedeon să domnească peste ei. Nu voi domni eu peste voi, ci Domnul va domni peste voi, le-a răspuns Ghedeon. El știa că numai </a:t>
            </a:r>
          </a:p>
          <a:p>
            <a:pPr marL="12700" marR="71755" algn="r">
              <a:lnSpc>
                <a:spcPct val="100000"/>
              </a:lnSpc>
              <a:spcBef>
                <a:spcPts val="100"/>
              </a:spcBef>
              <a:tabLst>
                <a:tab pos="4431030" algn="l"/>
                <a:tab pos="7804150" algn="l"/>
              </a:tabLst>
            </a:pPr>
            <a:r>
              <a:rPr lang="ro-RO" sz="2800" spc="-5" dirty="0">
                <a:latin typeface="Comic Sans MS"/>
                <a:cs typeface="Comic Sans MS"/>
              </a:rPr>
              <a:t>Dumnezeu</a:t>
            </a:r>
          </a:p>
          <a:p>
            <a:pPr marL="12700" marR="71755" algn="r">
              <a:lnSpc>
                <a:spcPct val="100000"/>
              </a:lnSpc>
              <a:spcBef>
                <a:spcPts val="100"/>
              </a:spcBef>
              <a:tabLst>
                <a:tab pos="4431030" algn="l"/>
                <a:tab pos="7804150" algn="l"/>
              </a:tabLst>
            </a:pPr>
            <a:r>
              <a:rPr lang="ro-RO" sz="2800" spc="-5" dirty="0">
                <a:latin typeface="Comic Sans MS"/>
                <a:cs typeface="Comic Sans MS"/>
              </a:rPr>
              <a:t> are </a:t>
            </a:r>
          </a:p>
          <a:p>
            <a:pPr marL="12700" marR="71755" algn="r">
              <a:lnSpc>
                <a:spcPct val="100000"/>
              </a:lnSpc>
              <a:spcBef>
                <a:spcPts val="100"/>
              </a:spcBef>
              <a:tabLst>
                <a:tab pos="4431030" algn="l"/>
                <a:tab pos="7804150" algn="l"/>
              </a:tabLst>
            </a:pPr>
            <a:r>
              <a:rPr lang="ro-RO" sz="2800" spc="-5" dirty="0">
                <a:latin typeface="Comic Sans MS"/>
                <a:cs typeface="Comic Sans MS"/>
              </a:rPr>
              <a:t>dreptul de </a:t>
            </a:r>
          </a:p>
          <a:p>
            <a:pPr marL="12700" marR="71755" algn="r">
              <a:lnSpc>
                <a:spcPct val="100000"/>
              </a:lnSpc>
              <a:spcBef>
                <a:spcPts val="100"/>
              </a:spcBef>
              <a:tabLst>
                <a:tab pos="4431030" algn="l"/>
                <a:tab pos="7804150" algn="l"/>
              </a:tabLst>
            </a:pPr>
            <a:r>
              <a:rPr lang="ro-RO" sz="2800" spc="-5" dirty="0">
                <a:latin typeface="Comic Sans MS"/>
                <a:cs typeface="Comic Sans MS"/>
              </a:rPr>
              <a:t>a domni </a:t>
            </a:r>
          </a:p>
          <a:p>
            <a:pPr marL="12700" marR="71755" algn="r">
              <a:lnSpc>
                <a:spcPct val="100000"/>
              </a:lnSpc>
              <a:spcBef>
                <a:spcPts val="100"/>
              </a:spcBef>
              <a:tabLst>
                <a:tab pos="4431030" algn="l"/>
                <a:tab pos="7804150" algn="l"/>
              </a:tabLst>
            </a:pPr>
            <a:r>
              <a:rPr lang="ro-RO" sz="2800" spc="-5" dirty="0">
                <a:latin typeface="Comic Sans MS"/>
                <a:cs typeface="Comic Sans MS"/>
              </a:rPr>
              <a:t>peste </a:t>
            </a:r>
          </a:p>
          <a:p>
            <a:pPr marL="12700" marR="71755" algn="r">
              <a:lnSpc>
                <a:spcPct val="100000"/>
              </a:lnSpc>
              <a:spcBef>
                <a:spcPts val="100"/>
              </a:spcBef>
              <a:tabLst>
                <a:tab pos="4431030" algn="l"/>
                <a:tab pos="7804150" algn="l"/>
              </a:tabLst>
            </a:pPr>
            <a:r>
              <a:rPr lang="ro-RO" sz="2800" spc="-5" dirty="0">
                <a:latin typeface="Comic Sans MS"/>
                <a:cs typeface="Comic Sans MS"/>
              </a:rPr>
              <a:t>viețile </a:t>
            </a:r>
          </a:p>
          <a:p>
            <a:pPr marL="12700" marR="71755" algn="r">
              <a:lnSpc>
                <a:spcPct val="100000"/>
              </a:lnSpc>
              <a:spcBef>
                <a:spcPts val="100"/>
              </a:spcBef>
              <a:tabLst>
                <a:tab pos="4431030" algn="l"/>
                <a:tab pos="7804150" algn="l"/>
              </a:tabLst>
            </a:pPr>
            <a:r>
              <a:rPr lang="ro-RO" sz="2800" spc="-5" dirty="0">
                <a:latin typeface="Comic Sans MS"/>
                <a:cs typeface="Comic Sans MS"/>
              </a:rPr>
              <a:t>poporului </a:t>
            </a:r>
          </a:p>
          <a:p>
            <a:pPr marL="12700" marR="71755" algn="r">
              <a:lnSpc>
                <a:spcPct val="100000"/>
              </a:lnSpc>
              <a:spcBef>
                <a:spcPts val="100"/>
              </a:spcBef>
              <a:tabLst>
                <a:tab pos="4431030" algn="l"/>
                <a:tab pos="7804150" algn="l"/>
              </a:tabLst>
            </a:pPr>
            <a:r>
              <a:rPr lang="ro-RO" sz="2800" spc="-5" dirty="0">
                <a:latin typeface="Comic Sans MS"/>
                <a:cs typeface="Comic Sans MS"/>
              </a:rPr>
              <a:t>său.</a:t>
            </a:r>
            <a:endParaRPr sz="2800" dirty="0">
              <a:latin typeface="Comic Sans MS"/>
              <a:cs typeface="Comic Sans MS"/>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971800" y="2308180"/>
            <a:ext cx="3731259" cy="1120820"/>
          </a:xfrm>
          <a:prstGeom prst="rect">
            <a:avLst/>
          </a:prstGeom>
        </p:spPr>
        <p:txBody>
          <a:bodyPr vert="horz" wrap="square" lIns="0" tIns="12700" rIns="0" bIns="0" rtlCol="0">
            <a:spAutoFit/>
          </a:bodyPr>
          <a:lstStyle/>
          <a:p>
            <a:r>
              <a:rPr lang="ro-RO" i="1" dirty="0"/>
              <a:t>Sfârșit</a:t>
            </a:r>
            <a:endParaRPr lang="ro-RO"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334000" y="304800"/>
            <a:ext cx="3636181" cy="4075475"/>
          </a:xfrm>
          <a:prstGeom prst="rect">
            <a:avLst/>
          </a:prstGeom>
        </p:spPr>
        <p:txBody>
          <a:bodyPr vert="horz" wrap="square" lIns="0" tIns="12700" rIns="0" bIns="0" rtlCol="0">
            <a:spAutoFit/>
          </a:bodyPr>
          <a:lstStyle/>
          <a:p>
            <a:pPr marL="12700" marR="5080" indent="1218565" algn="r">
              <a:lnSpc>
                <a:spcPct val="100000"/>
              </a:lnSpc>
              <a:spcBef>
                <a:spcPts val="100"/>
              </a:spcBef>
              <a:tabLst>
                <a:tab pos="2471420" algn="l"/>
              </a:tabLst>
            </a:pPr>
            <a:r>
              <a:rPr lang="ro-RO" sz="2400" spc="-5" dirty="0">
                <a:latin typeface="Comic Sans MS"/>
                <a:cs typeface="Comic Sans MS"/>
              </a:rPr>
              <a:t>După moartea lui </a:t>
            </a:r>
            <a:r>
              <a:rPr lang="ro-RO" sz="2400" spc="-5" dirty="0" err="1">
                <a:latin typeface="Comic Sans MS"/>
                <a:cs typeface="Comic Sans MS"/>
              </a:rPr>
              <a:t>Iosue</a:t>
            </a:r>
            <a:r>
              <a:rPr lang="ro-RO" sz="2400" spc="-5" dirty="0">
                <a:latin typeface="Comic Sans MS"/>
                <a:cs typeface="Comic Sans MS"/>
              </a:rPr>
              <a:t>, poporul evreu iar nu a ascultat de Domnul. Așa că Dumnezeu l-a abandonat și i-a lăsat pradă vieților lor. Dumnezeu i-a abandonat și în mâinile popoarelor </a:t>
            </a:r>
            <a:r>
              <a:rPr lang="ro-RO" sz="2400" spc="-5" dirty="0">
                <a:solidFill>
                  <a:schemeClr val="bg1"/>
                </a:solidFill>
                <a:latin typeface="Comic Sans MS"/>
                <a:cs typeface="Comic Sans MS"/>
              </a:rPr>
              <a:t>vecine</a:t>
            </a:r>
            <a:r>
              <a:rPr lang="ro-RO" sz="2400" spc="-5" dirty="0">
                <a:latin typeface="Comic Sans MS"/>
                <a:cs typeface="Comic Sans MS"/>
              </a:rPr>
              <a:t>. </a:t>
            </a:r>
            <a:r>
              <a:rPr lang="ro-RO" sz="2400" spc="-5" dirty="0" err="1">
                <a:latin typeface="Comic Sans MS"/>
                <a:cs typeface="Comic Sans MS"/>
              </a:rPr>
              <a:t>Medianiți</a:t>
            </a:r>
            <a:r>
              <a:rPr lang="ro-RO" sz="2400" spc="-5" dirty="0">
                <a:latin typeface="Comic Sans MS"/>
                <a:cs typeface="Comic Sans MS"/>
              </a:rPr>
              <a:t> ardeau recoltele și casele </a:t>
            </a:r>
            <a:r>
              <a:rPr lang="ro-RO" sz="2400" spc="-5" dirty="0">
                <a:solidFill>
                  <a:schemeClr val="bg1"/>
                </a:solidFill>
                <a:latin typeface="Comic Sans MS"/>
                <a:cs typeface="Comic Sans MS"/>
              </a:rPr>
              <a:t>evreilor. </a:t>
            </a:r>
            <a:endParaRPr lang="ro-RO" sz="2400" dirty="0">
              <a:solidFill>
                <a:schemeClr val="bg1"/>
              </a:solidFill>
              <a:latin typeface="Comic Sans MS"/>
              <a:cs typeface="Comic Sans MS"/>
            </a:endParaRPr>
          </a:p>
        </p:txBody>
      </p:sp>
      <p:sp>
        <p:nvSpPr>
          <p:cNvPr id="4" name="object 4"/>
          <p:cNvSpPr txBox="1"/>
          <p:nvPr/>
        </p:nvSpPr>
        <p:spPr>
          <a:xfrm>
            <a:off x="4876800" y="4953000"/>
            <a:ext cx="4012565" cy="751488"/>
          </a:xfrm>
          <a:prstGeom prst="rect">
            <a:avLst/>
          </a:prstGeom>
        </p:spPr>
        <p:txBody>
          <a:bodyPr vert="horz" wrap="square" lIns="0" tIns="12700" rIns="0" bIns="0" rtlCol="0">
            <a:spAutoFit/>
          </a:bodyPr>
          <a:lstStyle/>
          <a:p>
            <a:pPr marL="12700" marR="5080" indent="828040">
              <a:lnSpc>
                <a:spcPct val="100000"/>
              </a:lnSpc>
              <a:spcBef>
                <a:spcPts val="100"/>
              </a:spcBef>
            </a:pPr>
            <a:r>
              <a:rPr lang="ro-RO" sz="2400" dirty="0">
                <a:solidFill>
                  <a:srgbClr val="FFFFFF"/>
                </a:solidFill>
                <a:latin typeface="Comic Sans MS"/>
                <a:cs typeface="Comic Sans MS"/>
              </a:rPr>
              <a:t>Iar evreii erau nevoiți să trăiască în peșteri.</a:t>
            </a:r>
            <a:endParaRPr sz="2400" dirty="0">
              <a:latin typeface="Comic Sans MS"/>
              <a:cs typeface="Comic Sans MS"/>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269740" y="133603"/>
            <a:ext cx="4657090" cy="2587625"/>
          </a:xfrm>
          <a:prstGeom prst="rect">
            <a:avLst/>
          </a:prstGeom>
        </p:spPr>
        <p:txBody>
          <a:bodyPr vert="horz" wrap="square" lIns="0" tIns="12700" rIns="0" bIns="0" rtlCol="0">
            <a:spAutoFit/>
          </a:bodyPr>
          <a:lstStyle/>
          <a:p>
            <a:pPr marL="12700" marR="57785" algn="r">
              <a:lnSpc>
                <a:spcPct val="100000"/>
              </a:lnSpc>
              <a:spcBef>
                <a:spcPts val="100"/>
              </a:spcBef>
              <a:tabLst>
                <a:tab pos="2204720" algn="l"/>
              </a:tabLst>
            </a:pPr>
            <a:r>
              <a:rPr lang="ro-RO" sz="2800" spc="-5" dirty="0">
                <a:latin typeface="Comic Sans MS"/>
                <a:cs typeface="Comic Sans MS"/>
              </a:rPr>
              <a:t>Un evreu, pe nume Ghedeon, avea un loc secret în care creștea grâul. După care îl treiera și îl zdrobea într-un teasc ascuns sub un copac imens. </a:t>
            </a:r>
            <a:endParaRPr sz="2800" dirty="0">
              <a:latin typeface="Comic Sans MS"/>
              <a:cs typeface="Comic Sans MS"/>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260340" y="167131"/>
            <a:ext cx="3640454" cy="3029034"/>
          </a:xfrm>
          <a:prstGeom prst="rect">
            <a:avLst/>
          </a:prstGeom>
        </p:spPr>
        <p:txBody>
          <a:bodyPr vert="horz" wrap="square" lIns="0" tIns="12700" rIns="0" bIns="0" rtlCol="0">
            <a:spAutoFit/>
          </a:bodyPr>
          <a:lstStyle/>
          <a:p>
            <a:pPr marL="12700" marR="27940" algn="r">
              <a:lnSpc>
                <a:spcPct val="100000"/>
              </a:lnSpc>
              <a:spcBef>
                <a:spcPts val="100"/>
              </a:spcBef>
              <a:tabLst>
                <a:tab pos="1572895" algn="l"/>
              </a:tabLst>
            </a:pPr>
            <a:r>
              <a:rPr lang="ro-RO" sz="2800" dirty="0" err="1">
                <a:latin typeface="Comic Sans MS"/>
                <a:cs typeface="Comic Sans MS"/>
              </a:rPr>
              <a:t>Madianiți</a:t>
            </a:r>
            <a:r>
              <a:rPr lang="ro-RO" sz="2800" dirty="0">
                <a:latin typeface="Comic Sans MS"/>
                <a:cs typeface="Comic Sans MS"/>
              </a:rPr>
              <a:t> nu cunoșteau acel loc, însă Dumnezeu îl știa. Așa că Dumnezeu a trimis un înger cu un mesaj pentru Ghedeon.</a:t>
            </a:r>
            <a:endParaRPr sz="2800" dirty="0">
              <a:latin typeface="Comic Sans MS"/>
              <a:cs typeface="Comic Sans MS"/>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18186" y="151129"/>
            <a:ext cx="8294370" cy="2598147"/>
          </a:xfrm>
          <a:prstGeom prst="rect">
            <a:avLst/>
          </a:prstGeom>
        </p:spPr>
        <p:txBody>
          <a:bodyPr vert="horz" wrap="square" lIns="0" tIns="12700" rIns="0" bIns="0" rtlCol="0">
            <a:spAutoFit/>
          </a:bodyPr>
          <a:lstStyle/>
          <a:p>
            <a:pPr marL="12700" marR="5080" algn="just">
              <a:lnSpc>
                <a:spcPct val="100000"/>
              </a:lnSpc>
              <a:spcBef>
                <a:spcPts val="100"/>
              </a:spcBef>
              <a:tabLst>
                <a:tab pos="952500" algn="l"/>
              </a:tabLst>
            </a:pPr>
            <a:r>
              <a:rPr lang="ro-RO" sz="2800" dirty="0">
                <a:solidFill>
                  <a:srgbClr val="000000"/>
                </a:solidFill>
              </a:rPr>
              <a:t>Dumnezeu dorea ca Ghedeon să distrugă imaginea propriului său tată, al zeului său fals și să construiască un altar pentru adevăratul Dumnezeu. Cu toate că lui Ghedeon îi era frică și că consăteni lui avea să îl ucidă, Ghedeon a îndeplinit porunca lui Dumnezeu.</a:t>
            </a:r>
            <a:endParaRPr sz="2800"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04470" y="161035"/>
            <a:ext cx="8081009" cy="2159635"/>
          </a:xfrm>
          <a:prstGeom prst="rect">
            <a:avLst/>
          </a:prstGeom>
        </p:spPr>
        <p:txBody>
          <a:bodyPr vert="horz" wrap="square" lIns="0" tIns="12700" rIns="0" bIns="0" rtlCol="0">
            <a:spAutoFit/>
          </a:bodyPr>
          <a:lstStyle/>
          <a:p>
            <a:pPr marL="12700" marR="5080">
              <a:lnSpc>
                <a:spcPct val="100000"/>
              </a:lnSpc>
              <a:spcBef>
                <a:spcPts val="100"/>
              </a:spcBef>
              <a:tabLst>
                <a:tab pos="1342390" algn="l"/>
                <a:tab pos="1717039" algn="l"/>
                <a:tab pos="5235575" algn="l"/>
              </a:tabLst>
            </a:pPr>
            <a:r>
              <a:rPr sz="2800" dirty="0">
                <a:solidFill>
                  <a:srgbClr val="000000"/>
                </a:solidFill>
              </a:rPr>
              <a:t>God also </a:t>
            </a:r>
            <a:r>
              <a:rPr sz="2800" spc="-5" dirty="0">
                <a:solidFill>
                  <a:srgbClr val="000000"/>
                </a:solidFill>
              </a:rPr>
              <a:t>wanted </a:t>
            </a:r>
            <a:r>
              <a:rPr sz="2800" dirty="0">
                <a:solidFill>
                  <a:srgbClr val="000000"/>
                </a:solidFill>
              </a:rPr>
              <a:t>Gideon </a:t>
            </a:r>
            <a:r>
              <a:rPr sz="2800" spc="-5" dirty="0">
                <a:solidFill>
                  <a:srgbClr val="000000"/>
                </a:solidFill>
              </a:rPr>
              <a:t>to </a:t>
            </a:r>
            <a:r>
              <a:rPr sz="2800" dirty="0">
                <a:solidFill>
                  <a:srgbClr val="000000"/>
                </a:solidFill>
              </a:rPr>
              <a:t>lead </a:t>
            </a:r>
            <a:r>
              <a:rPr sz="2800" spc="-5" dirty="0">
                <a:solidFill>
                  <a:srgbClr val="000000"/>
                </a:solidFill>
              </a:rPr>
              <a:t>Israel's </a:t>
            </a:r>
            <a:r>
              <a:rPr sz="2800" dirty="0">
                <a:solidFill>
                  <a:srgbClr val="000000"/>
                </a:solidFill>
              </a:rPr>
              <a:t>army  against </a:t>
            </a:r>
            <a:r>
              <a:rPr sz="2800" spc="-5" dirty="0">
                <a:solidFill>
                  <a:srgbClr val="000000"/>
                </a:solidFill>
              </a:rPr>
              <a:t>the</a:t>
            </a:r>
            <a:r>
              <a:rPr sz="2800" spc="15" dirty="0">
                <a:solidFill>
                  <a:srgbClr val="000000"/>
                </a:solidFill>
              </a:rPr>
              <a:t> </a:t>
            </a:r>
            <a:r>
              <a:rPr sz="2800" spc="-5" dirty="0">
                <a:solidFill>
                  <a:srgbClr val="000000"/>
                </a:solidFill>
              </a:rPr>
              <a:t>wicked</a:t>
            </a:r>
            <a:r>
              <a:rPr sz="2800" spc="5" dirty="0">
                <a:solidFill>
                  <a:srgbClr val="000000"/>
                </a:solidFill>
              </a:rPr>
              <a:t> </a:t>
            </a:r>
            <a:r>
              <a:rPr sz="2800" dirty="0">
                <a:solidFill>
                  <a:srgbClr val="000000"/>
                </a:solidFill>
              </a:rPr>
              <a:t>Midianites.	</a:t>
            </a:r>
            <a:r>
              <a:rPr sz="2800" spc="-5" dirty="0">
                <a:solidFill>
                  <a:srgbClr val="000000"/>
                </a:solidFill>
              </a:rPr>
              <a:t>But </a:t>
            </a:r>
            <a:r>
              <a:rPr sz="2800" dirty="0">
                <a:solidFill>
                  <a:srgbClr val="000000"/>
                </a:solidFill>
              </a:rPr>
              <a:t>Gideon </a:t>
            </a:r>
            <a:r>
              <a:rPr sz="2800" spc="-5" dirty="0">
                <a:solidFill>
                  <a:srgbClr val="000000"/>
                </a:solidFill>
              </a:rPr>
              <a:t>was  </a:t>
            </a:r>
            <a:r>
              <a:rPr sz="2800" dirty="0">
                <a:solidFill>
                  <a:srgbClr val="000000"/>
                </a:solidFill>
              </a:rPr>
              <a:t>afraid.	</a:t>
            </a:r>
            <a:r>
              <a:rPr sz="2800" spc="-5" dirty="0">
                <a:solidFill>
                  <a:srgbClr val="000000"/>
                </a:solidFill>
              </a:rPr>
              <a:t>He </a:t>
            </a:r>
            <a:r>
              <a:rPr sz="2800" dirty="0">
                <a:solidFill>
                  <a:srgbClr val="000000"/>
                </a:solidFill>
              </a:rPr>
              <a:t>asked </a:t>
            </a:r>
            <a:r>
              <a:rPr sz="2800" spc="-5" dirty="0">
                <a:solidFill>
                  <a:srgbClr val="000000"/>
                </a:solidFill>
              </a:rPr>
              <a:t>for </a:t>
            </a:r>
            <a:r>
              <a:rPr sz="2800" dirty="0">
                <a:solidFill>
                  <a:srgbClr val="000000"/>
                </a:solidFill>
              </a:rPr>
              <a:t>a special sign </a:t>
            </a:r>
            <a:r>
              <a:rPr sz="2800" spc="-5" dirty="0">
                <a:solidFill>
                  <a:srgbClr val="000000"/>
                </a:solidFill>
              </a:rPr>
              <a:t>that </a:t>
            </a:r>
            <a:r>
              <a:rPr sz="2800" dirty="0">
                <a:solidFill>
                  <a:srgbClr val="000000"/>
                </a:solidFill>
              </a:rPr>
              <a:t>God </a:t>
            </a:r>
            <a:r>
              <a:rPr sz="2800" spc="-5" dirty="0">
                <a:solidFill>
                  <a:srgbClr val="000000"/>
                </a:solidFill>
              </a:rPr>
              <a:t>was  with</a:t>
            </a:r>
            <a:r>
              <a:rPr sz="2800" dirty="0">
                <a:solidFill>
                  <a:srgbClr val="000000"/>
                </a:solidFill>
              </a:rPr>
              <a:t> him.	Then he </a:t>
            </a:r>
            <a:r>
              <a:rPr sz="2800" spc="-5" dirty="0">
                <a:solidFill>
                  <a:srgbClr val="000000"/>
                </a:solidFill>
              </a:rPr>
              <a:t>laid </a:t>
            </a:r>
            <a:r>
              <a:rPr sz="2800" dirty="0">
                <a:solidFill>
                  <a:srgbClr val="000000"/>
                </a:solidFill>
              </a:rPr>
              <a:t>a </a:t>
            </a:r>
            <a:r>
              <a:rPr sz="2800" spc="-5" dirty="0">
                <a:solidFill>
                  <a:srgbClr val="000000"/>
                </a:solidFill>
              </a:rPr>
              <a:t>fleecy </a:t>
            </a:r>
            <a:r>
              <a:rPr sz="2800" dirty="0">
                <a:solidFill>
                  <a:srgbClr val="000000"/>
                </a:solidFill>
              </a:rPr>
              <a:t>sheepskin on </a:t>
            </a:r>
            <a:r>
              <a:rPr sz="2800" spc="-5" dirty="0">
                <a:solidFill>
                  <a:srgbClr val="000000"/>
                </a:solidFill>
              </a:rPr>
              <a:t>the  </a:t>
            </a:r>
            <a:r>
              <a:rPr sz="2800" dirty="0">
                <a:solidFill>
                  <a:srgbClr val="000000"/>
                </a:solidFill>
              </a:rPr>
              <a:t>ground.</a:t>
            </a:r>
            <a:endParaRPr sz="2800"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52400" y="2971800"/>
            <a:ext cx="8552533" cy="3690754"/>
          </a:xfrm>
          <a:prstGeom prst="rect">
            <a:avLst/>
          </a:prstGeom>
        </p:spPr>
        <p:txBody>
          <a:bodyPr vert="horz" wrap="square" lIns="0" tIns="12700" rIns="0" bIns="0" rtlCol="0">
            <a:spAutoFit/>
          </a:bodyPr>
          <a:lstStyle/>
          <a:p>
            <a:pPr marR="10795" indent="-39370" algn="r">
              <a:lnSpc>
                <a:spcPct val="100000"/>
              </a:lnSpc>
              <a:spcBef>
                <a:spcPts val="100"/>
              </a:spcBef>
            </a:pPr>
            <a:r>
              <a:rPr lang="ro-RO" sz="2600" spc="-5" dirty="0">
                <a:latin typeface="Comic Sans MS"/>
                <a:cs typeface="Comic Sans MS"/>
              </a:rPr>
              <a:t>Dumnezeu </a:t>
            </a:r>
          </a:p>
          <a:p>
            <a:pPr marR="10795" indent="-39370" algn="r">
              <a:lnSpc>
                <a:spcPct val="100000"/>
              </a:lnSpc>
              <a:spcBef>
                <a:spcPts val="100"/>
              </a:spcBef>
            </a:pPr>
            <a:r>
              <a:rPr lang="ro-RO" sz="2600" spc="-5" dirty="0">
                <a:latin typeface="Comic Sans MS"/>
                <a:cs typeface="Comic Sans MS"/>
              </a:rPr>
              <a:t>mai dorea ca </a:t>
            </a:r>
          </a:p>
          <a:p>
            <a:pPr marR="10795" indent="-39370" algn="r">
              <a:lnSpc>
                <a:spcPct val="100000"/>
              </a:lnSpc>
              <a:spcBef>
                <a:spcPts val="100"/>
              </a:spcBef>
            </a:pPr>
            <a:r>
              <a:rPr lang="ro-RO" sz="2600" spc="-5" dirty="0">
                <a:latin typeface="Comic Sans MS"/>
                <a:cs typeface="Comic Sans MS"/>
              </a:rPr>
              <a:t>Ghedeon să </a:t>
            </a:r>
          </a:p>
          <a:p>
            <a:pPr marR="10795" indent="-39370" algn="r">
              <a:lnSpc>
                <a:spcPct val="100000"/>
              </a:lnSpc>
              <a:spcBef>
                <a:spcPts val="100"/>
              </a:spcBef>
            </a:pPr>
            <a:r>
              <a:rPr lang="ro-RO" sz="2600" spc="-5" dirty="0">
                <a:latin typeface="Comic Sans MS"/>
                <a:cs typeface="Comic Sans MS"/>
              </a:rPr>
              <a:t>conducă armata lui </a:t>
            </a:r>
          </a:p>
          <a:p>
            <a:pPr marR="10795" indent="-39370" algn="r">
              <a:lnSpc>
                <a:spcPct val="100000"/>
              </a:lnSpc>
              <a:spcBef>
                <a:spcPts val="100"/>
              </a:spcBef>
            </a:pPr>
            <a:r>
              <a:rPr lang="ro-RO" sz="2600" spc="-5" dirty="0">
                <a:latin typeface="Comic Sans MS"/>
                <a:cs typeface="Comic Sans MS"/>
              </a:rPr>
              <a:t>Israel împotriva viclenirilor </a:t>
            </a:r>
          </a:p>
          <a:p>
            <a:pPr marR="10795" indent="-39370" algn="r">
              <a:lnSpc>
                <a:spcPct val="100000"/>
              </a:lnSpc>
              <a:spcBef>
                <a:spcPts val="100"/>
              </a:spcBef>
            </a:pPr>
            <a:r>
              <a:rPr lang="ro-RO" sz="2600" spc="-5" dirty="0" err="1">
                <a:latin typeface="Comic Sans MS"/>
                <a:cs typeface="Comic Sans MS"/>
              </a:rPr>
              <a:t>Madianiți</a:t>
            </a:r>
            <a:r>
              <a:rPr lang="ro-RO" sz="2600" spc="-5" dirty="0">
                <a:latin typeface="Comic Sans MS"/>
                <a:cs typeface="Comic Sans MS"/>
              </a:rPr>
              <a:t>. Însă lui Ghedeon îi era frică. </a:t>
            </a:r>
          </a:p>
          <a:p>
            <a:pPr marR="10795" indent="-39370" algn="r">
              <a:lnSpc>
                <a:spcPct val="100000"/>
              </a:lnSpc>
              <a:spcBef>
                <a:spcPts val="100"/>
              </a:spcBef>
            </a:pPr>
            <a:r>
              <a:rPr lang="ro-RO" sz="2600" spc="-5" dirty="0">
                <a:latin typeface="Comic Sans MS"/>
                <a:cs typeface="Comic Sans MS"/>
              </a:rPr>
              <a:t>Așa că el a cerut un semn special de la Dumnezeu, </a:t>
            </a:r>
          </a:p>
          <a:p>
            <a:pPr marR="10795" indent="-39370" algn="r">
              <a:lnSpc>
                <a:spcPct val="100000"/>
              </a:lnSpc>
              <a:spcBef>
                <a:spcPts val="100"/>
              </a:spcBef>
            </a:pPr>
            <a:r>
              <a:rPr lang="ro-RO" sz="2600" spc="-5" dirty="0">
                <a:latin typeface="Comic Sans MS"/>
                <a:cs typeface="Comic Sans MS"/>
              </a:rPr>
              <a:t>prin care Dumnezeu să îi arate că El este cu el. După care a luat val de lână de oaie și la întins pe pământ.</a:t>
            </a:r>
            <a:endParaRPr sz="2600" dirty="0">
              <a:latin typeface="Comic Sans MS"/>
              <a:cs typeface="Comic Sans MS"/>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114800" y="0"/>
            <a:ext cx="4882515" cy="3890809"/>
          </a:xfrm>
          <a:prstGeom prst="rect">
            <a:avLst/>
          </a:prstGeom>
        </p:spPr>
        <p:txBody>
          <a:bodyPr vert="horz" wrap="square" lIns="0" tIns="12700" rIns="0" bIns="0" rtlCol="0">
            <a:spAutoFit/>
          </a:bodyPr>
          <a:lstStyle/>
          <a:p>
            <a:pPr marL="12700" marR="5080" algn="r">
              <a:lnSpc>
                <a:spcPct val="100000"/>
              </a:lnSpc>
              <a:spcBef>
                <a:spcPts val="100"/>
              </a:spcBef>
              <a:tabLst>
                <a:tab pos="1358900" algn="l"/>
                <a:tab pos="3647440" algn="l"/>
              </a:tabLst>
            </a:pPr>
            <a:r>
              <a:rPr lang="ro-RO" sz="2800" dirty="0">
                <a:latin typeface="Comic Sans MS"/>
                <a:cs typeface="Comic Sans MS"/>
              </a:rPr>
              <a:t>Dacă lâna va fi acoperită de rouă și tot pământul va rămâne uscat, se ruga Ghedeon, atunci voi cunoaște că îl vei elibera pe Israel prin mâna mea. În dimineața următoare, pământul era uscat, însă valul de lână era complet ud.</a:t>
            </a:r>
            <a:endParaRPr sz="2800" dirty="0">
              <a:latin typeface="Comic Sans MS"/>
              <a:cs typeface="Comic Sans MS"/>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041140" y="151129"/>
            <a:ext cx="4882515" cy="3459922"/>
          </a:xfrm>
          <a:prstGeom prst="rect">
            <a:avLst/>
          </a:prstGeom>
        </p:spPr>
        <p:txBody>
          <a:bodyPr vert="horz" wrap="square" lIns="0" tIns="12700" rIns="0" bIns="0" rtlCol="0">
            <a:spAutoFit/>
          </a:bodyPr>
          <a:lstStyle/>
          <a:p>
            <a:pPr marL="12700" marR="5080" algn="r">
              <a:lnSpc>
                <a:spcPct val="100000"/>
              </a:lnSpc>
              <a:spcBef>
                <a:spcPts val="100"/>
              </a:spcBef>
              <a:tabLst>
                <a:tab pos="1358900" algn="l"/>
                <a:tab pos="3647440" algn="l"/>
              </a:tabLst>
            </a:pPr>
            <a:r>
              <a:rPr lang="ro-RO" sz="2800" dirty="0">
                <a:latin typeface="Comic Sans MS"/>
                <a:cs typeface="Comic Sans MS"/>
              </a:rPr>
              <a:t>Însă Ghedeon încă avea dubii. Acum el dorea ca Dumnezeu să facă ca pământul să fie plin de rouă însă lâna să rămână complet uscată. Iar în dimineața următoare pământul era ud iar lâna era complet uscată.</a:t>
            </a:r>
            <a:endParaRPr sz="2800" dirty="0">
              <a:latin typeface="Comic Sans MS"/>
              <a:cs typeface="Comic Sans MS"/>
            </a:endParaRPr>
          </a:p>
        </p:txBody>
      </p:sp>
    </p:spTree>
    <p:extLst>
      <p:ext uri="{BB962C8B-B14F-4D97-AF65-F5344CB8AC3E}">
        <p14:creationId xmlns:p14="http://schemas.microsoft.com/office/powerpoint/2010/main" val="592368241"/>
      </p:ext>
    </p:extLst>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TotalTime>
  <Words>579</Words>
  <Application>Microsoft Office PowerPoint</Application>
  <PresentationFormat>Expunere pe ecran (4:3)</PresentationFormat>
  <Paragraphs>32</Paragraphs>
  <Slides>16</Slides>
  <Notes>0</Notes>
  <HiddenSlides>0</HiddenSlides>
  <MMClips>0</MMClips>
  <ScaleCrop>false</ScaleCrop>
  <HeadingPairs>
    <vt:vector size="6" baseType="variant">
      <vt:variant>
        <vt:lpstr>Fonturi utilizate</vt:lpstr>
      </vt:variant>
      <vt:variant>
        <vt:i4>2</vt:i4>
      </vt:variant>
      <vt:variant>
        <vt:lpstr>Temă</vt:lpstr>
      </vt:variant>
      <vt:variant>
        <vt:i4>1</vt:i4>
      </vt:variant>
      <vt:variant>
        <vt:lpstr>Titluri diapozitive</vt:lpstr>
      </vt:variant>
      <vt:variant>
        <vt:i4>16</vt:i4>
      </vt:variant>
    </vt:vector>
  </HeadingPairs>
  <TitlesOfParts>
    <vt:vector size="19" baseType="lpstr">
      <vt:lpstr>Calibri</vt:lpstr>
      <vt:lpstr>Comic Sans MS</vt:lpstr>
      <vt:lpstr>Office Theme</vt:lpstr>
      <vt:lpstr>Prezentare PowerPoint</vt:lpstr>
      <vt:lpstr>Prezentare PowerPoint</vt:lpstr>
      <vt:lpstr>Prezentare PowerPoint</vt:lpstr>
      <vt:lpstr>Prezentare PowerPoint</vt:lpstr>
      <vt:lpstr>Dumnezeu dorea ca Ghedeon să distrugă imaginea propriului său tată, al zeului său fals și să construiască un altar pentru adevăratul Dumnezeu. Cu toate că lui Ghedeon îi era frică și că consăteni lui avea să îl ucidă, Ghedeon a îndeplinit porunca lui Dumnezeu.</vt:lpstr>
      <vt:lpstr>God also wanted Gideon to lead Israel's army  against the wicked Midianites. But Gideon was  afraid. He asked for a special sign that God was  with him. Then he laid a fleecy sheepskin on the  ground.</vt:lpstr>
      <vt:lpstr>Prezentare PowerPoint</vt:lpstr>
      <vt:lpstr>Prezentare PowerPoint</vt:lpstr>
      <vt:lpstr>Prezentare PowerPoint</vt:lpstr>
      <vt:lpstr>Ghedeon a plecat la drum cu o armată de 32000 de oameni, însă Dumnezeu i-a redus armata la numai 300 de oameni. Dumnezeu nu dorea ca Israelul să spună că, Am fost salvat prin mâna mea. Numai Dumnezeu singur era salvatorul lui Israel.</vt:lpstr>
      <vt:lpstr>Știind că lui Ghedeon încă îi era frică, Dumnezeu i-a permis să audă visul ciudat al unui soldat Madianit, în timp ce acesta îl povestea unui alt soldat Madianit. În acest vis, o pâine rotundă de orz se rostogolea în tabăra lui Madian, aceasta a venit și a lovit cortul iar acesta a căzut.</vt:lpstr>
      <vt:lpstr>Celălalt paznic a strigat speriat, Aceasta este...sabia lui Ghedeon... Când a auzit Ghedeon acest vis și semnificația lui, a știut că Dumnezeu avea să îi de-a victoria.</vt:lpstr>
      <vt:lpstr>Prezentare PowerPoint</vt:lpstr>
      <vt:lpstr>La semnalul lui Ghedeon, soldați au suflat din trompete, au spart ulcioarele lor și și-au aprins torțele. Ce zgomot! Ce confuzie! Madianiți s-au speriat atât de tare încât s-au ridicat și au fugit.</vt:lpstr>
      <vt:lpstr>Prezentare PowerPoint</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Gideons Little Army English</dc:title>
  <cp:lastModifiedBy>Mihail</cp:lastModifiedBy>
  <cp:revision>17</cp:revision>
  <dcterms:created xsi:type="dcterms:W3CDTF">2018-02-26T20:28:47Z</dcterms:created>
  <dcterms:modified xsi:type="dcterms:W3CDTF">2018-02-27T08:44:19Z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2002-10-26T00:00:00Z</vt:filetime>
  </property>
  <property fmtid="{D5CDD505-2E9C-101B-9397-08002B2CF9AE}" pid="3" name="Creator">
    <vt:lpwstr>ADOBEPS4.DRV Version 4.24</vt:lpwstr>
  </property>
  <property fmtid="{D5CDD505-2E9C-101B-9397-08002B2CF9AE}" pid="4" name="LastSaved">
    <vt:filetime>2018-02-26T00:00:00Z</vt:filetime>
  </property>
</Properties>
</file>