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5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</p:sldIdLst>
  <p:sldSz cx="9118600" cy="6832600"/>
  <p:notesSz cx="9118600" cy="68326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5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30169" y="170179"/>
            <a:ext cx="3858260" cy="1102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67790" y="3826256"/>
            <a:ext cx="6383020" cy="1708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5930" y="1571498"/>
            <a:ext cx="3966591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96079" y="1571498"/>
            <a:ext cx="3966591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74900" y="320547"/>
            <a:ext cx="4368800" cy="443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5930" y="1571498"/>
            <a:ext cx="8206740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0324" y="6354318"/>
            <a:ext cx="2917952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5930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65392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44900" y="749300"/>
            <a:ext cx="4724400" cy="1354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</a:pPr>
            <a:r>
              <a:rPr sz="4400" spc="-5" dirty="0">
                <a:solidFill>
                  <a:srgbClr val="FFFF00"/>
                </a:solidFill>
                <a:latin typeface="Comic Sans MS"/>
                <a:cs typeface="Comic Sans MS"/>
              </a:rPr>
              <a:t>Rut: O  poveste</a:t>
            </a:r>
            <a:r>
              <a:rPr sz="4400" spc="-85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4400" spc="-10" dirty="0">
                <a:solidFill>
                  <a:srgbClr val="FFFF00"/>
                </a:solidFill>
                <a:latin typeface="Comic Sans MS"/>
                <a:cs typeface="Comic Sans MS"/>
              </a:rPr>
              <a:t>de  dragoste</a:t>
            </a:r>
            <a:endParaRPr sz="4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659126" y="178815"/>
            <a:ext cx="6210935" cy="4286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8455" marR="5080" indent="-326390" algn="r">
              <a:lnSpc>
                <a:spcPct val="100000"/>
              </a:lnSpc>
              <a:tabLst>
                <a:tab pos="1653539" algn="l"/>
                <a:tab pos="3443604" algn="l"/>
              </a:tabLst>
            </a:pPr>
            <a:r>
              <a:rPr sz="2800" spc="-200" dirty="0">
                <a:solidFill>
                  <a:srgbClr val="FFFFFF"/>
                </a:solidFill>
                <a:latin typeface="Comic Sans MS"/>
                <a:cs typeface="Comic Sans MS"/>
              </a:rPr>
              <a:t>Rut</a:t>
            </a:r>
            <a:r>
              <a:rPr lang="ro-RO" sz="2800" spc="-200" dirty="0">
                <a:solidFill>
                  <a:srgbClr val="FFFFFF"/>
                </a:solidFill>
                <a:latin typeface="Comic Sans MS"/>
                <a:cs typeface="Comic Sans MS"/>
              </a:rPr>
              <a:t>,</a:t>
            </a:r>
            <a:r>
              <a:rPr sz="2800" spc="-2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toţi ceilalţi din</a:t>
            </a:r>
            <a:r>
              <a:rPr sz="2800" spc="2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ţara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90" dirty="0" err="1">
                <a:solidFill>
                  <a:srgbClr val="FFFFFF"/>
                </a:solidFill>
                <a:latin typeface="Comic Sans MS"/>
                <a:cs typeface="Comic Sans MS"/>
              </a:rPr>
              <a:t>Moabului</a:t>
            </a:r>
            <a:r>
              <a:rPr lang="ro-RO"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,</a:t>
            </a:r>
            <a:r>
              <a:rPr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se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închina</a:t>
            </a:r>
            <a:r>
              <a:rPr sz="2800" spc="33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la</a:t>
            </a:r>
            <a:r>
              <a:rPr sz="2800" spc="58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idoli.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Dar</a:t>
            </a:r>
            <a:r>
              <a:rPr sz="2800" spc="-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urmând-o</a:t>
            </a:r>
            <a:r>
              <a:rPr sz="2800" spc="-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soacra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260" dirty="0" err="1">
                <a:solidFill>
                  <a:srgbClr val="FFFFFF"/>
                </a:solidFill>
                <a:latin typeface="Comic Sans MS"/>
                <a:cs typeface="Comic Sans MS"/>
              </a:rPr>
              <a:t>ei</a:t>
            </a:r>
            <a:r>
              <a:rPr lang="ro-RO" sz="2800" spc="-260" dirty="0">
                <a:solidFill>
                  <a:srgbClr val="FFFFFF"/>
                </a:solidFill>
                <a:latin typeface="Comic Sans MS"/>
                <a:cs typeface="Comic Sans MS"/>
              </a:rPr>
              <a:t>,</a:t>
            </a:r>
            <a:r>
              <a:rPr sz="2800" spc="-26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şi-a întors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faţa</a:t>
            </a:r>
            <a:r>
              <a:rPr sz="2800" spc="229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să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închine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Dumnezeului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viu</a:t>
            </a:r>
            <a:r>
              <a:rPr sz="2800" spc="-6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al</a:t>
            </a:r>
            <a:r>
              <a:rPr sz="2800" spc="-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lui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Israel.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Rut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muncit</a:t>
            </a:r>
            <a:r>
              <a:rPr sz="2800" spc="-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din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greu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pentru 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sigură că</a:t>
            </a:r>
            <a:r>
              <a:rPr sz="2800" spc="-7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Naomi</a:t>
            </a:r>
            <a:endParaRPr sz="2800" dirty="0">
              <a:latin typeface="Comic Sans MS"/>
              <a:cs typeface="Comic Sans MS"/>
            </a:endParaRPr>
          </a:p>
          <a:p>
            <a:pPr marL="1530350" marR="5080" indent="457834">
              <a:lnSpc>
                <a:spcPct val="100000"/>
              </a:lnSpc>
              <a:tabLst>
                <a:tab pos="5816600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avea</a:t>
            </a:r>
            <a:r>
              <a:rPr sz="28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suficien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t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ă</a:t>
            </a:r>
            <a:r>
              <a:rPr sz="2800" spc="1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hra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n</a:t>
            </a:r>
            <a:r>
              <a:rPr sz="2800" spc="5" dirty="0">
                <a:solidFill>
                  <a:srgbClr val="FFFFFF"/>
                </a:solidFill>
                <a:latin typeface="Comic Sans MS"/>
                <a:cs typeface="Comic Sans MS"/>
              </a:rPr>
              <a:t>ă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fiecare zi ea strângea spice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 câmp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urma  secerătorilor.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66399" y="152146"/>
            <a:ext cx="4716145" cy="4286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806575" algn="r">
              <a:lnSpc>
                <a:spcPct val="100000"/>
              </a:lnSpc>
              <a:tabLst>
                <a:tab pos="609600" algn="l"/>
              </a:tabLst>
            </a:pPr>
            <a:r>
              <a:rPr sz="2800" spc="-160" dirty="0">
                <a:latin typeface="Comic Sans MS"/>
                <a:cs typeface="Comic Sans MS"/>
              </a:rPr>
              <a:t>Boaz</a:t>
            </a:r>
            <a:r>
              <a:rPr lang="ro-RO" sz="2800" spc="-160" dirty="0">
                <a:latin typeface="Comic Sans MS"/>
                <a:cs typeface="Comic Sans MS"/>
              </a:rPr>
              <a:t>,</a:t>
            </a:r>
            <a:r>
              <a:rPr sz="2800" spc="-1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cel</a:t>
            </a:r>
            <a:r>
              <a:rPr sz="2800" spc="114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căruia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îi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aparţinea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14" dirty="0" err="1">
                <a:latin typeface="Comic Sans MS"/>
                <a:cs typeface="Comic Sans MS"/>
              </a:rPr>
              <a:t>ogorul</a:t>
            </a:r>
            <a:r>
              <a:rPr lang="ro-RO" sz="2800" spc="-114" dirty="0">
                <a:latin typeface="Comic Sans MS"/>
                <a:cs typeface="Comic Sans MS"/>
              </a:rPr>
              <a:t>,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auzit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despre bunătatea </a:t>
            </a:r>
            <a:r>
              <a:rPr sz="2800" dirty="0">
                <a:latin typeface="Comic Sans MS"/>
                <a:cs typeface="Comic Sans MS"/>
              </a:rPr>
              <a:t>lui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Rut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tot ce a făcut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pentru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soacra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ei.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Când acesta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80" dirty="0" err="1">
                <a:latin typeface="Comic Sans MS"/>
                <a:cs typeface="Comic Sans MS"/>
              </a:rPr>
              <a:t>întâlnit</a:t>
            </a:r>
            <a:r>
              <a:rPr sz="2800" spc="-80" dirty="0">
                <a:latin typeface="Comic Sans MS"/>
                <a:cs typeface="Comic Sans MS"/>
              </a:rPr>
              <a:t>-o</a:t>
            </a:r>
            <a:r>
              <a:rPr lang="ro-RO" sz="2800" spc="-80" dirty="0">
                <a:latin typeface="Comic Sans MS"/>
                <a:cs typeface="Comic Sans MS"/>
              </a:rPr>
              <a:t>,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 poruncit slujitorilor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lase mai multe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spice</a:t>
            </a:r>
          </a:p>
          <a:p>
            <a:pPr marL="1558290" marR="6350" indent="-107950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ogor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intenţionat.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Boaz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început să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</a:t>
            </a:r>
          </a:p>
          <a:p>
            <a:pPr marR="6350" algn="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placă </a:t>
            </a: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Rut.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614961" y="162052"/>
            <a:ext cx="3276600" cy="4285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10845" algn="r">
              <a:lnSpc>
                <a:spcPct val="100000"/>
              </a:lnSpc>
              <a:tabLst>
                <a:tab pos="1983105" algn="l"/>
              </a:tabLst>
            </a:pPr>
            <a:r>
              <a:rPr sz="2800" dirty="0">
                <a:latin typeface="Comic Sans MS"/>
                <a:cs typeface="Comic Sans MS"/>
              </a:rPr>
              <a:t>Când </a:t>
            </a:r>
            <a:r>
              <a:rPr sz="2800" spc="-5" dirty="0">
                <a:latin typeface="Comic Sans MS"/>
                <a:cs typeface="Comic Sans MS"/>
              </a:rPr>
              <a:t>Rut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i-a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spus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lui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Naomi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despre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bunătatea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lui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165" dirty="0">
                <a:latin typeface="Comic Sans MS"/>
                <a:cs typeface="Comic Sans MS"/>
              </a:rPr>
              <a:t>Boaz</a:t>
            </a:r>
            <a:r>
              <a:rPr lang="ro-RO" sz="2800" spc="-165" dirty="0">
                <a:latin typeface="Comic Sans MS"/>
                <a:cs typeface="Comic Sans MS"/>
              </a:rPr>
              <a:t>,</a:t>
            </a:r>
            <a:r>
              <a:rPr sz="2800" spc="-165" dirty="0">
                <a:latin typeface="Comic Sans MS"/>
                <a:cs typeface="Comic Sans MS"/>
              </a:rPr>
              <a:t> 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aceasta a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lăudat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„Omul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acesta este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rudă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cu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00" dirty="0" err="1">
                <a:latin typeface="Comic Sans MS"/>
                <a:cs typeface="Comic Sans MS"/>
              </a:rPr>
              <a:t>noi</a:t>
            </a:r>
            <a:r>
              <a:rPr lang="ro-RO" sz="2800" spc="-200" dirty="0">
                <a:latin typeface="Comic Sans MS"/>
                <a:cs typeface="Comic Sans MS"/>
              </a:rPr>
              <a:t>,</a:t>
            </a:r>
            <a:r>
              <a:rPr sz="2800" spc="-2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este </a:t>
            </a:r>
            <a:r>
              <a:rPr sz="2800" spc="-5" dirty="0">
                <a:latin typeface="Comic Sans MS"/>
                <a:cs typeface="Comic Sans MS"/>
              </a:rPr>
              <a:t>din</a:t>
            </a:r>
            <a:r>
              <a:rPr sz="2800" spc="1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cei</a:t>
            </a:r>
          </a:p>
          <a:p>
            <a:pPr marL="593090" marR="5715" indent="266700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ce au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drept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ră</a:t>
            </a:r>
            <a:r>
              <a:rPr sz="2800" spc="-5" dirty="0">
                <a:latin typeface="Comic Sans MS"/>
                <a:cs typeface="Comic Sans MS"/>
              </a:rPr>
              <a:t>scum</a:t>
            </a:r>
            <a:r>
              <a:rPr sz="2800" spc="-10" dirty="0">
                <a:latin typeface="Comic Sans MS"/>
                <a:cs typeface="Comic Sans MS"/>
              </a:rPr>
              <a:t>p</a:t>
            </a:r>
            <a:r>
              <a:rPr sz="2800" spc="5" dirty="0">
                <a:latin typeface="Comic Sans MS"/>
                <a:cs typeface="Comic Sans MS"/>
              </a:rPr>
              <a:t>ă</a:t>
            </a:r>
            <a:r>
              <a:rPr sz="2800" dirty="0">
                <a:latin typeface="Comic Sans MS"/>
                <a:cs typeface="Comic Sans MS"/>
              </a:rPr>
              <a:t>rare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asupra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15" dirty="0">
                <a:latin typeface="Comic Sans MS"/>
                <a:cs typeface="Comic Sans MS"/>
              </a:rPr>
              <a:t>noastră."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757676" y="3136753"/>
            <a:ext cx="151130" cy="83185"/>
          </a:xfrm>
          <a:custGeom>
            <a:avLst/>
            <a:gdLst/>
            <a:ahLst/>
            <a:cxnLst/>
            <a:rect l="l" t="t" r="r" b="b"/>
            <a:pathLst>
              <a:path w="151129" h="83185">
                <a:moveTo>
                  <a:pt x="0" y="82950"/>
                </a:moveTo>
                <a:lnTo>
                  <a:pt x="18633" y="76545"/>
                </a:lnTo>
                <a:lnTo>
                  <a:pt x="37052" y="69996"/>
                </a:lnTo>
                <a:lnTo>
                  <a:pt x="55614" y="63448"/>
                </a:lnTo>
                <a:lnTo>
                  <a:pt x="98476" y="45327"/>
                </a:lnTo>
                <a:lnTo>
                  <a:pt x="142934" y="13323"/>
                </a:lnTo>
                <a:lnTo>
                  <a:pt x="150875" y="6750"/>
                </a:lnTo>
                <a:lnTo>
                  <a:pt x="107049" y="0"/>
                </a:lnTo>
                <a:lnTo>
                  <a:pt x="57435" y="750"/>
                </a:lnTo>
                <a:lnTo>
                  <a:pt x="16823" y="4500"/>
                </a:lnTo>
                <a:lnTo>
                  <a:pt x="0" y="67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2255" y="2758947"/>
            <a:ext cx="6395720" cy="3858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16300" marR="5080" indent="8509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Odată </a:t>
            </a:r>
            <a:r>
              <a:rPr sz="2800" dirty="0">
                <a:latin typeface="Comic Sans MS"/>
                <a:cs typeface="Comic Sans MS"/>
              </a:rPr>
              <a:t>cu  </a:t>
            </a:r>
            <a:r>
              <a:rPr sz="2800" spc="-5" dirty="0" err="1">
                <a:latin typeface="Comic Sans MS"/>
                <a:cs typeface="Comic Sans MS"/>
              </a:rPr>
              <a:t>trecerea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95" dirty="0" err="1">
                <a:latin typeface="Comic Sans MS"/>
                <a:cs typeface="Comic Sans MS"/>
              </a:rPr>
              <a:t>timpului</a:t>
            </a:r>
            <a:r>
              <a:rPr lang="ro-RO" sz="2800" spc="-95" dirty="0">
                <a:latin typeface="Comic Sans MS"/>
                <a:cs typeface="Comic Sans MS"/>
              </a:rPr>
              <a:t>,</a:t>
            </a:r>
            <a:endParaRPr sz="2800" dirty="0">
              <a:latin typeface="Comic Sans MS"/>
              <a:cs typeface="Comic Sans MS"/>
            </a:endParaRPr>
          </a:p>
          <a:p>
            <a:pPr marL="12700" marR="153670" indent="-635">
              <a:lnSpc>
                <a:spcPct val="100000"/>
              </a:lnSpc>
              <a:spcBef>
                <a:spcPts val="5"/>
              </a:spcBef>
              <a:tabLst>
                <a:tab pos="1344930" algn="l"/>
                <a:tab pos="2577465" algn="l"/>
                <a:tab pos="2783840" algn="l"/>
              </a:tabLst>
            </a:pPr>
            <a:r>
              <a:rPr sz="2800" spc="-5" dirty="0">
                <a:latin typeface="Comic Sans MS"/>
                <a:cs typeface="Comic Sans MS"/>
              </a:rPr>
              <a:t>Boaz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dorit </a:t>
            </a:r>
            <a:r>
              <a:rPr sz="2800" dirty="0">
                <a:latin typeface="Comic Sans MS"/>
                <a:cs typeface="Comic Sans MS"/>
              </a:rPr>
              <a:t>să se căsătorească cu  </a:t>
            </a:r>
            <a:r>
              <a:rPr sz="2800" spc="-5" dirty="0">
                <a:latin typeface="Comic Sans MS"/>
                <a:cs typeface="Comic Sans MS"/>
              </a:rPr>
              <a:t>Rut şi să </a:t>
            </a:r>
            <a:r>
              <a:rPr sz="2800" dirty="0">
                <a:latin typeface="Comic Sans MS"/>
                <a:cs typeface="Comic Sans MS"/>
              </a:rPr>
              <a:t>se </a:t>
            </a:r>
            <a:r>
              <a:rPr sz="2800" spc="-5" dirty="0">
                <a:latin typeface="Comic Sans MS"/>
                <a:cs typeface="Comic Sans MS"/>
              </a:rPr>
              <a:t>îngrijească de familia </a:t>
            </a:r>
            <a:r>
              <a:rPr sz="2800" dirty="0">
                <a:latin typeface="Comic Sans MS"/>
                <a:cs typeface="Comic Sans MS"/>
              </a:rPr>
              <a:t>lui  Naomi.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Dar o </a:t>
            </a:r>
            <a:r>
              <a:rPr sz="2800" spc="-5" dirty="0">
                <a:latin typeface="Comic Sans MS"/>
                <a:cs typeface="Comic Sans MS"/>
              </a:rPr>
              <a:t>altă rudă </a:t>
            </a:r>
            <a:r>
              <a:rPr sz="2800" dirty="0">
                <a:latin typeface="Comic Sans MS"/>
                <a:cs typeface="Comic Sans MS"/>
              </a:rPr>
              <a:t>avea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drept de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răscumpărare.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Acest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bărbat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dorea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pământul </a:t>
            </a:r>
            <a:r>
              <a:rPr sz="2800" spc="-5" dirty="0">
                <a:latin typeface="Comic Sans MS"/>
                <a:cs typeface="Comic Sans MS"/>
              </a:rPr>
              <a:t>(ţarina) </a:t>
            </a:r>
            <a:r>
              <a:rPr sz="2800" spc="-195" dirty="0" err="1">
                <a:latin typeface="Comic Sans MS"/>
                <a:cs typeface="Comic Sans MS"/>
              </a:rPr>
              <a:t>lor</a:t>
            </a:r>
            <a:r>
              <a:rPr lang="ro-RO" sz="2800" spc="-195" dirty="0">
                <a:latin typeface="Comic Sans MS"/>
                <a:cs typeface="Comic Sans MS"/>
              </a:rPr>
              <a:t>,</a:t>
            </a:r>
            <a:r>
              <a:rPr sz="2800" spc="-1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dar nu </a:t>
            </a:r>
            <a:r>
              <a:rPr sz="2800" dirty="0">
                <a:latin typeface="Comic Sans MS"/>
                <a:cs typeface="Comic Sans MS"/>
              </a:rPr>
              <a:t>o </a:t>
            </a:r>
            <a:r>
              <a:rPr sz="2800" spc="-5" dirty="0">
                <a:latin typeface="Comic Sans MS"/>
                <a:cs typeface="Comic Sans MS"/>
              </a:rPr>
              <a:t>dorea 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Rut</a:t>
            </a:r>
            <a:r>
              <a:rPr sz="2800" spc="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ca</a:t>
            </a:r>
            <a:r>
              <a:rPr sz="2800" spc="3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soţie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Legea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însă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nu-i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permitea </a:t>
            </a:r>
            <a:r>
              <a:rPr sz="2800" spc="-5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Comic Sans MS"/>
                <a:cs typeface="Comic Sans MS"/>
              </a:rPr>
              <a:t>aibă </a:t>
            </a:r>
            <a:r>
              <a:rPr sz="2800" spc="-5" dirty="0">
                <a:latin typeface="Comic Sans MS"/>
                <a:cs typeface="Comic Sans MS"/>
              </a:rPr>
              <a:t>una </a:t>
            </a:r>
            <a:r>
              <a:rPr sz="2800" dirty="0">
                <a:latin typeface="Comic Sans MS"/>
                <a:cs typeface="Comic Sans MS"/>
              </a:rPr>
              <a:t>fără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cealaltă.</a:t>
            </a: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5872" y="182626"/>
            <a:ext cx="7343775" cy="3004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tabLst>
                <a:tab pos="5571490" algn="l"/>
              </a:tabLst>
            </a:pP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spc="-5" dirty="0" err="1">
                <a:latin typeface="Comic Sans MS"/>
                <a:cs typeface="Comic Sans MS"/>
              </a:rPr>
              <a:t>vremurile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14" dirty="0" err="1">
                <a:latin typeface="Comic Sans MS"/>
                <a:cs typeface="Comic Sans MS"/>
              </a:rPr>
              <a:t>acelea</a:t>
            </a:r>
            <a:r>
              <a:rPr lang="ro-RO" sz="2800" spc="-114" dirty="0">
                <a:latin typeface="Comic Sans MS"/>
                <a:cs typeface="Comic Sans MS"/>
              </a:rPr>
              <a:t>,</a:t>
            </a:r>
            <a:r>
              <a:rPr sz="2800" spc="-114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oamenii </a:t>
            </a:r>
            <a:r>
              <a:rPr sz="2800" spc="-5" dirty="0">
                <a:latin typeface="Comic Sans MS"/>
                <a:cs typeface="Comic Sans MS"/>
              </a:rPr>
              <a:t>nu îşi </a:t>
            </a:r>
            <a:r>
              <a:rPr sz="2800" dirty="0">
                <a:latin typeface="Comic Sans MS"/>
                <a:cs typeface="Comic Sans MS"/>
              </a:rPr>
              <a:t>strângeau  mâna pentru a </a:t>
            </a:r>
            <a:r>
              <a:rPr sz="2800" spc="-5" dirty="0">
                <a:latin typeface="Comic Sans MS"/>
                <a:cs typeface="Comic Sans MS"/>
              </a:rPr>
              <a:t>face </a:t>
            </a:r>
            <a:r>
              <a:rPr sz="2800" spc="5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</a:t>
            </a:r>
            <a:r>
              <a:rPr sz="2800" spc="36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înţelegere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Boaz</a:t>
            </a:r>
            <a:endParaRPr sz="2800" dirty="0">
              <a:latin typeface="Comic Sans MS"/>
              <a:cs typeface="Comic Sans MS"/>
            </a:endParaRPr>
          </a:p>
          <a:p>
            <a:pPr marL="12700" marR="958850" indent="-63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şi-a </a:t>
            </a:r>
            <a:r>
              <a:rPr sz="2800" dirty="0">
                <a:latin typeface="Comic Sans MS"/>
                <a:cs typeface="Comic Sans MS"/>
              </a:rPr>
              <a:t>scos </a:t>
            </a:r>
            <a:r>
              <a:rPr sz="2800" spc="-5" dirty="0">
                <a:latin typeface="Comic Sans MS"/>
                <a:cs typeface="Comic Sans MS"/>
              </a:rPr>
              <a:t>încălţămintea şi în </a:t>
            </a:r>
            <a:r>
              <a:rPr sz="2800" dirty="0">
                <a:latin typeface="Comic Sans MS"/>
                <a:cs typeface="Comic Sans MS"/>
              </a:rPr>
              <a:t>mod public  a oferit-o celuilalt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bărbat.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Afacerea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fost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încheiată.</a:t>
            </a:r>
          </a:p>
          <a:p>
            <a:pPr marL="12700" marR="512699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Rut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devenit  soţia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lui.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980203" y="4879530"/>
            <a:ext cx="3157855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28600" algn="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Acum </a:t>
            </a:r>
            <a:r>
              <a:rPr sz="2800" dirty="0">
                <a:latin typeface="Comic Sans MS"/>
                <a:cs typeface="Comic Sans MS"/>
              </a:rPr>
              <a:t>ea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Naomi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devenit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parte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din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familia </a:t>
            </a:r>
            <a:r>
              <a:rPr sz="2800" dirty="0">
                <a:latin typeface="Comic Sans MS"/>
                <a:cs typeface="Comic Sans MS"/>
              </a:rPr>
              <a:t>lui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Boaz.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60378" y="244347"/>
            <a:ext cx="3864610" cy="215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50825" algn="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Boaz şi Rut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l-au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numit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pe primul </a:t>
            </a:r>
            <a:r>
              <a:rPr sz="2800" dirty="0" err="1">
                <a:latin typeface="Comic Sans MS"/>
                <a:cs typeface="Comic Sans MS"/>
              </a:rPr>
              <a:t>lor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200" dirty="0" err="1">
                <a:latin typeface="Comic Sans MS"/>
                <a:cs typeface="Comic Sans MS"/>
              </a:rPr>
              <a:t>fiu</a:t>
            </a:r>
            <a:r>
              <a:rPr lang="ro-RO" sz="2800" spc="-200" dirty="0">
                <a:latin typeface="Comic Sans MS"/>
                <a:cs typeface="Comic Sans MS"/>
              </a:rPr>
              <a:t>,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Obed.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El a </a:t>
            </a:r>
            <a:r>
              <a:rPr sz="2800" spc="-5" dirty="0">
                <a:latin typeface="Comic Sans MS"/>
                <a:cs typeface="Comic Sans MS"/>
              </a:rPr>
              <a:t>fost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bunicul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lui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30" dirty="0">
                <a:latin typeface="Comic Sans MS"/>
                <a:cs typeface="Comic Sans MS"/>
              </a:rPr>
              <a:t>David</a:t>
            </a:r>
            <a:r>
              <a:rPr lang="ro-RO" sz="2800" spc="-130" dirty="0">
                <a:latin typeface="Comic Sans MS"/>
                <a:cs typeface="Comic Sans MS"/>
              </a:rPr>
              <a:t>,</a:t>
            </a:r>
            <a:r>
              <a:rPr sz="2800" spc="-1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marele</a:t>
            </a:r>
            <a:r>
              <a:rPr sz="2800" spc="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Rege</a:t>
            </a:r>
          </a:p>
          <a:p>
            <a:pPr marR="6985" algn="r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al </a:t>
            </a:r>
            <a:r>
              <a:rPr sz="2800" spc="-5" dirty="0">
                <a:latin typeface="Comic Sans MS"/>
                <a:cs typeface="Comic Sans MS"/>
              </a:rPr>
              <a:t>lui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Israel.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5872" y="169671"/>
            <a:ext cx="8077200" cy="172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6651625" algn="l"/>
              </a:tabLst>
            </a:pPr>
            <a:r>
              <a:rPr sz="2800" spc="-195" dirty="0">
                <a:latin typeface="Comic Sans MS"/>
                <a:cs typeface="Comic Sans MS"/>
              </a:rPr>
              <a:t>Dar</a:t>
            </a:r>
            <a:r>
              <a:rPr lang="ro-RO" sz="2800" spc="-195" dirty="0">
                <a:latin typeface="Comic Sans MS"/>
                <a:cs typeface="Comic Sans MS"/>
              </a:rPr>
              <a:t>,</a:t>
            </a:r>
            <a:r>
              <a:rPr sz="2800" spc="-1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într-un </a:t>
            </a:r>
            <a:r>
              <a:rPr sz="2800" dirty="0">
                <a:latin typeface="Comic Sans MS"/>
                <a:cs typeface="Comic Sans MS"/>
              </a:rPr>
              <a:t>mod cu </a:t>
            </a:r>
            <a:r>
              <a:rPr sz="2800" spc="-5" dirty="0" err="1">
                <a:latin typeface="Comic Sans MS"/>
                <a:cs typeface="Comic Sans MS"/>
              </a:rPr>
              <a:t>totul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00" dirty="0" err="1">
                <a:latin typeface="Comic Sans MS"/>
                <a:cs typeface="Comic Sans MS"/>
              </a:rPr>
              <a:t>minunat</a:t>
            </a:r>
            <a:r>
              <a:rPr lang="ro-RO" sz="2800" spc="-100" dirty="0">
                <a:latin typeface="Comic Sans MS"/>
                <a:cs typeface="Comic Sans MS"/>
              </a:rPr>
              <a:t>,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copilul </a:t>
            </a:r>
            <a:r>
              <a:rPr sz="2800" spc="-5" dirty="0">
                <a:latin typeface="Comic Sans MS"/>
                <a:cs typeface="Comic Sans MS"/>
              </a:rPr>
              <a:t>Obed </a:t>
            </a:r>
            <a:r>
              <a:rPr sz="2800" dirty="0">
                <a:latin typeface="Comic Sans MS"/>
                <a:cs typeface="Comic Sans MS"/>
              </a:rPr>
              <a:t>a  </a:t>
            </a:r>
            <a:r>
              <a:rPr sz="2800" spc="-5" dirty="0">
                <a:latin typeface="Comic Sans MS"/>
                <a:cs typeface="Comic Sans MS"/>
              </a:rPr>
              <a:t>fost  strămoşul  </a:t>
            </a:r>
            <a:r>
              <a:rPr sz="2800" dirty="0">
                <a:latin typeface="Comic Sans MS"/>
                <a:cs typeface="Comic Sans MS"/>
              </a:rPr>
              <a:t>Domnului</a:t>
            </a:r>
            <a:r>
              <a:rPr sz="2800" spc="-33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Isus</a:t>
            </a:r>
            <a:r>
              <a:rPr sz="2800" spc="44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Cristos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Isus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venit </a:t>
            </a:r>
            <a:r>
              <a:rPr sz="2800" dirty="0">
                <a:latin typeface="Comic Sans MS"/>
                <a:cs typeface="Comic Sans MS"/>
              </a:rPr>
              <a:t>pe linia </a:t>
            </a:r>
            <a:r>
              <a:rPr sz="2800" spc="-5" dirty="0">
                <a:latin typeface="Comic Sans MS"/>
                <a:cs typeface="Comic Sans MS"/>
              </a:rPr>
              <a:t>familiei </a:t>
            </a:r>
            <a:r>
              <a:rPr sz="2800" dirty="0">
                <a:latin typeface="Comic Sans MS"/>
                <a:cs typeface="Comic Sans MS"/>
              </a:rPr>
              <a:t>lui David pentru a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Regele regilor </a:t>
            </a:r>
            <a:r>
              <a:rPr sz="2800" spc="-5" dirty="0" err="1">
                <a:latin typeface="Comic Sans MS"/>
                <a:cs typeface="Comic Sans MS"/>
              </a:rPr>
              <a:t>şi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Mântuitorul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lumii.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68142" y="2576576"/>
            <a:ext cx="3161665" cy="1118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200" spc="-5" dirty="0">
                <a:solidFill>
                  <a:srgbClr val="FFFFFF"/>
                </a:solidFill>
              </a:rPr>
              <a:t>Sfâ</a:t>
            </a:r>
            <a:r>
              <a:rPr sz="7200" spc="5" dirty="0">
                <a:solidFill>
                  <a:srgbClr val="FFFFFF"/>
                </a:solidFill>
              </a:rPr>
              <a:t>r</a:t>
            </a:r>
            <a:r>
              <a:rPr sz="7200" spc="-5" dirty="0">
                <a:solidFill>
                  <a:srgbClr val="FFFFFF"/>
                </a:solidFill>
                <a:latin typeface="Comic Sans MS"/>
                <a:cs typeface="Comic Sans MS"/>
              </a:rPr>
              <a:t>ş</a:t>
            </a:r>
            <a:r>
              <a:rPr sz="7200" spc="-10" dirty="0">
                <a:solidFill>
                  <a:srgbClr val="FFFFFF"/>
                </a:solidFill>
              </a:rPr>
              <a:t>it</a:t>
            </a:r>
            <a:endParaRPr sz="72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81707" y="162052"/>
            <a:ext cx="6889115" cy="3431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7820" marR="5080" indent="-325755" algn="r">
              <a:lnSpc>
                <a:spcPct val="100000"/>
              </a:lnSpc>
              <a:tabLst>
                <a:tab pos="4630420" algn="l"/>
              </a:tabLst>
            </a:pPr>
            <a:r>
              <a:rPr sz="2800" dirty="0">
                <a:latin typeface="Comic Sans MS"/>
                <a:cs typeface="Comic Sans MS"/>
              </a:rPr>
              <a:t>Dacă </a:t>
            </a:r>
            <a:r>
              <a:rPr sz="2800" spc="-5" dirty="0">
                <a:latin typeface="Comic Sans MS"/>
                <a:cs typeface="Comic Sans MS"/>
              </a:rPr>
              <a:t>ţi-ai fi </a:t>
            </a:r>
            <a:r>
              <a:rPr sz="2800" dirty="0">
                <a:latin typeface="Comic Sans MS"/>
                <a:cs typeface="Comic Sans MS"/>
              </a:rPr>
              <a:t>putut </a:t>
            </a:r>
            <a:r>
              <a:rPr sz="2800" spc="-5" dirty="0">
                <a:latin typeface="Comic Sans MS"/>
                <a:cs typeface="Comic Sans MS"/>
              </a:rPr>
              <a:t>întâlni străbunicii</a:t>
            </a:r>
            <a:r>
              <a:rPr sz="2800" spc="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dirty="0">
                <a:latin typeface="Comic Sans MS"/>
                <a:cs typeface="Comic Sans MS"/>
              </a:rPr>
              <a:t> pe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părinţii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95" dirty="0" err="1">
                <a:latin typeface="Comic Sans MS"/>
                <a:cs typeface="Comic Sans MS"/>
              </a:rPr>
              <a:t>lor</a:t>
            </a:r>
            <a:r>
              <a:rPr lang="ro-RO" sz="2800" spc="-195" dirty="0">
                <a:latin typeface="Comic Sans MS"/>
                <a:cs typeface="Comic Sans MS"/>
              </a:rPr>
              <a:t>,</a:t>
            </a:r>
            <a:r>
              <a:rPr sz="2800" spc="-1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precum </a:t>
            </a:r>
            <a:r>
              <a:rPr sz="2800" spc="-5" dirty="0">
                <a:latin typeface="Comic Sans MS"/>
                <a:cs typeface="Comic Sans MS"/>
              </a:rPr>
              <a:t>şi toţi </a:t>
            </a:r>
            <a:r>
              <a:rPr sz="2800" dirty="0">
                <a:latin typeface="Comic Sans MS"/>
                <a:cs typeface="Comic Sans MS"/>
              </a:rPr>
              <a:t>aceia</a:t>
            </a:r>
            <a:r>
              <a:rPr sz="2800" spc="1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care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au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fost înainte în </a:t>
            </a:r>
            <a:r>
              <a:rPr sz="2800" spc="-5" dirty="0" err="1">
                <a:latin typeface="Comic Sans MS"/>
                <a:cs typeface="Comic Sans MS"/>
              </a:rPr>
              <a:t>familia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265" dirty="0">
                <a:latin typeface="Comic Sans MS"/>
                <a:cs typeface="Comic Sans MS"/>
              </a:rPr>
              <a:t>ta</a:t>
            </a:r>
            <a:r>
              <a:rPr lang="ro-RO" sz="2800" spc="-265" dirty="0">
                <a:latin typeface="Comic Sans MS"/>
                <a:cs typeface="Comic Sans MS"/>
              </a:rPr>
              <a:t>,</a:t>
            </a:r>
            <a:r>
              <a:rPr sz="2800" spc="-265" dirty="0">
                <a:latin typeface="Comic Sans MS"/>
                <a:cs typeface="Comic Sans MS"/>
              </a:rPr>
              <a:t> </a:t>
            </a:r>
            <a:r>
              <a:rPr lang="ro-RO" sz="2800" spc="-26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ai</a:t>
            </a:r>
            <a:r>
              <a:rPr sz="2800" spc="2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 </a:t>
            </a:r>
            <a:r>
              <a:rPr sz="2800" dirty="0">
                <a:latin typeface="Comic Sans MS"/>
                <a:cs typeface="Comic Sans MS"/>
              </a:rPr>
              <a:t>surprins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ce </a:t>
            </a:r>
            <a:r>
              <a:rPr sz="2800" spc="-5" dirty="0">
                <a:latin typeface="Comic Sans MS"/>
                <a:cs typeface="Comic Sans MS"/>
              </a:rPr>
              <a:t>fel de </a:t>
            </a:r>
            <a:r>
              <a:rPr sz="2800" dirty="0">
                <a:latin typeface="Comic Sans MS"/>
                <a:cs typeface="Comic Sans MS"/>
              </a:rPr>
              <a:t>oameni </a:t>
            </a:r>
            <a:r>
              <a:rPr sz="2800" spc="5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au</a:t>
            </a:r>
            <a:r>
              <a:rPr sz="2800" spc="34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fost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În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120" dirty="0" err="1">
                <a:latin typeface="Comic Sans MS"/>
                <a:cs typeface="Comic Sans MS"/>
              </a:rPr>
              <a:t>Biblie</a:t>
            </a:r>
            <a:r>
              <a:rPr lang="ro-RO" sz="2800" spc="-120" dirty="0">
                <a:latin typeface="Comic Sans MS"/>
                <a:cs typeface="Comic Sans MS"/>
              </a:rPr>
              <a:t>,</a:t>
            </a:r>
            <a:r>
              <a:rPr sz="2800" spc="-120" dirty="0">
                <a:latin typeface="Comic Sans MS"/>
                <a:cs typeface="Comic Sans MS"/>
              </a:rPr>
              <a:t> 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 unul dintre străbunii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umani</a:t>
            </a:r>
            <a:endParaRPr sz="2800" dirty="0">
              <a:latin typeface="Comic Sans MS"/>
              <a:cs typeface="Comic Sans MS"/>
            </a:endParaRPr>
          </a:p>
          <a:p>
            <a:pPr marL="3549015" marR="5080" indent="-619760" algn="r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ai </a:t>
            </a:r>
            <a:r>
              <a:rPr sz="2800" spc="-5" dirty="0">
                <a:latin typeface="Comic Sans MS"/>
                <a:cs typeface="Comic Sans MS"/>
              </a:rPr>
              <a:t>lui Isus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fost Rut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70" dirty="0">
                <a:latin typeface="Comic Sans MS"/>
                <a:cs typeface="Comic Sans MS"/>
              </a:rPr>
              <a:t>-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tânără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moabită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care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se </a:t>
            </a:r>
            <a:r>
              <a:rPr sz="2800" spc="-5" dirty="0">
                <a:latin typeface="Comic Sans MS"/>
                <a:cs typeface="Comic Sans MS"/>
              </a:rPr>
              <a:t>închina </a:t>
            </a:r>
            <a:r>
              <a:rPr sz="2800" dirty="0">
                <a:latin typeface="Comic Sans MS"/>
                <a:cs typeface="Comic Sans MS"/>
              </a:rPr>
              <a:t>la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idoli.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6154" y="162052"/>
            <a:ext cx="8285480" cy="2154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tabLst>
                <a:tab pos="4694555" algn="l"/>
                <a:tab pos="6498590" algn="l"/>
              </a:tabLst>
            </a:pPr>
            <a:r>
              <a:rPr sz="2800" dirty="0">
                <a:latin typeface="Comic Sans MS"/>
                <a:cs typeface="Comic Sans MS"/>
              </a:rPr>
              <a:t>Povestea lui </a:t>
            </a:r>
            <a:r>
              <a:rPr sz="2800" spc="-5" dirty="0">
                <a:latin typeface="Comic Sans MS"/>
                <a:cs typeface="Comic Sans MS"/>
              </a:rPr>
              <a:t>Rut începe </a:t>
            </a:r>
            <a:r>
              <a:rPr sz="2800" spc="-5" dirty="0" err="1">
                <a:latin typeface="Comic Sans MS"/>
                <a:cs typeface="Comic Sans MS"/>
              </a:rPr>
              <a:t>în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20" dirty="0">
                <a:latin typeface="Comic Sans MS"/>
                <a:cs typeface="Comic Sans MS"/>
              </a:rPr>
              <a:t>Israel</a:t>
            </a:r>
            <a:r>
              <a:rPr lang="ro-RO" sz="2800" spc="-120" dirty="0">
                <a:latin typeface="Comic Sans MS"/>
                <a:cs typeface="Comic Sans MS"/>
              </a:rPr>
              <a:t>,</a:t>
            </a:r>
            <a:r>
              <a:rPr sz="2800" spc="-1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după domnia </a:t>
            </a:r>
            <a:r>
              <a:rPr sz="2800" dirty="0" err="1">
                <a:latin typeface="Comic Sans MS"/>
                <a:cs typeface="Comic Sans MS"/>
              </a:rPr>
              <a:t>lui</a:t>
            </a:r>
            <a:r>
              <a:rPr sz="2800" dirty="0">
                <a:latin typeface="Comic Sans MS"/>
                <a:cs typeface="Comic Sans MS"/>
              </a:rPr>
              <a:t>  </a:t>
            </a:r>
            <a:r>
              <a:rPr sz="2800" spc="-105" dirty="0">
                <a:latin typeface="Comic Sans MS"/>
                <a:cs typeface="Comic Sans MS"/>
              </a:rPr>
              <a:t>Solomon</a:t>
            </a:r>
            <a:r>
              <a:rPr lang="ro-RO" sz="2800" spc="-105" dirty="0">
                <a:latin typeface="Comic Sans MS"/>
                <a:cs typeface="Comic Sans MS"/>
              </a:rPr>
              <a:t>,</a:t>
            </a:r>
            <a:r>
              <a:rPr sz="2800" spc="-10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când poporul Domnului a </a:t>
            </a:r>
            <a:r>
              <a:rPr sz="2800" spc="-5" dirty="0">
                <a:latin typeface="Comic Sans MS"/>
                <a:cs typeface="Comic Sans MS"/>
              </a:rPr>
              <a:t>încetat </a:t>
            </a:r>
            <a:r>
              <a:rPr sz="2800" spc="-10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Comic Sans MS"/>
                <a:cs typeface="Comic Sans MS"/>
              </a:rPr>
              <a:t>mai  asculte </a:t>
            </a:r>
            <a:r>
              <a:rPr sz="2800" spc="-5" dirty="0">
                <a:latin typeface="Comic Sans MS"/>
                <a:cs typeface="Comic Sans MS"/>
              </a:rPr>
              <a:t>şi să </a:t>
            </a:r>
            <a:r>
              <a:rPr sz="2800" dirty="0">
                <a:latin typeface="Comic Sans MS"/>
                <a:cs typeface="Comic Sans MS"/>
              </a:rPr>
              <a:t>se încreadă </a:t>
            </a:r>
            <a:r>
              <a:rPr sz="2800" spc="6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</a:t>
            </a:r>
            <a:r>
              <a:rPr sz="2800" spc="28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Dumnezeu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O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foamete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teribilă  a</a:t>
            </a:r>
            <a:r>
              <a:rPr sz="2800" spc="30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cuprins</a:t>
            </a:r>
            <a:r>
              <a:rPr sz="2800" spc="5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pământul.</a:t>
            </a:r>
            <a:r>
              <a:rPr sz="2800" dirty="0">
                <a:latin typeface="Times New Roman"/>
                <a:cs typeface="Times New Roman"/>
              </a:rPr>
              <a:t>	</a:t>
            </a:r>
            <a:endParaRPr lang="ro-RO" sz="2800" dirty="0">
              <a:latin typeface="Times New Roman"/>
              <a:cs typeface="Times New Roman"/>
            </a:endParaRPr>
          </a:p>
          <a:p>
            <a:pPr marL="12700" marR="5080" indent="-635">
              <a:lnSpc>
                <a:spcPct val="100000"/>
              </a:lnSpc>
              <a:tabLst>
                <a:tab pos="4694555" algn="l"/>
                <a:tab pos="6498590" algn="l"/>
              </a:tabLst>
            </a:pPr>
            <a:r>
              <a:rPr sz="2800" dirty="0">
                <a:latin typeface="Comic Sans MS"/>
                <a:cs typeface="Comic Sans MS"/>
              </a:rPr>
              <a:t>P</a:t>
            </a:r>
            <a:r>
              <a:rPr lang="ro-RO" sz="2800" dirty="0" err="1">
                <a:latin typeface="Comic Sans MS"/>
                <a:cs typeface="Comic Sans MS"/>
              </a:rPr>
              <a:t>uteți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lang="ro-RO" sz="2800" spc="-5" dirty="0" err="1">
                <a:latin typeface="Comic Sans MS"/>
                <a:cs typeface="Comic Sans MS"/>
              </a:rPr>
              <a:t>înţelege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lang="ro-RO" sz="2800" dirty="0">
                <a:latin typeface="Comic Sans MS"/>
                <a:cs typeface="Comic Sans MS"/>
              </a:rPr>
              <a:t>ce este aceea </a:t>
            </a:r>
            <a:r>
              <a:rPr lang="ro-RO" sz="2800" spc="-5" dirty="0">
                <a:latin typeface="Comic Sans MS"/>
                <a:cs typeface="Comic Sans MS"/>
              </a:rPr>
              <a:t>foamete?  </a:t>
            </a:r>
            <a:endParaRPr lang="ro-RO"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6154" y="162052"/>
            <a:ext cx="8285480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tabLst>
                <a:tab pos="4694555" algn="l"/>
                <a:tab pos="6498590" algn="l"/>
              </a:tabLst>
            </a:pPr>
            <a:r>
              <a:rPr sz="2800" dirty="0" err="1">
                <a:latin typeface="Comic Sans MS"/>
                <a:cs typeface="Comic Sans MS"/>
              </a:rPr>
              <a:t>Foamete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este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atunci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când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nu </a:t>
            </a:r>
            <a:r>
              <a:rPr sz="2800" dirty="0" err="1">
                <a:latin typeface="Comic Sans MS"/>
                <a:cs typeface="Comic Sans MS"/>
              </a:rPr>
              <a:t>sunt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114" dirty="0" err="1">
                <a:latin typeface="Comic Sans MS"/>
                <a:cs typeface="Comic Sans MS"/>
              </a:rPr>
              <a:t>fructe</a:t>
            </a:r>
            <a:r>
              <a:rPr lang="ro-RO" sz="2800" spc="-114" dirty="0">
                <a:latin typeface="Comic Sans MS"/>
                <a:cs typeface="Comic Sans MS"/>
              </a:rPr>
              <a:t>,</a:t>
            </a:r>
            <a:r>
              <a:rPr sz="2800" spc="-114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recoltele</a:t>
            </a:r>
            <a:r>
              <a:rPr sz="2800" spc="-5" dirty="0">
                <a:latin typeface="Comic Sans MS"/>
                <a:cs typeface="Comic Sans MS"/>
              </a:rPr>
              <a:t> nu  </a:t>
            </a:r>
            <a:r>
              <a:rPr sz="2800" spc="-130" dirty="0" err="1">
                <a:latin typeface="Comic Sans MS"/>
                <a:cs typeface="Comic Sans MS"/>
              </a:rPr>
              <a:t>cresc</a:t>
            </a:r>
            <a:r>
              <a:rPr lang="ro-RO" sz="2800" spc="-130" dirty="0">
                <a:latin typeface="Comic Sans MS"/>
                <a:cs typeface="Comic Sans MS"/>
              </a:rPr>
              <a:t>,</a:t>
            </a:r>
            <a:r>
              <a:rPr sz="2800" spc="-13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iar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animalele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şi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chiar</a:t>
            </a:r>
            <a:r>
              <a:rPr sz="2800" dirty="0">
                <a:latin typeface="Comic Sans MS"/>
                <a:cs typeface="Comic Sans MS"/>
              </a:rPr>
              <a:t>  </a:t>
            </a:r>
            <a:r>
              <a:rPr sz="2800" dirty="0" err="1">
                <a:latin typeface="Comic Sans MS"/>
                <a:cs typeface="Comic Sans MS"/>
              </a:rPr>
              <a:t>oamenii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mor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foame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endParaRPr lang="ro-RO" sz="28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702651959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20113" y="168147"/>
            <a:ext cx="7454265" cy="172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45160" marR="5080" indent="-632460" algn="r">
              <a:lnSpc>
                <a:spcPct val="100000"/>
              </a:lnSpc>
              <a:tabLst>
                <a:tab pos="2384425" algn="l"/>
              </a:tabLst>
            </a:pPr>
            <a:r>
              <a:rPr sz="2800" spc="-5" dirty="0">
                <a:latin typeface="Comic Sans MS"/>
                <a:cs typeface="Comic Sans MS"/>
              </a:rPr>
              <a:t>Un </a:t>
            </a:r>
            <a:r>
              <a:rPr sz="2800" spc="-265" dirty="0">
                <a:latin typeface="Comic Sans MS"/>
                <a:cs typeface="Comic Sans MS"/>
              </a:rPr>
              <a:t>om</a:t>
            </a:r>
            <a:r>
              <a:rPr lang="ro-RO" sz="2800" spc="-265" dirty="0">
                <a:latin typeface="Comic Sans MS"/>
                <a:cs typeface="Comic Sans MS"/>
              </a:rPr>
              <a:t>,</a:t>
            </a:r>
            <a:r>
              <a:rPr sz="2800" spc="-2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 err="1">
                <a:latin typeface="Comic Sans MS"/>
                <a:cs typeface="Comic Sans MS"/>
              </a:rPr>
              <a:t>nume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90" dirty="0" err="1">
                <a:latin typeface="Comic Sans MS"/>
                <a:cs typeface="Comic Sans MS"/>
              </a:rPr>
              <a:t>Elimelec</a:t>
            </a:r>
            <a:r>
              <a:rPr lang="ro-RO" sz="2800" spc="-90" dirty="0">
                <a:latin typeface="Comic Sans MS"/>
                <a:cs typeface="Comic Sans MS"/>
              </a:rPr>
              <a:t>,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3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părăsit Betleemul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împreună cu </a:t>
            </a:r>
            <a:r>
              <a:rPr sz="2800" spc="-5" dirty="0">
                <a:latin typeface="Comic Sans MS"/>
                <a:cs typeface="Comic Sans MS"/>
              </a:rPr>
              <a:t>soţia şi </a:t>
            </a:r>
            <a:r>
              <a:rPr sz="2800" dirty="0">
                <a:latin typeface="Comic Sans MS"/>
                <a:cs typeface="Comic Sans MS"/>
              </a:rPr>
              <a:t>cei </a:t>
            </a:r>
            <a:r>
              <a:rPr sz="2800" spc="-5" dirty="0" err="1">
                <a:latin typeface="Comic Sans MS"/>
                <a:cs typeface="Comic Sans MS"/>
              </a:rPr>
              <a:t>doi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200" dirty="0" err="1">
                <a:latin typeface="Comic Sans MS"/>
                <a:cs typeface="Comic Sans MS"/>
              </a:rPr>
              <a:t>fii</a:t>
            </a:r>
            <a:r>
              <a:rPr lang="ro-RO" sz="2800" spc="-200" dirty="0">
                <a:latin typeface="Comic Sans MS"/>
                <a:cs typeface="Comic Sans MS"/>
              </a:rPr>
              <a:t>,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căutare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  </a:t>
            </a:r>
            <a:r>
              <a:rPr sz="2800" spc="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hrană.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El a plecat </a:t>
            </a: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spc="-5" dirty="0" err="1">
                <a:latin typeface="Comic Sans MS"/>
                <a:cs typeface="Comic Sans MS"/>
              </a:rPr>
              <a:t>ţara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90" dirty="0" err="1">
                <a:latin typeface="Comic Sans MS"/>
                <a:cs typeface="Comic Sans MS"/>
              </a:rPr>
              <a:t>Moabului</a:t>
            </a:r>
            <a:r>
              <a:rPr lang="ro-RO" sz="2800" spc="-90" dirty="0">
                <a:latin typeface="Comic Sans MS"/>
                <a:cs typeface="Comic Sans MS"/>
              </a:rPr>
              <a:t>,</a:t>
            </a:r>
            <a:endParaRPr sz="2800" dirty="0">
              <a:latin typeface="Comic Sans MS"/>
              <a:cs typeface="Comic Sans MS"/>
            </a:endParaRPr>
          </a:p>
          <a:p>
            <a:pPr marR="5080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o </a:t>
            </a:r>
            <a:r>
              <a:rPr sz="2800" spc="-5" dirty="0">
                <a:latin typeface="Comic Sans MS"/>
                <a:cs typeface="Comic Sans MS"/>
              </a:rPr>
              <a:t>ţară </a:t>
            </a:r>
            <a:r>
              <a:rPr sz="2800" dirty="0">
                <a:latin typeface="Comic Sans MS"/>
                <a:cs typeface="Comic Sans MS"/>
              </a:rPr>
              <a:t>care se </a:t>
            </a:r>
            <a:r>
              <a:rPr sz="2800" spc="-5" dirty="0">
                <a:latin typeface="Comic Sans MS"/>
                <a:cs typeface="Comic Sans MS"/>
              </a:rPr>
              <a:t>închina </a:t>
            </a:r>
            <a:r>
              <a:rPr sz="2800" dirty="0">
                <a:latin typeface="Comic Sans MS"/>
                <a:cs typeface="Comic Sans MS"/>
              </a:rPr>
              <a:t>la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idoli.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9202" y="244347"/>
            <a:ext cx="5888990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68744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Lucrurile nu  </a:t>
            </a:r>
            <a:r>
              <a:rPr sz="2800" dirty="0">
                <a:latin typeface="Comic Sans MS"/>
                <a:cs typeface="Comic Sans MS"/>
              </a:rPr>
              <a:t>am mers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bine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pentru Elimelec </a:t>
            </a:r>
            <a:r>
              <a:rPr sz="2800" spc="-5" dirty="0">
                <a:latin typeface="Comic Sans MS"/>
                <a:cs typeface="Comic Sans MS"/>
              </a:rPr>
              <a:t>şi familia lui în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ţara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81782" y="1525244"/>
            <a:ext cx="3877310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El a murit şi au murit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9202" y="1525244"/>
            <a:ext cx="1593215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Moabului.  cei </a:t>
            </a:r>
            <a:r>
              <a:rPr sz="2800" spc="-5" dirty="0">
                <a:latin typeface="Comic Sans MS"/>
                <a:cs typeface="Comic Sans MS"/>
              </a:rPr>
              <a:t>doi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fii  </a:t>
            </a:r>
            <a:r>
              <a:rPr sz="2800" dirty="0">
                <a:latin typeface="Comic Sans MS"/>
                <a:cs typeface="Comic Sans MS"/>
              </a:rPr>
              <a:t>ai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9207" y="5581370"/>
            <a:ext cx="7435215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tabLst>
                <a:tab pos="2204720" algn="l"/>
              </a:tabLst>
            </a:pP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Soţia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195" dirty="0" err="1">
                <a:solidFill>
                  <a:srgbClr val="FFFFFF"/>
                </a:solidFill>
                <a:latin typeface="Comic Sans MS"/>
                <a:cs typeface="Comic Sans MS"/>
              </a:rPr>
              <a:t>lui</a:t>
            </a:r>
            <a:r>
              <a:rPr lang="ro-RO" sz="2800" spc="-195" dirty="0">
                <a:solidFill>
                  <a:srgbClr val="FFFFFF"/>
                </a:solidFill>
                <a:latin typeface="Comic Sans MS"/>
                <a:cs typeface="Comic Sans MS"/>
              </a:rPr>
              <a:t>,</a:t>
            </a:r>
            <a:r>
              <a:rPr sz="2800" spc="-1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130" dirty="0">
                <a:solidFill>
                  <a:srgbClr val="FFFFFF"/>
                </a:solidFill>
                <a:latin typeface="Comic Sans MS"/>
                <a:cs typeface="Comic Sans MS"/>
              </a:rPr>
              <a:t>Naomi</a:t>
            </a:r>
            <a:r>
              <a:rPr lang="ro-RO" sz="2800" spc="-130" dirty="0">
                <a:solidFill>
                  <a:srgbClr val="FFFFFF"/>
                </a:solidFill>
                <a:latin typeface="Comic Sans MS"/>
                <a:cs typeface="Comic Sans MS"/>
              </a:rPr>
              <a:t>,</a:t>
            </a:r>
            <a:r>
              <a:rPr sz="2800" spc="-13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rămas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cu cele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două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120" dirty="0" err="1">
                <a:solidFill>
                  <a:srgbClr val="FFFFFF"/>
                </a:solidFill>
                <a:latin typeface="Comic Sans MS"/>
                <a:cs typeface="Comic Sans MS"/>
              </a:rPr>
              <a:t>nurori</a:t>
            </a:r>
            <a:r>
              <a:rPr lang="ro-RO" sz="2800" spc="-120" dirty="0">
                <a:solidFill>
                  <a:srgbClr val="FFFFFF"/>
                </a:solidFill>
                <a:latin typeface="Comic Sans MS"/>
                <a:cs typeface="Comic Sans MS"/>
              </a:rPr>
              <a:t>,</a:t>
            </a:r>
            <a:r>
              <a:rPr sz="2800" spc="-120" dirty="0">
                <a:solidFill>
                  <a:srgbClr val="FFFFFF"/>
                </a:solidFill>
                <a:latin typeface="Comic Sans MS"/>
                <a:cs typeface="Comic Sans MS"/>
              </a:rPr>
              <a:t>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Rut </a:t>
            </a:r>
            <a:r>
              <a:rPr sz="2800" spc="3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</a:t>
            </a:r>
            <a:r>
              <a:rPr sz="2800" spc="3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Orpa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r>
              <a:rPr lang="ro-RO"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Amândouă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din ţara</a:t>
            </a:r>
            <a:r>
              <a:rPr sz="2800" spc="-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Moabului.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0033" y="181102"/>
            <a:ext cx="8136890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2650" marR="5080" indent="-870585" algn="r">
              <a:lnSpc>
                <a:spcPct val="100000"/>
              </a:lnSpc>
              <a:tabLst>
                <a:tab pos="5086350" algn="l"/>
                <a:tab pos="6491605" algn="l"/>
              </a:tabLst>
            </a:pPr>
            <a:r>
              <a:rPr sz="2800" spc="-130" dirty="0">
                <a:latin typeface="Comic Sans MS"/>
                <a:cs typeface="Comic Sans MS"/>
              </a:rPr>
              <a:t>Naomi</a:t>
            </a:r>
            <a:r>
              <a:rPr lang="ro-RO" sz="2800" spc="-130" dirty="0">
                <a:latin typeface="Comic Sans MS"/>
                <a:cs typeface="Comic Sans MS"/>
              </a:rPr>
              <a:t>,</a:t>
            </a:r>
            <a:r>
              <a:rPr sz="2800" spc="-13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acum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114" dirty="0" err="1">
                <a:latin typeface="Comic Sans MS"/>
                <a:cs typeface="Comic Sans MS"/>
              </a:rPr>
              <a:t>văduvă</a:t>
            </a:r>
            <a:r>
              <a:rPr lang="ro-RO" sz="2800" spc="-114" dirty="0">
                <a:latin typeface="Comic Sans MS"/>
                <a:cs typeface="Comic Sans MS"/>
              </a:rPr>
              <a:t>,</a:t>
            </a:r>
            <a:r>
              <a:rPr sz="2800" spc="-114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auzit </a:t>
            </a:r>
            <a:r>
              <a:rPr sz="2800" spc="-5" dirty="0">
                <a:latin typeface="Comic Sans MS"/>
                <a:cs typeface="Comic Sans MS"/>
              </a:rPr>
              <a:t>că</a:t>
            </a:r>
            <a:r>
              <a:rPr sz="2800" spc="204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Domnul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cercetase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pe  </a:t>
            </a:r>
            <a:r>
              <a:rPr sz="2800" dirty="0" err="1">
                <a:latin typeface="Comic Sans MS"/>
                <a:cs typeface="Comic Sans MS"/>
              </a:rPr>
              <a:t>poporul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195" dirty="0" err="1">
                <a:latin typeface="Comic Sans MS"/>
                <a:cs typeface="Comic Sans MS"/>
              </a:rPr>
              <a:t>Lui</a:t>
            </a:r>
            <a:r>
              <a:rPr lang="ro-RO" sz="2800" spc="-195" dirty="0">
                <a:latin typeface="Comic Sans MS"/>
                <a:cs typeface="Comic Sans MS"/>
              </a:rPr>
              <a:t>,</a:t>
            </a:r>
            <a:r>
              <a:rPr sz="2800" spc="4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oferindu-le</a:t>
            </a:r>
            <a:r>
              <a:rPr sz="2800" spc="4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pâine.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hotărât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Comic Sans MS"/>
                <a:cs typeface="Comic Sans MS"/>
              </a:rPr>
              <a:t>se întoarcă </a:t>
            </a: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spc="5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ţara</a:t>
            </a:r>
            <a:r>
              <a:rPr sz="2800" spc="35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ei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Dar ce </a:t>
            </a:r>
            <a:r>
              <a:rPr sz="2800" spc="-5" dirty="0">
                <a:latin typeface="Comic Sans MS"/>
                <a:cs typeface="Comic Sans MS"/>
              </a:rPr>
              <a:t>să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facă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082874" y="1461998"/>
            <a:ext cx="2595245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cele </a:t>
            </a:r>
            <a:r>
              <a:rPr sz="2800" spc="-10" dirty="0">
                <a:latin typeface="Comic Sans MS"/>
                <a:cs typeface="Comic Sans MS"/>
              </a:rPr>
              <a:t>două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fete?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66388" y="1461998"/>
            <a:ext cx="3050540" cy="172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9865" marR="5080" indent="-177800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Naomi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le-a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sfătuit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Comic Sans MS"/>
                <a:cs typeface="Comic Sans MS"/>
              </a:rPr>
              <a:t>rămână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ţara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Moabului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re</a:t>
            </a:r>
            <a:r>
              <a:rPr sz="2800" dirty="0">
                <a:latin typeface="Comic Sans MS"/>
                <a:cs typeface="Comic Sans MS"/>
              </a:rPr>
              <a:t>că</a:t>
            </a:r>
            <a:r>
              <a:rPr sz="2800" spc="-5" dirty="0">
                <a:latin typeface="Comic Sans MS"/>
                <a:cs typeface="Comic Sans MS"/>
              </a:rPr>
              <a:t>s</a:t>
            </a:r>
            <a:r>
              <a:rPr sz="2800" spc="5" dirty="0">
                <a:latin typeface="Comic Sans MS"/>
                <a:cs typeface="Comic Sans MS"/>
              </a:rPr>
              <a:t>ă</a:t>
            </a:r>
            <a:r>
              <a:rPr sz="2800" dirty="0">
                <a:latin typeface="Comic Sans MS"/>
                <a:cs typeface="Comic Sans MS"/>
              </a:rPr>
              <a:t>torească.</a:t>
            </a: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27050" y="244347"/>
            <a:ext cx="8298815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02360" marR="5080" indent="-1089660" algn="r">
              <a:lnSpc>
                <a:spcPct val="100000"/>
              </a:lnSpc>
              <a:tabLst>
                <a:tab pos="4859020" algn="l"/>
              </a:tabLst>
            </a:pPr>
            <a:r>
              <a:rPr spc="-5" dirty="0">
                <a:solidFill>
                  <a:srgbClr val="000000"/>
                </a:solidFill>
              </a:rPr>
              <a:t>Orpa </a:t>
            </a:r>
            <a:r>
              <a:rPr dirty="0">
                <a:solidFill>
                  <a:srgbClr val="000000"/>
                </a:solidFill>
              </a:rPr>
              <a:t>s-a </a:t>
            </a:r>
            <a:r>
              <a:rPr spc="-5" dirty="0" err="1">
                <a:solidFill>
                  <a:srgbClr val="000000"/>
                </a:solidFill>
              </a:rPr>
              <a:t>întors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la</a:t>
            </a:r>
            <a:r>
              <a:rPr lang="ro-RO" dirty="0">
                <a:solidFill>
                  <a:srgbClr val="000000"/>
                </a:solidFill>
              </a:rPr>
              <a:t> </a:t>
            </a:r>
            <a:r>
              <a:rPr spc="-5" dirty="0" err="1">
                <a:solidFill>
                  <a:srgbClr val="000000"/>
                </a:solidFill>
              </a:rPr>
              <a:t>familia</a:t>
            </a:r>
            <a:r>
              <a:rPr spc="370"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ei</a:t>
            </a:r>
            <a:r>
              <a:rPr dirty="0">
                <a:solidFill>
                  <a:srgbClr val="000000"/>
                </a:solidFill>
              </a:rPr>
              <a:t>.</a:t>
            </a:r>
            <a:r>
              <a:rPr lang="ro-RO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Dar </a:t>
            </a:r>
            <a:r>
              <a:rPr spc="-5" dirty="0">
                <a:solidFill>
                  <a:srgbClr val="000000"/>
                </a:solidFill>
              </a:rPr>
              <a:t>Rut </a:t>
            </a:r>
            <a:r>
              <a:rPr dirty="0">
                <a:solidFill>
                  <a:srgbClr val="000000"/>
                </a:solidFill>
              </a:rPr>
              <a:t>a</a:t>
            </a:r>
            <a:r>
              <a:rPr spc="-4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refuzat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s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 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plece 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ş</a:t>
            </a:r>
            <a:r>
              <a:rPr spc="-5" dirty="0">
                <a:solidFill>
                  <a:srgbClr val="000000"/>
                </a:solidFill>
              </a:rPr>
              <a:t>i </a:t>
            </a:r>
            <a:r>
              <a:rPr dirty="0">
                <a:solidFill>
                  <a:srgbClr val="000000"/>
                </a:solidFill>
              </a:rPr>
              <a:t>chiar a scris </a:t>
            </a:r>
            <a:r>
              <a:rPr spc="-5" dirty="0">
                <a:solidFill>
                  <a:srgbClr val="000000"/>
                </a:solidFill>
              </a:rPr>
              <a:t>un </a:t>
            </a:r>
            <a:r>
              <a:rPr dirty="0">
                <a:solidFill>
                  <a:srgbClr val="000000"/>
                </a:solidFill>
              </a:rPr>
              <a:t>poem prin care</a:t>
            </a:r>
            <a:r>
              <a:rPr spc="-6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ea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 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promis </a:t>
            </a:r>
            <a:r>
              <a:rPr spc="-5" dirty="0">
                <a:solidFill>
                  <a:srgbClr val="000000"/>
                </a:solidFill>
              </a:rPr>
              <a:t>c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 </a:t>
            </a:r>
            <a:r>
              <a:rPr spc="-5" dirty="0">
                <a:solidFill>
                  <a:srgbClr val="000000"/>
                </a:solidFill>
              </a:rPr>
              <a:t>nu </a:t>
            </a:r>
            <a:r>
              <a:rPr dirty="0">
                <a:solidFill>
                  <a:srgbClr val="000000"/>
                </a:solidFill>
              </a:rPr>
              <a:t>o </a:t>
            </a:r>
            <a:r>
              <a:rPr spc="-5" dirty="0">
                <a:solidFill>
                  <a:srgbClr val="000000"/>
                </a:solidFill>
              </a:rPr>
              <a:t>va p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spc="-5" dirty="0">
                <a:solidFill>
                  <a:srgbClr val="000000"/>
                </a:solidFill>
              </a:rPr>
              <a:t>r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spc="-5" dirty="0">
                <a:solidFill>
                  <a:srgbClr val="000000"/>
                </a:solidFill>
              </a:rPr>
              <a:t>si </a:t>
            </a:r>
            <a:r>
              <a:rPr dirty="0">
                <a:solidFill>
                  <a:srgbClr val="000000"/>
                </a:solidFill>
              </a:rPr>
              <a:t>pe soacra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ei.</a:t>
            </a: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77670" y="182626"/>
            <a:ext cx="7193915" cy="3858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43025" marR="5080" indent="-1330960" algn="r">
              <a:lnSpc>
                <a:spcPct val="100000"/>
              </a:lnSpc>
              <a:tabLst>
                <a:tab pos="6045835" algn="l"/>
              </a:tabLst>
            </a:pPr>
            <a:r>
              <a:rPr sz="2800" dirty="0">
                <a:latin typeface="Comic Sans MS"/>
                <a:cs typeface="Comic Sans MS"/>
              </a:rPr>
              <a:t>Prietenii </a:t>
            </a:r>
            <a:r>
              <a:rPr sz="2800" spc="-5" dirty="0">
                <a:latin typeface="Comic Sans MS"/>
                <a:cs typeface="Comic Sans MS"/>
              </a:rPr>
              <a:t>vechi </a:t>
            </a:r>
            <a:r>
              <a:rPr sz="2800" dirty="0">
                <a:latin typeface="Comic Sans MS"/>
                <a:cs typeface="Comic Sans MS"/>
              </a:rPr>
              <a:t>ai lui Naomi au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fost bucuroşi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că ea s-a </a:t>
            </a:r>
            <a:r>
              <a:rPr sz="2800" spc="-5" dirty="0" err="1">
                <a:latin typeface="Comic Sans MS"/>
                <a:cs typeface="Comic Sans MS"/>
              </a:rPr>
              <a:t>întors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în</a:t>
            </a:r>
            <a:r>
              <a:rPr sz="2800" spc="35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Betleem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Ea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le-a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cerut </a:t>
            </a:r>
            <a:r>
              <a:rPr sz="2800" spc="-5" dirty="0">
                <a:latin typeface="Comic Sans MS"/>
                <a:cs typeface="Comic Sans MS"/>
              </a:rPr>
              <a:t>tuturor </a:t>
            </a:r>
            <a:r>
              <a:rPr sz="2800" dirty="0">
                <a:latin typeface="Comic Sans MS"/>
                <a:cs typeface="Comic Sans MS"/>
              </a:rPr>
              <a:t>să o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numească</a:t>
            </a:r>
            <a:endParaRPr sz="2800" dirty="0">
              <a:latin typeface="Comic Sans MS"/>
              <a:cs typeface="Comic Sans MS"/>
            </a:endParaRPr>
          </a:p>
          <a:p>
            <a:pPr marL="2992120" marR="6350" indent="81280" algn="r">
              <a:lnSpc>
                <a:spcPct val="100000"/>
              </a:lnSpc>
              <a:spcBef>
                <a:spcPts val="5"/>
              </a:spcBef>
              <a:tabLst>
                <a:tab pos="6384290" algn="l"/>
              </a:tabLst>
            </a:pPr>
            <a:r>
              <a:rPr sz="2800" dirty="0">
                <a:latin typeface="Comic Sans MS"/>
                <a:cs typeface="Comic Sans MS"/>
              </a:rPr>
              <a:t>Mara (Amărăciune)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loc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</a:t>
            </a:r>
            <a:r>
              <a:rPr sz="2800" dirty="0">
                <a:latin typeface="Comic Sans MS"/>
                <a:cs typeface="Comic Sans MS"/>
              </a:rPr>
              <a:t>e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Naomi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(P</a:t>
            </a:r>
            <a:r>
              <a:rPr sz="2800" spc="-5" dirty="0">
                <a:latin typeface="Comic Sans MS"/>
                <a:cs typeface="Comic Sans MS"/>
              </a:rPr>
              <a:t>l</a:t>
            </a:r>
            <a:r>
              <a:rPr sz="2800" dirty="0">
                <a:latin typeface="Comic Sans MS"/>
                <a:cs typeface="Comic Sans MS"/>
              </a:rPr>
              <a:t>ăcu</a:t>
            </a:r>
            <a:r>
              <a:rPr sz="2800" spc="-5" dirty="0">
                <a:latin typeface="Comic Sans MS"/>
                <a:cs typeface="Comic Sans MS"/>
              </a:rPr>
              <a:t>t</a:t>
            </a:r>
            <a:r>
              <a:rPr sz="2800" dirty="0">
                <a:latin typeface="Comic Sans MS"/>
                <a:cs typeface="Comic Sans MS"/>
              </a:rPr>
              <a:t>ă</a:t>
            </a:r>
            <a:r>
              <a:rPr sz="2800" spc="-5" dirty="0">
                <a:latin typeface="Comic Sans MS"/>
                <a:cs typeface="Comic Sans MS"/>
              </a:rPr>
              <a:t>)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„</a:t>
            </a:r>
            <a:r>
              <a:rPr sz="2800" spc="-5" dirty="0">
                <a:latin typeface="Comic Sans MS"/>
                <a:cs typeface="Comic Sans MS"/>
              </a:rPr>
              <a:t>c</a:t>
            </a:r>
            <a:r>
              <a:rPr sz="2800" dirty="0">
                <a:latin typeface="Comic Sans MS"/>
                <a:cs typeface="Comic Sans MS"/>
              </a:rPr>
              <a:t>ăci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Cel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Atotputernic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m-a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umplut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amărăciune."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Naomi s-a </a:t>
            </a:r>
            <a:r>
              <a:rPr sz="2800" spc="-5" dirty="0">
                <a:latin typeface="Comic Sans MS"/>
                <a:cs typeface="Comic Sans MS"/>
              </a:rPr>
              <a:t>întors </a:t>
            </a:r>
            <a:r>
              <a:rPr sz="2800" dirty="0">
                <a:latin typeface="Comic Sans MS"/>
                <a:cs typeface="Comic Sans MS"/>
              </a:rPr>
              <a:t>cu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nimic</a:t>
            </a:r>
            <a:endParaRPr sz="2800" dirty="0">
              <a:latin typeface="Comic Sans MS"/>
              <a:cs typeface="Comic Sans MS"/>
            </a:endParaRPr>
          </a:p>
          <a:p>
            <a:pPr marR="7620" algn="r">
              <a:lnSpc>
                <a:spcPct val="100000"/>
              </a:lnSpc>
            </a:pPr>
            <a:r>
              <a:rPr sz="2800" spc="70" dirty="0">
                <a:latin typeface="Comic Sans MS"/>
                <a:cs typeface="Comic Sans MS"/>
              </a:rPr>
              <a:t>- </a:t>
            </a:r>
            <a:r>
              <a:rPr sz="2800" spc="-5" dirty="0">
                <a:latin typeface="Comic Sans MS"/>
                <a:cs typeface="Comic Sans MS"/>
              </a:rPr>
              <a:t>cu excepţia </a:t>
            </a:r>
            <a:r>
              <a:rPr sz="2800" dirty="0">
                <a:latin typeface="Comic Sans MS"/>
                <a:cs typeface="Comic Sans MS"/>
              </a:rPr>
              <a:t>lui</a:t>
            </a:r>
            <a:r>
              <a:rPr sz="2800" spc="-1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Rut.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FF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458</Words>
  <Application>Microsoft Office PowerPoint</Application>
  <PresentationFormat>Particularizare</PresentationFormat>
  <Paragraphs>39</Paragraphs>
  <Slides>17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17</vt:i4>
      </vt:variant>
    </vt:vector>
  </HeadingPairs>
  <TitlesOfParts>
    <vt:vector size="21" baseType="lpstr">
      <vt:lpstr>Calibri</vt:lpstr>
      <vt:lpstr>Comic Sans MS</vt:lpstr>
      <vt:lpstr>Times New Roman</vt:lpstr>
      <vt:lpstr>Office Theme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Orpa s-a întors la familia ei. Dar Rut a refuzat să  plece şi chiar a scris un poem prin care ea a  promis că nu o va părăsi pe soacra ei.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Sfârşit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Biblia pentru copii prezentată</dc:title>
  <cp:lastModifiedBy>Mihail</cp:lastModifiedBy>
  <cp:revision>4</cp:revision>
  <dcterms:created xsi:type="dcterms:W3CDTF">2016-01-17T13:34:50Z</dcterms:created>
  <dcterms:modified xsi:type="dcterms:W3CDTF">2018-03-08T07:44:16Z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2002-09-21T00:00:00Z</vt:filetime>
  </property>
  <property fmtid="{D5CDD505-2E9C-101B-9397-08002B2CF9AE}" pid="3" name="Creator">
    <vt:lpwstr>ADOBEPS4.DRV Version 4.24</vt:lpwstr>
  </property>
  <property fmtid="{D5CDD505-2E9C-101B-9397-08002B2CF9AE}" pid="4" name="LastSaved">
    <vt:filetime>2016-01-17T00:00:00Z</vt:filetime>
  </property>
</Properties>
</file>