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2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30169" y="170179"/>
            <a:ext cx="38582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4900" y="320547"/>
            <a:ext cx="436880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930" y="1571498"/>
            <a:ext cx="8206740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-26555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30700" y="749300"/>
            <a:ext cx="39624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Frumosul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ro-RO"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rege naiv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629145" y="158241"/>
            <a:ext cx="2242185" cy="1724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 marR="5080" indent="-10287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Dar poporul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vrut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orice</a:t>
            </a:r>
          </a:p>
          <a:p>
            <a:pPr marL="868044" marR="5715" indent="20383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chip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  </a:t>
            </a:r>
            <a:r>
              <a:rPr sz="2800" dirty="0">
                <a:latin typeface="Comic Sans MS"/>
                <a:cs typeface="Comic Sans MS"/>
              </a:rPr>
              <a:t>împă</a:t>
            </a:r>
            <a:r>
              <a:rPr sz="2800" spc="-5" dirty="0">
                <a:latin typeface="Comic Sans MS"/>
                <a:cs typeface="Comic Sans MS"/>
              </a:rPr>
              <a:t>rat.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4945" y="310768"/>
            <a:ext cx="3413759" cy="7543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 rot="20640000">
            <a:off x="253856" y="4355624"/>
            <a:ext cx="1962994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sz="2800" spc="-285" dirty="0">
                <a:latin typeface="Arial"/>
                <a:cs typeface="Arial"/>
              </a:rPr>
              <a:t>nu </a:t>
            </a:r>
            <a:r>
              <a:rPr sz="2800" spc="-275" dirty="0">
                <a:latin typeface="Arial"/>
                <a:cs typeface="Arial"/>
              </a:rPr>
              <a:t>vă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204" dirty="0">
                <a:latin typeface="Arial"/>
                <a:cs typeface="Arial"/>
              </a:rPr>
              <a:t>apropiaţi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0939" y="175767"/>
            <a:ext cx="6118860" cy="4712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1587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l-a </a:t>
            </a:r>
            <a:r>
              <a:rPr sz="2800" dirty="0">
                <a:latin typeface="Comic Sans MS"/>
                <a:cs typeface="Comic Sans MS"/>
              </a:rPr>
              <a:t>condus pe </a:t>
            </a:r>
            <a:r>
              <a:rPr sz="2800" spc="-5" dirty="0">
                <a:latin typeface="Comic Sans MS"/>
                <a:cs typeface="Comic Sans MS"/>
              </a:rPr>
              <a:t>Samuel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tânăr </a:t>
            </a:r>
            <a:r>
              <a:rPr sz="2800" spc="-5" dirty="0" err="1">
                <a:latin typeface="Comic Sans MS"/>
                <a:cs typeface="Comic Sans MS"/>
              </a:rPr>
              <a:t>foarte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frumos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spc="-135" dirty="0">
                <a:latin typeface="Comic Sans MS"/>
                <a:cs typeface="Comic Sans MS"/>
              </a:rPr>
              <a:t>timid</a:t>
            </a:r>
            <a:r>
              <a:rPr lang="ro-RO" sz="2800" spc="-135" dirty="0">
                <a:latin typeface="Comic Sans MS"/>
                <a:cs typeface="Comic Sans MS"/>
              </a:rPr>
              <a:t>,</a:t>
            </a:r>
            <a:r>
              <a:rPr sz="2800" spc="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foarte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înalt </a:t>
            </a:r>
            <a:r>
              <a:rPr sz="2800" spc="70" dirty="0">
                <a:latin typeface="Comic Sans MS"/>
                <a:cs typeface="Comic Sans MS"/>
              </a:rPr>
              <a:t>- </a:t>
            </a:r>
            <a:r>
              <a:rPr sz="2800" dirty="0">
                <a:latin typeface="Comic Sans MS"/>
                <a:cs typeface="Comic Sans MS"/>
              </a:rPr>
              <a:t>îi întrecea pe </a:t>
            </a:r>
            <a:r>
              <a:rPr sz="2800" spc="-5" dirty="0">
                <a:latin typeface="Comic Sans MS"/>
                <a:cs typeface="Comic Sans MS"/>
              </a:rPr>
              <a:t>toţi</a:t>
            </a:r>
            <a:r>
              <a:rPr sz="2800" spc="-1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</a:p>
          <a:p>
            <a:pPr marL="2897505" marR="5080" indent="-498475" algn="r">
              <a:lnSpc>
                <a:spcPct val="100000"/>
              </a:lnSpc>
              <a:spcBef>
                <a:spcPts val="5"/>
              </a:spcBef>
              <a:tabLst>
                <a:tab pos="3729990" algn="l"/>
                <a:tab pos="3910329" algn="l"/>
              </a:tabLst>
            </a:pPr>
            <a:r>
              <a:rPr sz="2800" spc="-5" dirty="0" err="1">
                <a:latin typeface="Comic Sans MS"/>
                <a:cs typeface="Comic Sans MS"/>
              </a:rPr>
              <a:t>înălţime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 err="1">
                <a:latin typeface="Comic Sans MS"/>
                <a:cs typeface="Comic Sans MS"/>
              </a:rPr>
              <a:t>Numele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lang="ro-RO"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era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Saul.</a:t>
            </a:r>
            <a:r>
              <a:rPr sz="2800" spc="-5" dirty="0">
                <a:latin typeface="Times New Roman"/>
                <a:cs typeface="Times New Roman"/>
              </a:rPr>
              <a:t>		</a:t>
            </a: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l-a </a:t>
            </a:r>
            <a:r>
              <a:rPr sz="2800" spc="-5" dirty="0">
                <a:latin typeface="Comic Sans MS"/>
                <a:cs typeface="Comic Sans MS"/>
              </a:rPr>
              <a:t>văzut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165" dirty="0">
                <a:latin typeface="Comic Sans MS"/>
                <a:cs typeface="Comic Sans MS"/>
              </a:rPr>
              <a:t>Saul</a:t>
            </a:r>
            <a:r>
              <a:rPr lang="ro-RO" sz="2800" spc="-165" dirty="0">
                <a:latin typeface="Comic Sans MS"/>
                <a:cs typeface="Comic Sans MS"/>
              </a:rPr>
              <a:t>,</a:t>
            </a:r>
            <a:r>
              <a:rPr sz="2800" spc="-165" dirty="0">
                <a:latin typeface="Comic Sans MS"/>
                <a:cs typeface="Comic Sans MS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spus:</a:t>
            </a:r>
            <a:endParaRPr sz="2800" dirty="0">
              <a:latin typeface="Comic Sans MS"/>
              <a:cs typeface="Comic Sans MS"/>
            </a:endParaRPr>
          </a:p>
          <a:p>
            <a:pPr marL="3865879" marR="5080" indent="27305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„el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domni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peste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poporul</a:t>
            </a:r>
          </a:p>
          <a:p>
            <a:pPr marR="6985" algn="r">
              <a:lnSpc>
                <a:spcPct val="100000"/>
              </a:lnSpc>
            </a:pPr>
            <a:r>
              <a:rPr sz="2800" spc="-25" dirty="0">
                <a:latin typeface="Comic Sans MS"/>
                <a:cs typeface="Comic Sans MS"/>
              </a:rPr>
              <a:t>meu."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37021" y="244347"/>
            <a:ext cx="3188335" cy="3858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indent="-25400" algn="r">
              <a:lnSpc>
                <a:spcPct val="100000"/>
              </a:lnSpc>
              <a:tabLst>
                <a:tab pos="2381885" algn="l"/>
              </a:tabLst>
            </a:pPr>
            <a:r>
              <a:rPr sz="2800" spc="-75" dirty="0" err="1">
                <a:latin typeface="Comic Sans MS"/>
                <a:cs typeface="Comic Sans MS"/>
              </a:rPr>
              <a:t>Ascultător</a:t>
            </a:r>
            <a:r>
              <a:rPr lang="ro-RO" sz="2800" spc="-75" dirty="0">
                <a:latin typeface="Comic Sans MS"/>
                <a:cs typeface="Comic Sans MS"/>
              </a:rPr>
              <a:t>,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lang="ro-RO" sz="2800" spc="-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uns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rege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peste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Când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lang="ro-RO" sz="2800" dirty="0">
                <a:latin typeface="Comic Sans MS"/>
                <a:cs typeface="Comic Sans MS"/>
              </a:rPr>
              <a:t>l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prezentat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poporului</a:t>
            </a:r>
            <a:endParaRPr sz="2800" dirty="0">
              <a:latin typeface="Comic Sans MS"/>
              <a:cs typeface="Comic Sans MS"/>
            </a:endParaRPr>
          </a:p>
          <a:p>
            <a:pPr marL="1441450" marR="6350" indent="219075" algn="r">
              <a:lnSpc>
                <a:spcPct val="100000"/>
              </a:lnSpc>
            </a:pPr>
            <a:r>
              <a:rPr lang="ro-RO" sz="2800" spc="-120" dirty="0">
                <a:latin typeface="Comic Sans MS"/>
                <a:cs typeface="Comic Sans MS"/>
              </a:rPr>
              <a:t>evreu,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strigat:</a:t>
            </a:r>
          </a:p>
          <a:p>
            <a:pPr marL="1397000" marR="6350" indent="213995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„</a:t>
            </a:r>
            <a:r>
              <a:rPr sz="2800" spc="-5" dirty="0" err="1">
                <a:latin typeface="Comic Sans MS"/>
                <a:cs typeface="Comic Sans MS"/>
              </a:rPr>
              <a:t>Tr</a:t>
            </a:r>
            <a:r>
              <a:rPr sz="2800" dirty="0" err="1">
                <a:latin typeface="Comic Sans MS"/>
                <a:cs typeface="Comic Sans MS"/>
              </a:rPr>
              <a:t>ăiască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regele</a:t>
            </a:r>
            <a:r>
              <a:rPr sz="2800" spc="-20" dirty="0">
                <a:latin typeface="Comic Sans MS"/>
                <a:cs typeface="Comic Sans MS"/>
              </a:rPr>
              <a:t>!"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7677" y="162052"/>
            <a:ext cx="852868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6009005" algn="l"/>
              </a:tabLst>
            </a:pPr>
            <a:r>
              <a:rPr dirty="0">
                <a:solidFill>
                  <a:srgbClr val="000000"/>
                </a:solidFill>
              </a:rPr>
              <a:t>Curând </a:t>
            </a:r>
            <a:r>
              <a:rPr spc="-5" dirty="0">
                <a:solidFill>
                  <a:srgbClr val="000000"/>
                </a:solidFill>
              </a:rPr>
              <a:t>regele Saul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spc="64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fost</a:t>
            </a:r>
            <a:r>
              <a:rPr spc="37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încercat.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pc="-95" dirty="0" err="1">
                <a:solidFill>
                  <a:srgbClr val="000000"/>
                </a:solidFill>
              </a:rPr>
              <a:t>Amoni</a:t>
            </a:r>
            <a:r>
              <a:rPr spc="-95" dirty="0" err="1">
                <a:solidFill>
                  <a:srgbClr val="000000"/>
                </a:solidFill>
                <a:latin typeface="Comic Sans MS"/>
                <a:cs typeface="Comic Sans MS"/>
              </a:rPr>
              <a:t>ţ</a:t>
            </a:r>
            <a:r>
              <a:rPr spc="-95" dirty="0" err="1">
                <a:solidFill>
                  <a:srgbClr val="000000"/>
                </a:solidFill>
              </a:rPr>
              <a:t>ii</a:t>
            </a:r>
            <a:r>
              <a:rPr lang="ro-RO" spc="-95" dirty="0">
                <a:solidFill>
                  <a:srgbClr val="000000"/>
                </a:solidFill>
              </a:rPr>
              <a:t>,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care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îi urau pe evrei</a:t>
            </a:r>
            <a:r>
              <a:rPr lang="ro-RO" spc="-120" dirty="0">
                <a:solidFill>
                  <a:srgbClr val="000000"/>
                </a:solidFill>
              </a:rPr>
              <a:t>,</a:t>
            </a:r>
            <a:r>
              <a:rPr spc="-1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au </a:t>
            </a:r>
            <a:r>
              <a:rPr spc="-5" dirty="0">
                <a:solidFill>
                  <a:srgbClr val="000000"/>
                </a:solidFill>
              </a:rPr>
              <a:t>împrejmuit un ora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 </a:t>
            </a:r>
            <a:r>
              <a:rPr spc="-5" dirty="0">
                <a:solidFill>
                  <a:srgbClr val="000000"/>
                </a:solidFill>
              </a:rPr>
              <a:t>Israelit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 </a:t>
            </a:r>
            <a:r>
              <a:rPr dirty="0">
                <a:solidFill>
                  <a:srgbClr val="000000"/>
                </a:solidFill>
              </a:rPr>
              <a:t>a  amenin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ţ</a:t>
            </a:r>
            <a:r>
              <a:rPr dirty="0">
                <a:solidFill>
                  <a:srgbClr val="000000"/>
                </a:solidFill>
              </a:rPr>
              <a:t>at s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dirty="0">
                <a:solidFill>
                  <a:srgbClr val="000000"/>
                </a:solidFill>
              </a:rPr>
              <a:t>scoat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dirty="0">
                <a:solidFill>
                  <a:srgbClr val="000000"/>
                </a:solidFill>
              </a:rPr>
              <a:t>ochiul </a:t>
            </a:r>
            <a:r>
              <a:rPr spc="-5" dirty="0">
                <a:solidFill>
                  <a:srgbClr val="000000"/>
                </a:solidFill>
              </a:rPr>
              <a:t>drept </a:t>
            </a:r>
            <a:r>
              <a:rPr dirty="0">
                <a:solidFill>
                  <a:srgbClr val="000000"/>
                </a:solidFill>
              </a:rPr>
              <a:t>al </a:t>
            </a:r>
            <a:r>
              <a:rPr spc="-5" dirty="0">
                <a:solidFill>
                  <a:srgbClr val="000000"/>
                </a:solidFill>
              </a:rPr>
              <a:t>fiec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rui b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rbat.  </a:t>
            </a:r>
            <a:r>
              <a:rPr dirty="0">
                <a:solidFill>
                  <a:srgbClr val="000000"/>
                </a:solidFill>
              </a:rPr>
              <a:t>Ce plan </a:t>
            </a:r>
            <a:r>
              <a:rPr spc="-160" dirty="0">
                <a:solidFill>
                  <a:srgbClr val="000000"/>
                </a:solidFill>
              </a:rPr>
              <a:t>crud</a:t>
            </a:r>
            <a:r>
              <a:rPr lang="ro-RO" spc="-160" dirty="0">
                <a:solidFill>
                  <a:srgbClr val="000000"/>
                </a:solidFill>
              </a:rPr>
              <a:t>,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nemilos!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402" y="244347"/>
            <a:ext cx="643318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024255" algn="l"/>
              </a:tabLst>
            </a:pPr>
            <a:r>
              <a:rPr dirty="0">
                <a:solidFill>
                  <a:srgbClr val="000000"/>
                </a:solidFill>
              </a:rPr>
              <a:t>Vestea </a:t>
            </a:r>
            <a:r>
              <a:rPr spc="-5" dirty="0">
                <a:solidFill>
                  <a:srgbClr val="000000"/>
                </a:solidFill>
              </a:rPr>
              <a:t>amenin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ţă</a:t>
            </a:r>
            <a:r>
              <a:rPr spc="-5" dirty="0">
                <a:solidFill>
                  <a:srgbClr val="000000"/>
                </a:solidFill>
              </a:rPr>
              <a:t>rii </a:t>
            </a:r>
            <a:r>
              <a:rPr dirty="0">
                <a:solidFill>
                  <a:srgbClr val="000000"/>
                </a:solidFill>
              </a:rPr>
              <a:t>a ajuns </a:t>
            </a:r>
            <a:r>
              <a:rPr spc="-5" dirty="0">
                <a:solidFill>
                  <a:srgbClr val="000000"/>
                </a:solidFill>
              </a:rPr>
              <a:t>la </a:t>
            </a:r>
            <a:r>
              <a:rPr lang="ro-RO" spc="-5" dirty="0">
                <a:solidFill>
                  <a:srgbClr val="000000"/>
                </a:solidFill>
              </a:rPr>
              <a:t>regele</a:t>
            </a:r>
            <a:r>
              <a:rPr spc="-5" dirty="0">
                <a:solidFill>
                  <a:srgbClr val="000000"/>
                </a:solidFill>
              </a:rPr>
              <a:t>  Saul.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El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i-a </a:t>
            </a:r>
            <a:r>
              <a:rPr dirty="0">
                <a:solidFill>
                  <a:srgbClr val="000000"/>
                </a:solidFill>
              </a:rPr>
              <a:t>preg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dirty="0">
                <a:solidFill>
                  <a:srgbClr val="000000"/>
                </a:solidFill>
              </a:rPr>
              <a:t>tit</a:t>
            </a:r>
            <a:r>
              <a:rPr spc="-9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armata.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73623" y="244347"/>
            <a:ext cx="319849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270" marR="5715" indent="61531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cele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două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armate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95" dirty="0" err="1">
                <a:latin typeface="Comic Sans MS"/>
                <a:cs typeface="Comic Sans MS"/>
              </a:rPr>
              <a:t>întâlnit</a:t>
            </a:r>
            <a:r>
              <a:rPr lang="ro-RO" sz="2800" spc="-95" dirty="0">
                <a:latin typeface="Comic Sans MS"/>
                <a:cs typeface="Comic Sans MS"/>
              </a:rPr>
              <a:t>,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distrus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Amoniţi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 salvat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oraşul.</a:t>
            </a:r>
            <a:endParaRPr sz="2800" dirty="0">
              <a:latin typeface="Comic Sans MS"/>
              <a:cs typeface="Comic Sans MS"/>
            </a:endParaRPr>
          </a:p>
          <a:p>
            <a:pPr marL="12700" marR="5080" indent="5715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Regele Saul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slavă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90" dirty="0" err="1">
                <a:latin typeface="Comic Sans MS"/>
                <a:cs typeface="Comic Sans MS"/>
              </a:rPr>
              <a:t>Dumnezeu</a:t>
            </a:r>
            <a:r>
              <a:rPr lang="ro-RO" sz="2800" spc="-90" dirty="0">
                <a:latin typeface="Comic Sans MS"/>
                <a:cs typeface="Comic Sans MS"/>
              </a:rPr>
              <a:t>,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spunând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„...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astăzi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 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victorie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Israel!"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4260" y="171196"/>
            <a:ext cx="7808595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0" marR="6985" indent="-1016635" algn="r">
              <a:lnSpc>
                <a:spcPct val="100000"/>
              </a:lnSpc>
              <a:tabLst>
                <a:tab pos="1621790" algn="l"/>
                <a:tab pos="3001010" algn="l"/>
              </a:tabLst>
            </a:pP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i-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dat </a:t>
            </a:r>
            <a:r>
              <a:rPr sz="2800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Comic Sans MS"/>
                <a:cs typeface="Comic Sans MS"/>
              </a:rPr>
              <a:t>Saul </a:t>
            </a:r>
            <a:r>
              <a:rPr sz="2800" dirty="0">
                <a:latin typeface="Comic Sans MS"/>
                <a:cs typeface="Comic Sans MS"/>
              </a:rPr>
              <a:t>o mare </a:t>
            </a:r>
            <a:r>
              <a:rPr sz="2800" spc="-5" dirty="0">
                <a:latin typeface="Comic Sans MS"/>
                <a:cs typeface="Comic Sans MS"/>
              </a:rPr>
              <a:t>victorie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zi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Saul nu </a:t>
            </a:r>
            <a:r>
              <a:rPr sz="2800" dirty="0">
                <a:latin typeface="Comic Sans MS"/>
                <a:cs typeface="Comic Sans MS"/>
              </a:rPr>
              <a:t>l-a cinstit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întotdeauna</a:t>
            </a:r>
            <a:r>
              <a:rPr sz="2800" dirty="0">
                <a:latin typeface="Comic Sans MS"/>
                <a:cs typeface="Comic Sans MS"/>
              </a:rPr>
              <a:t> 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 err="1">
                <a:latin typeface="Comic Sans MS"/>
                <a:cs typeface="Comic Sans MS"/>
              </a:rPr>
              <a:t>Într</a:t>
            </a:r>
            <a:r>
              <a:rPr sz="2800" spc="-5" dirty="0">
                <a:latin typeface="Comic Sans MS"/>
                <a:cs typeface="Comic Sans MS"/>
              </a:rPr>
              <a:t>-o </a:t>
            </a:r>
            <a:r>
              <a:rPr sz="2800" spc="-265" dirty="0" err="1">
                <a:latin typeface="Comic Sans MS"/>
                <a:cs typeface="Comic Sans MS"/>
              </a:rPr>
              <a:t>zi</a:t>
            </a:r>
            <a:r>
              <a:rPr lang="ro-RO" sz="2800" spc="-265" dirty="0">
                <a:latin typeface="Comic Sans MS"/>
                <a:cs typeface="Comic Sans MS"/>
              </a:rPr>
              <a:t>,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înainte</a:t>
            </a:r>
            <a:endParaRPr sz="2800" dirty="0">
              <a:latin typeface="Comic Sans MS"/>
              <a:cs typeface="Comic Sans MS"/>
            </a:endParaRPr>
          </a:p>
          <a:p>
            <a:pPr marL="4242435" marR="5080" indent="-18478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a lupta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75" dirty="0" err="1">
                <a:latin typeface="Comic Sans MS"/>
                <a:cs typeface="Comic Sans MS"/>
              </a:rPr>
              <a:t>Filistenii</a:t>
            </a:r>
            <a:r>
              <a:rPr lang="ro-RO" sz="2800" spc="-75" dirty="0">
                <a:latin typeface="Comic Sans MS"/>
                <a:cs typeface="Comic Sans MS"/>
              </a:rPr>
              <a:t>,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Saul </a:t>
            </a:r>
            <a:r>
              <a:rPr sz="2800" dirty="0">
                <a:latin typeface="Comic Sans MS"/>
                <a:cs typeface="Comic Sans MS"/>
              </a:rPr>
              <a:t>a oferit o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jertfă</a:t>
            </a:r>
            <a:endParaRPr sz="2800" dirty="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4180" y="244347"/>
            <a:ext cx="666559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El a </a:t>
            </a:r>
            <a:r>
              <a:rPr sz="2800" spc="-5" dirty="0">
                <a:latin typeface="Comic Sans MS"/>
                <a:cs typeface="Comic Sans MS"/>
              </a:rPr>
              <a:t>ştiut că </a:t>
            </a:r>
            <a:r>
              <a:rPr sz="2800" dirty="0">
                <a:latin typeface="Comic Sans MS"/>
                <a:cs typeface="Comic Sans MS"/>
              </a:rPr>
              <a:t>aceea era slujba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79175" y="244347"/>
            <a:ext cx="154432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El </a:t>
            </a:r>
            <a:r>
              <a:rPr sz="2800" spc="-5" dirty="0">
                <a:latin typeface="Comic Sans MS"/>
                <a:cs typeface="Comic Sans MS"/>
              </a:rPr>
              <a:t>ştia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că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2087" y="671055"/>
            <a:ext cx="850519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vroia </a:t>
            </a:r>
            <a:r>
              <a:rPr sz="2800" dirty="0">
                <a:latin typeface="Comic Sans MS"/>
                <a:cs typeface="Comic Sans MS"/>
              </a:rPr>
              <a:t>ca el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aştepte </a:t>
            </a:r>
            <a:r>
              <a:rPr sz="2800" spc="-5" dirty="0">
                <a:latin typeface="Comic Sans MS"/>
                <a:cs typeface="Comic Sans MS"/>
              </a:rPr>
              <a:t>până venea Samuel</a:t>
            </a:r>
            <a:endParaRPr sz="2800" dirty="0">
              <a:latin typeface="Comic Sans MS"/>
              <a:cs typeface="Comic Sans MS"/>
            </a:endParaRPr>
          </a:p>
          <a:p>
            <a:pPr marL="4778375" marR="5080" indent="-268605">
              <a:lnSpc>
                <a:spcPct val="100000"/>
              </a:lnSpc>
              <a:spcBef>
                <a:spcPts val="5"/>
              </a:spcBef>
              <a:tabLst>
                <a:tab pos="6296660" algn="l"/>
              </a:tabLst>
            </a:pP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facă.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ascultat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Dumnezeu!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06932" y="174244"/>
            <a:ext cx="7793990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4546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Când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130" dirty="0" err="1">
                <a:latin typeface="Comic Sans MS"/>
                <a:cs typeface="Comic Sans MS"/>
              </a:rPr>
              <a:t>ajuns</a:t>
            </a:r>
            <a:r>
              <a:rPr lang="ro-RO" sz="2800" spc="-130" dirty="0">
                <a:latin typeface="Comic Sans MS"/>
                <a:cs typeface="Comic Sans MS"/>
              </a:rPr>
              <a:t>,</a:t>
            </a:r>
            <a:r>
              <a:rPr sz="2800" spc="-1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el i-a </a:t>
            </a:r>
            <a:r>
              <a:rPr sz="2800" dirty="0">
                <a:latin typeface="Comic Sans MS"/>
                <a:cs typeface="Comic Sans MS"/>
              </a:rPr>
              <a:t>spus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80" dirty="0">
                <a:latin typeface="Comic Sans MS"/>
                <a:cs typeface="Comic Sans MS"/>
              </a:rPr>
              <a:t> </a:t>
            </a:r>
            <a:r>
              <a:rPr sz="2800" spc="-160" dirty="0">
                <a:latin typeface="Comic Sans MS"/>
                <a:cs typeface="Comic Sans MS"/>
              </a:rPr>
              <a:t>Saul</a:t>
            </a:r>
            <a:r>
              <a:rPr lang="ro-RO" sz="2800" spc="-160" dirty="0">
                <a:latin typeface="Comic Sans MS"/>
                <a:cs typeface="Comic Sans MS"/>
              </a:rPr>
              <a:t>,</a:t>
            </a:r>
            <a:r>
              <a:rPr sz="2800" dirty="0">
                <a:latin typeface="Comic Sans MS"/>
                <a:cs typeface="Comic Sans MS"/>
              </a:rPr>
              <a:t> „Ai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lucrat </a:t>
            </a:r>
            <a:r>
              <a:rPr sz="2800" dirty="0">
                <a:latin typeface="Comic Sans MS"/>
                <a:cs typeface="Comic Sans MS"/>
              </a:rPr>
              <a:t>ca </a:t>
            </a:r>
            <a:r>
              <a:rPr sz="2800" spc="-5" dirty="0">
                <a:latin typeface="Comic Sans MS"/>
                <a:cs typeface="Comic Sans MS"/>
              </a:rPr>
              <a:t>un nebun şi n-ai </a:t>
            </a:r>
            <a:r>
              <a:rPr sz="2800" dirty="0">
                <a:latin typeface="Comic Sans MS"/>
                <a:cs typeface="Comic Sans MS"/>
              </a:rPr>
              <a:t>păzit porunca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ţi-o </a:t>
            </a:r>
            <a:r>
              <a:rPr sz="2800" spc="-5" dirty="0" err="1">
                <a:latin typeface="Comic Sans MS"/>
                <a:cs typeface="Comic Sans MS"/>
              </a:rPr>
              <a:t>dăduse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Domnul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Dumnezeul</a:t>
            </a:r>
            <a:r>
              <a:rPr sz="2800" spc="100" dirty="0">
                <a:latin typeface="Comic Sans MS"/>
                <a:cs typeface="Comic Sans MS"/>
              </a:rPr>
              <a:t> </a:t>
            </a:r>
            <a:r>
              <a:rPr sz="2800" spc="-195" dirty="0" err="1">
                <a:latin typeface="Comic Sans MS"/>
                <a:cs typeface="Comic Sans MS"/>
              </a:rPr>
              <a:t>tău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R="1016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domnia ta nu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endParaRPr sz="2800" dirty="0">
              <a:latin typeface="Comic Sans MS"/>
              <a:cs typeface="Comic Sans MS"/>
            </a:endParaRPr>
          </a:p>
          <a:p>
            <a:pPr marR="889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dirty="0">
                <a:latin typeface="Comic Sans MS"/>
                <a:cs typeface="Comic Sans MS"/>
              </a:rPr>
              <a:t>ăi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spc="-25" dirty="0">
                <a:latin typeface="Comic Sans MS"/>
                <a:cs typeface="Comic Sans MS"/>
              </a:rPr>
              <a:t>ui."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07794" y="165100"/>
            <a:ext cx="6960234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Saul </a:t>
            </a:r>
            <a:r>
              <a:rPr sz="2800" dirty="0">
                <a:latin typeface="Comic Sans MS"/>
                <a:cs typeface="Comic Sans MS"/>
              </a:rPr>
              <a:t>a considerat probabil că era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păcat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36572" y="591807"/>
            <a:ext cx="67373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mic.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97911" y="591807"/>
            <a:ext cx="5970905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neascultarea de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este</a:t>
            </a:r>
          </a:p>
          <a:p>
            <a:pPr marL="197040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întotdeauna </a:t>
            </a:r>
            <a:r>
              <a:rPr sz="2800" dirty="0">
                <a:latin typeface="Comic Sans MS"/>
                <a:cs typeface="Comic Sans MS"/>
              </a:rPr>
              <a:t>ceva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serios.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8920" y="178815"/>
            <a:ext cx="5736590" cy="6506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4789170" algn="l"/>
              </a:tabLst>
            </a:pPr>
            <a:r>
              <a:rPr sz="2800" spc="-114" dirty="0">
                <a:latin typeface="Comic Sans MS"/>
                <a:cs typeface="Comic Sans MS"/>
              </a:rPr>
              <a:t>Samuel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conducăt</a:t>
            </a:r>
            <a:r>
              <a:rPr lang="ro-RO" sz="2800" spc="-5" dirty="0">
                <a:latin typeface="Comic Sans MS"/>
                <a:cs typeface="Comic Sans MS"/>
              </a:rPr>
              <a:t>o</a:t>
            </a:r>
            <a:r>
              <a:rPr sz="2800" spc="-5" dirty="0" err="1">
                <a:latin typeface="Comic Sans MS"/>
                <a:cs typeface="Comic Sans MS"/>
              </a:rPr>
              <a:t>rul</a:t>
            </a:r>
            <a:r>
              <a:rPr sz="2800" spc="-5" dirty="0">
                <a:latin typeface="Comic Sans MS"/>
                <a:cs typeface="Comic Sans MS"/>
              </a:rPr>
              <a:t> şi judecătorul  </a:t>
            </a:r>
            <a:r>
              <a:rPr sz="2800" dirty="0">
                <a:latin typeface="Comic Sans MS"/>
                <a:cs typeface="Comic Sans MS"/>
              </a:rPr>
              <a:t>poporului  </a:t>
            </a:r>
            <a:r>
              <a:rPr sz="2800" spc="-5" dirty="0">
                <a:latin typeface="Comic Sans MS"/>
                <a:cs typeface="Comic Sans MS"/>
              </a:rPr>
              <a:t>Israel</a:t>
            </a:r>
            <a:r>
              <a:rPr sz="2800" spc="3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</a:t>
            </a:r>
            <a:r>
              <a:rPr sz="2800" spc="58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bătrân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făcut pe </a:t>
            </a:r>
            <a:r>
              <a:rPr sz="2800" spc="-5" dirty="0">
                <a:latin typeface="Comic Sans MS"/>
                <a:cs typeface="Comic Sans MS"/>
              </a:rPr>
              <a:t>fiii </a:t>
            </a:r>
            <a:r>
              <a:rPr sz="2800" dirty="0" err="1">
                <a:latin typeface="Comic Sans MS"/>
                <a:cs typeface="Comic Sans MS"/>
              </a:rPr>
              <a:t>săi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judecători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peste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20" dirty="0">
                <a:latin typeface="Comic Sans MS"/>
                <a:cs typeface="Comic Sans MS"/>
              </a:rPr>
              <a:t>Israel</a:t>
            </a:r>
            <a:r>
              <a:rPr lang="ro-RO" sz="2800" spc="-120" dirty="0">
                <a:latin typeface="Comic Sans MS"/>
                <a:cs typeface="Comic Sans MS"/>
              </a:rPr>
              <a:t>,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endParaRPr lang="ro-RO" sz="2800" spc="-120" dirty="0">
              <a:latin typeface="Comic Sans MS"/>
              <a:cs typeface="Comic Sans MS"/>
            </a:endParaRPr>
          </a:p>
          <a:p>
            <a:pPr marL="12700" marR="5080" indent="-635">
              <a:lnSpc>
                <a:spcPct val="100000"/>
              </a:lnSpc>
              <a:tabLst>
                <a:tab pos="4789170" algn="l"/>
              </a:tabLst>
            </a:pPr>
            <a:r>
              <a:rPr sz="2800" dirty="0" err="1">
                <a:latin typeface="Comic Sans MS"/>
                <a:cs typeface="Comic Sans MS"/>
              </a:rPr>
              <a:t>pentru</a:t>
            </a:r>
            <a:r>
              <a:rPr sz="2800" dirty="0">
                <a:latin typeface="Comic Sans MS"/>
                <a:cs typeface="Comic Sans MS"/>
              </a:rPr>
              <a:t> a-i  </a:t>
            </a:r>
            <a:r>
              <a:rPr sz="2800" spc="-5" dirty="0">
                <a:latin typeface="Comic Sans MS"/>
                <a:cs typeface="Comic Sans MS"/>
              </a:rPr>
              <a:t>lua locul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endParaRPr lang="ro-RO" sz="2800" spc="-5" dirty="0">
              <a:latin typeface="Comic Sans MS"/>
              <a:cs typeface="Comic Sans MS"/>
            </a:endParaRPr>
          </a:p>
          <a:p>
            <a:pPr marL="12700" marR="5080" indent="-635">
              <a:lnSpc>
                <a:spcPct val="100000"/>
              </a:lnSpc>
              <a:tabLst>
                <a:tab pos="4789170" algn="l"/>
              </a:tabLst>
            </a:pPr>
            <a:r>
              <a:rPr sz="2800" spc="-5" dirty="0" err="1">
                <a:latin typeface="Comic Sans MS"/>
                <a:cs typeface="Comic Sans MS"/>
              </a:rPr>
              <a:t>slujba</a:t>
            </a:r>
            <a:r>
              <a:rPr sz="2800" spc="-5" dirty="0">
                <a:latin typeface="Comic Sans MS"/>
                <a:cs typeface="Comic Sans MS"/>
              </a:rPr>
              <a:t> lui  </a:t>
            </a:r>
            <a:r>
              <a:rPr sz="2800" dirty="0">
                <a:latin typeface="Comic Sans MS"/>
                <a:cs typeface="Comic Sans MS"/>
              </a:rPr>
              <a:t>Dumnezeu.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fiii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erau  </a:t>
            </a:r>
            <a:r>
              <a:rPr sz="2800" dirty="0" err="1">
                <a:latin typeface="Comic Sans MS"/>
                <a:cs typeface="Comic Sans MS"/>
              </a:rPr>
              <a:t>răi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</a:p>
          <a:p>
            <a:pPr marL="12700" marR="5080" indent="-635">
              <a:lnSpc>
                <a:spcPct val="100000"/>
              </a:lnSpc>
              <a:tabLst>
                <a:tab pos="4789170" algn="l"/>
              </a:tabLst>
            </a:pPr>
            <a:r>
              <a:rPr sz="2800" dirty="0" err="1">
                <a:latin typeface="Comic Sans MS"/>
                <a:cs typeface="Comic Sans MS"/>
              </a:rPr>
              <a:t>Ei</a:t>
            </a:r>
            <a:r>
              <a:rPr sz="2800" dirty="0">
                <a:latin typeface="Comic Sans MS"/>
                <a:cs typeface="Comic Sans MS"/>
              </a:rPr>
              <a:t>  erau lacomi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în</a:t>
            </a:r>
            <a:r>
              <a:rPr sz="2800" spc="-5" dirty="0" err="1">
                <a:latin typeface="Comic Sans MS"/>
                <a:cs typeface="Comic Sans MS"/>
              </a:rPr>
              <a:t>călcau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spc="-80" dirty="0" err="1">
                <a:latin typeface="Comic Sans MS"/>
                <a:cs typeface="Comic Sans MS"/>
              </a:rPr>
              <a:t>dreptatea</a:t>
            </a:r>
            <a:r>
              <a:rPr lang="ro-RO" sz="2800" spc="-80" dirty="0">
                <a:latin typeface="Comic Sans MS"/>
                <a:cs typeface="Comic Sans MS"/>
              </a:rPr>
              <a:t>,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şi-au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folosit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puterea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12700" marR="294005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a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dobândi  bani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într-un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mod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necinstit.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190" y="182626"/>
            <a:ext cx="8666480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9069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Cu o </a:t>
            </a:r>
            <a:r>
              <a:rPr sz="2800" spc="-5" dirty="0">
                <a:latin typeface="Comic Sans MS"/>
                <a:cs typeface="Comic Sans MS"/>
              </a:rPr>
              <a:t>altă </a:t>
            </a:r>
            <a:r>
              <a:rPr sz="2800" dirty="0">
                <a:latin typeface="Comic Sans MS"/>
                <a:cs typeface="Comic Sans MS"/>
              </a:rPr>
              <a:t>ocazie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 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>
                <a:latin typeface="Comic Sans MS"/>
                <a:cs typeface="Comic Sans MS"/>
              </a:rPr>
              <a:t>poruncit </a:t>
            </a:r>
            <a:r>
              <a:rPr sz="2800" spc="-5" dirty="0">
                <a:latin typeface="Comic Sans MS"/>
                <a:cs typeface="Comic Sans MS"/>
              </a:rPr>
              <a:t>lui Saul </a:t>
            </a:r>
            <a:r>
              <a:rPr sz="2800" spc="-10" dirty="0">
                <a:latin typeface="Comic Sans MS"/>
                <a:cs typeface="Comic Sans MS"/>
              </a:rPr>
              <a:t>să  </a:t>
            </a:r>
            <a:r>
              <a:rPr sz="2800" dirty="0">
                <a:latin typeface="Comic Sans MS"/>
                <a:cs typeface="Comic Sans MS"/>
              </a:rPr>
              <a:t>distrugă pe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oamenii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răi ai lui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Amalec.</a:t>
            </a:r>
            <a:endParaRPr sz="2800" dirty="0">
              <a:latin typeface="Comic Sans MS"/>
              <a:cs typeface="Comic Sans MS"/>
            </a:endParaRPr>
          </a:p>
          <a:p>
            <a:pPr marL="6583680" marR="5080" indent="26098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Dar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poporul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lăsat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regele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165" dirty="0">
                <a:latin typeface="Comic Sans MS"/>
                <a:cs typeface="Comic Sans MS"/>
              </a:rPr>
              <a:t>Agag</a:t>
            </a:r>
            <a:r>
              <a:rPr lang="ro-RO" sz="2800" spc="-165" dirty="0">
                <a:latin typeface="Comic Sans MS"/>
                <a:cs typeface="Comic Sans MS"/>
              </a:rPr>
              <a:t>,</a:t>
            </a:r>
            <a:r>
              <a:rPr sz="2800" spc="-165" dirty="0">
                <a:latin typeface="Comic Sans MS"/>
                <a:cs typeface="Comic Sans MS"/>
              </a:rPr>
              <a:t> 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regele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Amalec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trăias</a:t>
            </a:r>
            <a:r>
              <a:rPr sz="2800" spc="5" dirty="0">
                <a:latin typeface="Comic Sans MS"/>
                <a:cs typeface="Comic Sans MS"/>
              </a:rPr>
              <a:t>că</a:t>
            </a:r>
            <a:r>
              <a:rPr sz="2800" dirty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2729" y="244347"/>
            <a:ext cx="348234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Ei au păstrat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lucurile  cele </a:t>
            </a:r>
            <a:r>
              <a:rPr sz="2800" dirty="0" err="1">
                <a:latin typeface="Comic Sans MS"/>
                <a:cs typeface="Comic Sans MS"/>
              </a:rPr>
              <a:t>mai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60" dirty="0" err="1">
                <a:latin typeface="Comic Sans MS"/>
                <a:cs typeface="Comic Sans MS"/>
              </a:rPr>
              <a:t>bune</a:t>
            </a:r>
            <a:r>
              <a:rPr lang="ro-RO" sz="2800" spc="-160" dirty="0">
                <a:latin typeface="Comic Sans MS"/>
                <a:cs typeface="Comic Sans MS"/>
              </a:rPr>
              <a:t>,</a:t>
            </a:r>
            <a:r>
              <a:rPr sz="2800" spc="-1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oile </a:t>
            </a:r>
            <a:r>
              <a:rPr sz="2800" spc="-5" dirty="0">
                <a:latin typeface="Comic Sans MS"/>
                <a:cs typeface="Comic Sans MS"/>
              </a:rPr>
              <a:t>şi  boii </a:t>
            </a:r>
            <a:r>
              <a:rPr sz="2800" dirty="0">
                <a:latin typeface="Comic Sans MS"/>
                <a:cs typeface="Comic Sans MS"/>
              </a:rPr>
              <a:t>cei mai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buni.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96278" y="1525244"/>
            <a:ext cx="2130425" cy="3858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1470" marR="6350" indent="78486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spus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că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păstrat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toate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acele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lucruri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a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</a:t>
            </a:r>
          </a:p>
          <a:p>
            <a:pPr marL="554355" marR="5080" indent="-54229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aduce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jertfă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Domnului.</a:t>
            </a: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62933" y="244347"/>
            <a:ext cx="4862195" cy="300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71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Samuel i-a spus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165" dirty="0">
                <a:latin typeface="Comic Sans MS"/>
                <a:cs typeface="Comic Sans MS"/>
              </a:rPr>
              <a:t>Saul</a:t>
            </a:r>
            <a:r>
              <a:rPr lang="ro-RO" sz="2800" spc="-165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L="12700" marR="5080" indent="546735" algn="r">
              <a:lnSpc>
                <a:spcPct val="100000"/>
              </a:lnSpc>
              <a:tabLst>
                <a:tab pos="1466850" algn="l"/>
              </a:tabLst>
            </a:pPr>
            <a:r>
              <a:rPr sz="2800" dirty="0">
                <a:latin typeface="Comic Sans MS"/>
                <a:cs typeface="Comic Sans MS"/>
              </a:rPr>
              <a:t>„Ascultarea </a:t>
            </a:r>
            <a:r>
              <a:rPr sz="2800" spc="-5" dirty="0">
                <a:latin typeface="Comic Sans MS"/>
                <a:cs typeface="Comic Sans MS"/>
              </a:rPr>
              <a:t>face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mult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decât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95" dirty="0" err="1">
                <a:latin typeface="Comic Sans MS"/>
                <a:cs typeface="Comic Sans MS"/>
              </a:rPr>
              <a:t>jertfele</a:t>
            </a:r>
            <a:r>
              <a:rPr lang="ro-RO" sz="2800" spc="-95" dirty="0">
                <a:latin typeface="Comic Sans MS"/>
                <a:cs typeface="Comic Sans MS"/>
              </a:rPr>
              <a:t>,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fiindcă </a:t>
            </a:r>
            <a:r>
              <a:rPr sz="2800" dirty="0">
                <a:latin typeface="Comic Sans MS"/>
                <a:cs typeface="Comic Sans MS"/>
              </a:rPr>
              <a:t>ai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lepădat </a:t>
            </a:r>
            <a:r>
              <a:rPr sz="2800" dirty="0" err="1">
                <a:latin typeface="Comic Sans MS"/>
                <a:cs typeface="Comic Sans MS"/>
              </a:rPr>
              <a:t>cuvântul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90" dirty="0" err="1">
                <a:latin typeface="Comic Sans MS"/>
                <a:cs typeface="Comic Sans MS"/>
              </a:rPr>
              <a:t>Domnului</a:t>
            </a:r>
            <a:r>
              <a:rPr lang="ro-RO" sz="2800" spc="-90" dirty="0">
                <a:latin typeface="Comic Sans MS"/>
                <a:cs typeface="Comic Sans MS"/>
              </a:rPr>
              <a:t>,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leapădă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El ca </a:t>
            </a:r>
            <a:r>
              <a:rPr lang="ro-RO" sz="2800" spc="-5" dirty="0">
                <a:latin typeface="Comic Sans MS"/>
                <a:cs typeface="Comic Sans MS"/>
              </a:rPr>
              <a:t>rege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Israel."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Comic Sans MS"/>
                <a:cs typeface="Comic Sans MS"/>
              </a:rPr>
              <a:t>Saul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părut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rău şi </a:t>
            </a:r>
            <a:r>
              <a:rPr sz="2800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Comic Sans MS"/>
                <a:cs typeface="Comic Sans MS"/>
              </a:rPr>
              <a:t>căit </a:t>
            </a:r>
            <a:r>
              <a:rPr sz="2800" dirty="0">
                <a:latin typeface="Comic Sans MS"/>
                <a:cs typeface="Comic Sans MS"/>
              </a:rPr>
              <a:t>pentru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păcatul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357713" y="3233623"/>
            <a:ext cx="49784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lui.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041506" y="3233623"/>
            <a:ext cx="3783329" cy="215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3675" marR="5080" indent="-18161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Dar a fost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prea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târziu.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Restul </a:t>
            </a:r>
            <a:r>
              <a:rPr sz="2800" dirty="0">
                <a:latin typeface="Comic Sans MS"/>
                <a:cs typeface="Comic Sans MS"/>
              </a:rPr>
              <a:t>vieţii lui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nefericit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pricina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neascultării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endParaRPr sz="2800" dirty="0">
              <a:latin typeface="Comic Sans MS"/>
              <a:cs typeface="Comic Sans MS"/>
            </a:endParaRPr>
          </a:p>
          <a:p>
            <a:pPr marR="571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Domnul.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68142" y="25765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9446" y="177291"/>
            <a:ext cx="7482205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7890" marR="5080" indent="-885825" algn="r">
              <a:lnSpc>
                <a:spcPct val="100000"/>
              </a:lnSpc>
              <a:tabLst>
                <a:tab pos="4234815" algn="l"/>
              </a:tabLst>
            </a:pPr>
            <a:r>
              <a:rPr sz="2800" dirty="0" err="1">
                <a:latin typeface="Comic Sans MS"/>
                <a:cs typeface="Comic Sans MS"/>
              </a:rPr>
              <a:t>Poporul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evreu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suferit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pricina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răutăţii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necinstei  </a:t>
            </a:r>
            <a:r>
              <a:rPr sz="2800" spc="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acestora.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Poporul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trebuia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să-i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plătească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fiii </a:t>
            </a:r>
            <a:r>
              <a:rPr sz="2800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lang="ro-RO" sz="2800" spc="-5" dirty="0">
                <a:latin typeface="Comic Sans MS"/>
                <a:cs typeface="Comic Sans MS"/>
              </a:rPr>
              <a:t>ori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 err="1">
                <a:latin typeface="Comic Sans MS"/>
                <a:cs typeface="Comic Sans MS"/>
              </a:rPr>
              <a:t>câte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ori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avea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nevoie de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ajutor.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402" y="244347"/>
            <a:ext cx="790702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4448810" algn="l"/>
              </a:tabLst>
            </a:pPr>
            <a:r>
              <a:rPr dirty="0">
                <a:solidFill>
                  <a:srgbClr val="000000"/>
                </a:solidFill>
              </a:rPr>
              <a:t>Ceva  trebuia  </a:t>
            </a:r>
            <a:r>
              <a:rPr spc="-5" dirty="0" err="1">
                <a:solidFill>
                  <a:srgbClr val="000000"/>
                </a:solidFill>
              </a:rPr>
              <a:t>s</a:t>
            </a:r>
            <a:r>
              <a:rPr spc="-5" dirty="0" err="1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365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ro-RO" spc="-5" dirty="0">
                <a:solidFill>
                  <a:srgbClr val="000000"/>
                </a:solidFill>
              </a:rPr>
              <a:t> se</a:t>
            </a:r>
            <a:r>
              <a:rPr spc="434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f</a:t>
            </a:r>
            <a:r>
              <a:rPr lang="ro-RO" dirty="0" err="1">
                <a:solidFill>
                  <a:srgbClr val="000000"/>
                </a:solidFill>
                <a:latin typeface="Comic Sans MS"/>
                <a:cs typeface="Comic Sans MS"/>
              </a:rPr>
              <a:t>acă</a:t>
            </a:r>
            <a:r>
              <a:rPr dirty="0">
                <a:solidFill>
                  <a:srgbClr val="000000"/>
                </a:solidFill>
              </a:rPr>
              <a:t>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pc="-5" dirty="0" err="1">
                <a:solidFill>
                  <a:srgbClr val="000000"/>
                </a:solidFill>
              </a:rPr>
              <a:t>Într</a:t>
            </a:r>
            <a:r>
              <a:rPr spc="-5" dirty="0">
                <a:solidFill>
                  <a:srgbClr val="000000"/>
                </a:solidFill>
              </a:rPr>
              <a:t>-o </a:t>
            </a:r>
            <a:r>
              <a:rPr spc="-265" dirty="0" err="1">
                <a:solidFill>
                  <a:srgbClr val="000000"/>
                </a:solidFill>
              </a:rPr>
              <a:t>zi</a:t>
            </a:r>
            <a:r>
              <a:rPr lang="ro-RO" spc="-265" dirty="0">
                <a:solidFill>
                  <a:srgbClr val="000000"/>
                </a:solidFill>
              </a:rPr>
              <a:t>,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b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trânii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lui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Israel </a:t>
            </a:r>
            <a:r>
              <a:rPr dirty="0">
                <a:solidFill>
                  <a:srgbClr val="000000"/>
                </a:solidFill>
              </a:rPr>
              <a:t>sau </a:t>
            </a:r>
            <a:r>
              <a:rPr spc="-5" dirty="0">
                <a:solidFill>
                  <a:srgbClr val="000000"/>
                </a:solidFill>
              </a:rPr>
              <a:t>întâlnit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 </a:t>
            </a:r>
            <a:r>
              <a:rPr dirty="0">
                <a:solidFill>
                  <a:srgbClr val="000000"/>
                </a:solidFill>
              </a:rPr>
              <a:t>au cerut ajutor </a:t>
            </a:r>
            <a:r>
              <a:rPr spc="-5" dirty="0">
                <a:solidFill>
                  <a:srgbClr val="000000"/>
                </a:solidFill>
              </a:rPr>
              <a:t>lui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Samuel.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363" y="244347"/>
            <a:ext cx="7995920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133600" algn="l"/>
                <a:tab pos="3222625" algn="l"/>
              </a:tabLst>
            </a:pPr>
            <a:r>
              <a:rPr spc="-5" dirty="0">
                <a:solidFill>
                  <a:srgbClr val="000000"/>
                </a:solidFill>
              </a:rPr>
              <a:t>„D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-ne un împ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rat </a:t>
            </a:r>
            <a:r>
              <a:rPr dirty="0">
                <a:solidFill>
                  <a:srgbClr val="000000"/>
                </a:solidFill>
              </a:rPr>
              <a:t>ca </a:t>
            </a:r>
            <a:r>
              <a:rPr spc="-5" dirty="0">
                <a:solidFill>
                  <a:srgbClr val="000000"/>
                </a:solidFill>
              </a:rPr>
              <a:t>s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spc="-5" dirty="0">
                <a:solidFill>
                  <a:srgbClr val="000000"/>
                </a:solidFill>
              </a:rPr>
              <a:t>ne </a:t>
            </a:r>
            <a:r>
              <a:rPr spc="-114" dirty="0" err="1">
                <a:solidFill>
                  <a:srgbClr val="000000"/>
                </a:solidFill>
              </a:rPr>
              <a:t>judece</a:t>
            </a:r>
            <a:r>
              <a:rPr lang="ro-RO" spc="-114" dirty="0">
                <a:solidFill>
                  <a:srgbClr val="000000"/>
                </a:solidFill>
              </a:rPr>
              <a:t>,</a:t>
            </a:r>
            <a:r>
              <a:rPr spc="-114" dirty="0">
                <a:solidFill>
                  <a:srgbClr val="000000"/>
                </a:solidFill>
              </a:rPr>
              <a:t>" </a:t>
            </a:r>
            <a:r>
              <a:rPr dirty="0">
                <a:solidFill>
                  <a:srgbClr val="000000"/>
                </a:solidFill>
              </a:rPr>
              <a:t>au cerut  </a:t>
            </a:r>
            <a:r>
              <a:rPr spc="-5" dirty="0">
                <a:solidFill>
                  <a:srgbClr val="000000"/>
                </a:solidFill>
              </a:rPr>
              <a:t>b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trânii </a:t>
            </a:r>
            <a:r>
              <a:rPr spc="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lui 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Israel.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Ei </a:t>
            </a:r>
            <a:r>
              <a:rPr spc="-5" dirty="0">
                <a:solidFill>
                  <a:srgbClr val="000000"/>
                </a:solidFill>
              </a:rPr>
              <a:t>nu vroiau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5" dirty="0">
                <a:solidFill>
                  <a:srgbClr val="000000"/>
                </a:solidFill>
              </a:rPr>
              <a:t>fiii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lui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Samuel 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s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-i  </a:t>
            </a:r>
            <a:r>
              <a:rPr spc="6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judece.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Ei </a:t>
            </a:r>
            <a:r>
              <a:rPr spc="-5" dirty="0">
                <a:solidFill>
                  <a:srgbClr val="000000"/>
                </a:solidFill>
              </a:rPr>
              <a:t>doreau un împ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rat </a:t>
            </a:r>
            <a:r>
              <a:rPr dirty="0">
                <a:solidFill>
                  <a:srgbClr val="000000"/>
                </a:solidFill>
              </a:rPr>
              <a:t>ca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celelate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neamuri.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2144" y="3714808"/>
            <a:ext cx="7399594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ro-RO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Samuel era furios. Israel avea deja un Rege! Dumnezeu cel Atotputernic, cel </a:t>
            </a:r>
            <a:r>
              <a:rPr lang="ro-RO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Veşnic</a:t>
            </a:r>
            <a:r>
              <a:rPr lang="ro-RO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,  conducea pe Israel.	Cu mult timp în  urmă, El i-a eliberat din sclavia Egiptului,  </a:t>
            </a:r>
            <a:r>
              <a:rPr lang="ro-RO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despărţind</a:t>
            </a:r>
            <a:r>
              <a:rPr lang="ro-RO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Marea </a:t>
            </a:r>
            <a:r>
              <a:rPr lang="ro-RO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Roşie</a:t>
            </a:r>
            <a:r>
              <a:rPr lang="ro-RO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pentru ca ei să poată scăpa.</a:t>
            </a:r>
            <a:endParaRPr sz="4000" dirty="0">
              <a:solidFill>
                <a:schemeClr val="bg1"/>
              </a:solidFill>
              <a:latin typeface="Comic Sans MS" panose="030F0702030302020204" pitchFamily="66" charset="0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87913" y="4968747"/>
            <a:ext cx="280987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6741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 le-a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dăruit un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pământ</a:t>
            </a:r>
            <a:endParaRPr sz="2800" dirty="0">
              <a:latin typeface="Comic Sans MS"/>
              <a:cs typeface="Comic Sans MS"/>
            </a:endParaRPr>
          </a:p>
          <a:p>
            <a:pPr marL="71882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minunat.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6580" y="181102"/>
            <a:ext cx="8295640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7020" algn="r">
              <a:lnSpc>
                <a:spcPct val="100000"/>
              </a:lnSpc>
              <a:tabLst>
                <a:tab pos="3441065" algn="l"/>
              </a:tabLst>
            </a:pPr>
            <a:r>
              <a:rPr sz="2800" dirty="0">
                <a:latin typeface="Comic Sans MS"/>
                <a:cs typeface="Comic Sans MS"/>
              </a:rPr>
              <a:t>Când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dirty="0">
                <a:latin typeface="Comic Sans MS"/>
                <a:cs typeface="Comic Sans MS"/>
              </a:rPr>
              <a:t>s-a </a:t>
            </a:r>
            <a:r>
              <a:rPr sz="2800" spc="-135" dirty="0" err="1">
                <a:latin typeface="Comic Sans MS"/>
                <a:cs typeface="Comic Sans MS"/>
              </a:rPr>
              <a:t>rugat</a:t>
            </a:r>
            <a:r>
              <a:rPr lang="ro-RO" sz="2800" spc="-135" dirty="0">
                <a:latin typeface="Comic Sans MS"/>
                <a:cs typeface="Comic Sans MS"/>
              </a:rPr>
              <a:t>,</a:t>
            </a:r>
            <a:r>
              <a:rPr sz="2800" spc="-1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 </a:t>
            </a:r>
            <a:r>
              <a:rPr sz="2800" spc="-5" dirty="0">
                <a:latin typeface="Comic Sans MS"/>
                <a:cs typeface="Comic Sans MS"/>
              </a:rPr>
              <a:t>i-a zis: </a:t>
            </a:r>
            <a:r>
              <a:rPr sz="2800" dirty="0">
                <a:latin typeface="Comic Sans MS"/>
                <a:cs typeface="Comic Sans MS"/>
              </a:rPr>
              <a:t>„Nu</a:t>
            </a:r>
            <a:r>
              <a:rPr sz="2800" spc="1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tine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te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0" dirty="0" err="1">
                <a:latin typeface="Comic Sans MS"/>
                <a:cs typeface="Comic Sans MS"/>
              </a:rPr>
              <a:t>leapădă</a:t>
            </a:r>
            <a:r>
              <a:rPr lang="ro-RO" sz="2800" spc="-100" dirty="0">
                <a:latin typeface="Comic Sans MS"/>
                <a:cs typeface="Comic Sans MS"/>
              </a:rPr>
              <a:t>,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ci pe Mine </a:t>
            </a:r>
            <a:r>
              <a:rPr sz="2800" spc="-5" dirty="0" err="1">
                <a:latin typeface="Comic Sans MS"/>
                <a:cs typeface="Comic Sans MS"/>
              </a:rPr>
              <a:t>mă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0" dirty="0" err="1">
                <a:latin typeface="Comic Sans MS"/>
                <a:cs typeface="Comic Sans MS"/>
              </a:rPr>
              <a:t>leapădă</a:t>
            </a:r>
            <a:r>
              <a:rPr lang="ro-RO" sz="2800" spc="-100" dirty="0">
                <a:latin typeface="Comic Sans MS"/>
                <a:cs typeface="Comic Sans MS"/>
              </a:rPr>
              <a:t>,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20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dirty="0">
                <a:latin typeface="Comic Sans MS"/>
                <a:cs typeface="Comic Sans MS"/>
              </a:rPr>
              <a:t>mai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domnesc </a:t>
            </a:r>
            <a:r>
              <a:rPr sz="2800" spc="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peste 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M-au </a:t>
            </a:r>
            <a:r>
              <a:rPr sz="2800" spc="-5" dirty="0">
                <a:latin typeface="Comic Sans MS"/>
                <a:cs typeface="Comic Sans MS"/>
              </a:rPr>
              <a:t>părăsit şi </a:t>
            </a:r>
            <a:r>
              <a:rPr sz="2800" dirty="0">
                <a:latin typeface="Comic Sans MS"/>
                <a:cs typeface="Comic Sans MS"/>
              </a:rPr>
              <a:t>au slujit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altor</a:t>
            </a:r>
          </a:p>
          <a:p>
            <a:pPr marR="6985" algn="r">
              <a:lnSpc>
                <a:spcPct val="100000"/>
              </a:lnSpc>
              <a:spcBef>
                <a:spcPts val="5"/>
              </a:spcBef>
              <a:tabLst>
                <a:tab pos="1837689" algn="l"/>
              </a:tabLst>
            </a:pPr>
            <a:r>
              <a:rPr sz="2800" spc="-5" dirty="0">
                <a:latin typeface="Comic Sans MS"/>
                <a:cs typeface="Comic Sans MS"/>
              </a:rPr>
              <a:t>dumnezei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Ascul</a:t>
            </a:r>
            <a:r>
              <a:rPr sz="2800" spc="5" dirty="0">
                <a:latin typeface="Comic Sans MS"/>
                <a:cs typeface="Comic Sans MS"/>
              </a:rPr>
              <a:t>t</a:t>
            </a:r>
            <a:r>
              <a:rPr sz="2800" dirty="0">
                <a:latin typeface="Comic Sans MS"/>
                <a:cs typeface="Comic Sans MS"/>
              </a:rPr>
              <a:t>ă-le</a:t>
            </a:r>
          </a:p>
          <a:p>
            <a:pPr marL="6303645" marR="7620" indent="-26225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glasul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dă-le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lang="ro-RO" sz="2800" spc="-10">
                <a:latin typeface="Comic Sans MS"/>
                <a:cs typeface="Comic Sans MS"/>
              </a:rPr>
              <a:t>rege</a:t>
            </a:r>
            <a:r>
              <a:rPr sz="2800" spc="-10">
                <a:latin typeface="Comic Sans MS"/>
                <a:cs typeface="Comic Sans MS"/>
              </a:rPr>
              <a:t>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2796" y="75946"/>
            <a:ext cx="3548379" cy="599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 marR="5080" indent="-889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spus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înştiinţeze</a:t>
            </a:r>
            <a:endParaRPr sz="2800">
              <a:latin typeface="Comic Sans MS"/>
              <a:cs typeface="Comic Sans MS"/>
            </a:endParaRPr>
          </a:p>
          <a:p>
            <a:pPr marL="944880" marR="5715" indent="69723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popor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împăratul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lor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pământesc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 va lua banii şi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</a:t>
            </a:r>
            <a:endParaRPr sz="2800">
              <a:latin typeface="Comic Sans MS"/>
              <a:cs typeface="Comic Sans MS"/>
            </a:endParaRPr>
          </a:p>
          <a:p>
            <a:pPr marL="593725" marR="5080" indent="302895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va </a:t>
            </a:r>
            <a:r>
              <a:rPr sz="2800" dirty="0">
                <a:latin typeface="Comic Sans MS"/>
                <a:cs typeface="Comic Sans MS"/>
              </a:rPr>
              <a:t>cere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taxe;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lua cea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bună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parte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câmpiile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viile </a:t>
            </a:r>
            <a:r>
              <a:rPr sz="2800" dirty="0">
                <a:latin typeface="Comic Sans MS"/>
                <a:cs typeface="Comic Sans MS"/>
              </a:rPr>
              <a:t>lor;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endParaRPr sz="2800">
              <a:latin typeface="Comic Sans MS"/>
              <a:cs typeface="Comic Sans MS"/>
            </a:endParaRPr>
          </a:p>
          <a:p>
            <a:pPr marL="626745" marR="6350" indent="40894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lua pe </a:t>
            </a:r>
            <a:r>
              <a:rPr sz="2800" spc="-5" dirty="0">
                <a:latin typeface="Comic Sans MS"/>
                <a:cs typeface="Comic Sans MS"/>
              </a:rPr>
              <a:t>fiii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lor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armatele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sale;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fetele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lor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lucreze pentru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498</Words>
  <Application>Microsoft Office PowerPoint</Application>
  <PresentationFormat>Particularizare</PresentationFormat>
  <Paragraphs>63</Paragraphs>
  <Slides>23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Ceva  trebuia  să  se facă. Într-o zi, bătrânii lui  Israel sau întâlnit şi au cerut ajutor lui Samuel.</vt:lpstr>
      <vt:lpstr>„Dă-ne un împărat ca să ne judece," au cerut  bătrânii  lui  Israel. Ei nu vroiau pe fiii lui Samuel  să-i   judece. Ei doreau un împărat ca şi celelate  neamuri.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Curând regele Saul a  fost încercat. Amoniţii, care  îi urau pe evrei, au împrejmuit un oraş Israelit şi a  ameninţat să scoată ochiul drept al fiecărui bărbat.  Ce plan crud, nemilos!</vt:lpstr>
      <vt:lpstr>Vestea ameninţării a ajuns la regele  Saul. El şi-a pregătit armata.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Biblia pentru copii prezentată</dc:title>
  <cp:lastModifiedBy>iacob andrei</cp:lastModifiedBy>
  <cp:revision>15</cp:revision>
  <dcterms:created xsi:type="dcterms:W3CDTF">2016-01-17T13:36:12Z</dcterms:created>
  <dcterms:modified xsi:type="dcterms:W3CDTF">2018-04-16T17:12:06Z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