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9" r:id="rId4"/>
    <p:sldId id="259" r:id="rId5"/>
    <p:sldId id="260" r:id="rId6"/>
    <p:sldId id="261" r:id="rId7"/>
    <p:sldId id="262" r:id="rId8"/>
    <p:sldId id="263" r:id="rId9"/>
    <p:sldId id="280"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621661" y="-7807"/>
            <a:ext cx="3900677" cy="1255395"/>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6379" y="161797"/>
            <a:ext cx="8651240" cy="2160270"/>
          </a:xfrm>
          <a:prstGeom prst="rect">
            <a:avLst/>
          </a:prstGeom>
        </p:spPr>
        <p:txBody>
          <a:bodyPr wrap="square" lIns="0" tIns="0" rIns="0" bIns="0">
            <a:spAutoFit/>
          </a:bodyPr>
          <a:lstStyle>
            <a:lvl1pPr>
              <a:defRPr sz="2800" b="0" i="0">
                <a:solidFill>
                  <a:schemeClr val="tx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4/16/2018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7400" y="533400"/>
            <a:ext cx="5867400" cy="689291"/>
          </a:xfrm>
          <a:prstGeom prst="rect">
            <a:avLst/>
          </a:prstGeom>
        </p:spPr>
        <p:txBody>
          <a:bodyPr vert="horz" wrap="square" lIns="0" tIns="12065" rIns="0" bIns="0" rtlCol="0">
            <a:spAutoFit/>
          </a:bodyPr>
          <a:lstStyle/>
          <a:p>
            <a:pPr marL="12700" marR="5080" algn="ctr">
              <a:lnSpc>
                <a:spcPct val="100000"/>
              </a:lnSpc>
              <a:spcBef>
                <a:spcPts val="95"/>
              </a:spcBef>
            </a:pPr>
            <a:r>
              <a:rPr sz="4400" spc="-5" dirty="0">
                <a:solidFill>
                  <a:srgbClr val="FFFF00"/>
                </a:solidFill>
                <a:latin typeface="Comic Sans MS"/>
                <a:cs typeface="Comic Sans MS"/>
              </a:rPr>
              <a:t>D</a:t>
            </a:r>
            <a:r>
              <a:rPr lang="ro-RO" sz="4400" spc="-5" dirty="0">
                <a:solidFill>
                  <a:srgbClr val="FFFF00"/>
                </a:solidFill>
                <a:latin typeface="Comic Sans MS"/>
                <a:cs typeface="Comic Sans MS"/>
              </a:rPr>
              <a:t>avid</a:t>
            </a:r>
            <a:r>
              <a:rPr sz="4400" spc="-75" dirty="0">
                <a:solidFill>
                  <a:srgbClr val="FFFF00"/>
                </a:solidFill>
                <a:latin typeface="Comic Sans MS"/>
                <a:cs typeface="Comic Sans MS"/>
              </a:rPr>
              <a:t> </a:t>
            </a:r>
            <a:r>
              <a:rPr lang="ro-RO" sz="4400" spc="-5" dirty="0">
                <a:solidFill>
                  <a:srgbClr val="FFFF00"/>
                </a:solidFill>
                <a:latin typeface="Comic Sans MS"/>
                <a:cs typeface="Comic Sans MS"/>
              </a:rPr>
              <a:t>– băiatul păstor</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2570" y="182371"/>
            <a:ext cx="5215890" cy="4347344"/>
          </a:xfrm>
          <a:prstGeom prst="rect">
            <a:avLst/>
          </a:prstGeom>
        </p:spPr>
        <p:txBody>
          <a:bodyPr vert="horz" wrap="square" lIns="0" tIns="12700" rIns="0" bIns="0" rtlCol="0">
            <a:spAutoFit/>
          </a:bodyPr>
          <a:lstStyle/>
          <a:p>
            <a:pPr marL="12700" marR="5080">
              <a:lnSpc>
                <a:spcPct val="100000"/>
              </a:lnSpc>
              <a:spcBef>
                <a:spcPts val="100"/>
              </a:spcBef>
            </a:pPr>
            <a:r>
              <a:rPr lang="ro-RO" sz="2800" dirty="0">
                <a:latin typeface="Comic Sans MS" panose="030F0702030302020204" pitchFamily="66" charset="0"/>
              </a:rPr>
              <a:t>Muzica lui David reușise să îl liniștească pe Saul și l-a ajutat să gândească limpede. Saul l-a întrebat pe Iese dacă îl lasă pe David să rămână în serviciul regelui. Ori de câte ori regele avea un atac de depresie sau de frică, David </a:t>
            </a:r>
          </a:p>
          <a:p>
            <a:pPr marL="12700" marR="5080">
              <a:lnSpc>
                <a:spcPct val="100000"/>
              </a:lnSpc>
              <a:spcBef>
                <a:spcPts val="100"/>
              </a:spcBef>
            </a:pPr>
            <a:r>
              <a:rPr lang="ro-RO" sz="2800" dirty="0">
                <a:latin typeface="Comic Sans MS" panose="030F0702030302020204" pitchFamily="66" charset="0"/>
              </a:rPr>
              <a:t>cânta la harpă </a:t>
            </a:r>
          </a:p>
          <a:p>
            <a:pPr marL="12700" marR="5080">
              <a:lnSpc>
                <a:spcPct val="100000"/>
              </a:lnSpc>
              <a:spcBef>
                <a:spcPts val="100"/>
              </a:spcBef>
            </a:pPr>
            <a:r>
              <a:rPr lang="ro-RO" sz="2800" dirty="0">
                <a:latin typeface="Comic Sans MS" panose="030F0702030302020204" pitchFamily="66" charset="0"/>
              </a:rPr>
              <a:t>pentru el.</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6379" y="161797"/>
            <a:ext cx="8364220" cy="2167260"/>
          </a:xfrm>
          <a:prstGeom prst="rect">
            <a:avLst/>
          </a:prstGeom>
        </p:spPr>
        <p:txBody>
          <a:bodyPr vert="horz" wrap="square" lIns="0" tIns="12700" rIns="0" bIns="0" rtlCol="0">
            <a:spAutoFit/>
          </a:bodyPr>
          <a:lstStyle/>
          <a:p>
            <a:pPr algn="just"/>
            <a:r>
              <a:rPr lang="ro-RO" dirty="0"/>
              <a:t>După ce David s-a întors acasă, Saul urma să aibă o mare bătălie cu Filisteni. Frați lui David luptau în armatele regelui. Iese îl trimisese pe David pe câmpul de bătălie pentru a duce mâncare fraților lui dar și pentru a afla ce mai fac.</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6379" y="161797"/>
            <a:ext cx="8651240" cy="874598"/>
          </a:xfrm>
          <a:prstGeom prst="rect">
            <a:avLst/>
          </a:prstGeom>
        </p:spPr>
        <p:txBody>
          <a:bodyPr vert="horz" wrap="square" lIns="0" tIns="12700" rIns="0" bIns="0" rtlCol="0">
            <a:spAutoFit/>
          </a:bodyPr>
          <a:lstStyle/>
          <a:p>
            <a:pPr marL="10795" marR="5080">
              <a:lnSpc>
                <a:spcPct val="100000"/>
              </a:lnSpc>
              <a:spcBef>
                <a:spcPts val="100"/>
              </a:spcBef>
            </a:pPr>
            <a:r>
              <a:rPr lang="ro-RO" dirty="0"/>
              <a:t>Un filistean gigant, pe nume Goliat, reușise să sperie toți soldați evrei.</a:t>
            </a:r>
            <a:endParaRPr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94580" y="121418"/>
            <a:ext cx="8362315" cy="1736373"/>
          </a:xfrm>
          <a:prstGeom prst="rect">
            <a:avLst/>
          </a:prstGeom>
        </p:spPr>
        <p:txBody>
          <a:bodyPr vert="horz" wrap="square" lIns="0" tIns="12700" rIns="0" bIns="0" rtlCol="0">
            <a:spAutoFit/>
          </a:bodyPr>
          <a:lstStyle/>
          <a:p>
            <a:pPr marL="12700" marR="511809" algn="ctr">
              <a:lnSpc>
                <a:spcPct val="100000"/>
              </a:lnSpc>
              <a:spcBef>
                <a:spcPts val="100"/>
              </a:spcBef>
              <a:tabLst>
                <a:tab pos="5133340" algn="l"/>
              </a:tabLst>
            </a:pPr>
            <a:r>
              <a:rPr lang="ro-RO" sz="2800" i="1" dirty="0">
                <a:latin typeface="Comic Sans MS" panose="030F0702030302020204" pitchFamily="66" charset="0"/>
              </a:rPr>
              <a:t>Alegeți un om și trimite-l aici la mine, </a:t>
            </a:r>
            <a:r>
              <a:rPr lang="ro-RO" sz="2800" dirty="0">
                <a:latin typeface="Comic Sans MS" panose="030F0702030302020204" pitchFamily="66" charset="0"/>
              </a:rPr>
              <a:t>striga Goliat. </a:t>
            </a:r>
            <a:r>
              <a:rPr lang="ro-RO" sz="2800" i="1" dirty="0">
                <a:latin typeface="Comic Sans MS" panose="030F0702030302020204" pitchFamily="66" charset="0"/>
              </a:rPr>
              <a:t>Dacă este capabil să se lupte cu mine și să mă ucidă, atunci noi vom fi slujitori tăi și te vom sluji.</a:t>
            </a:r>
            <a:endParaRPr sz="4000" dirty="0">
              <a:latin typeface="Comic Sans MS" panose="030F0702030302020204" pitchFamily="66" charset="0"/>
              <a:cs typeface="Comic Sans MS"/>
            </a:endParaRPr>
          </a:p>
        </p:txBody>
      </p:sp>
      <p:sp>
        <p:nvSpPr>
          <p:cNvPr id="4" name="object 4"/>
          <p:cNvSpPr txBox="1"/>
          <p:nvPr/>
        </p:nvSpPr>
        <p:spPr>
          <a:xfrm>
            <a:off x="5108737" y="3901370"/>
            <a:ext cx="4034883" cy="2180084"/>
          </a:xfrm>
          <a:prstGeom prst="rect">
            <a:avLst/>
          </a:prstGeom>
        </p:spPr>
        <p:txBody>
          <a:bodyPr vert="horz" wrap="square" lIns="0" tIns="12700" rIns="0" bIns="0" rtlCol="0">
            <a:spAutoFit/>
          </a:bodyPr>
          <a:lstStyle/>
          <a:p>
            <a:pPr marL="408940" marR="5080" indent="-158750">
              <a:lnSpc>
                <a:spcPct val="100000"/>
              </a:lnSpc>
              <a:spcBef>
                <a:spcPts val="100"/>
              </a:spcBef>
            </a:pPr>
            <a:r>
              <a:rPr lang="ro-RO" sz="2800" dirty="0">
                <a:solidFill>
                  <a:schemeClr val="bg1"/>
                </a:solidFill>
                <a:latin typeface="Comic Sans MS" panose="030F0702030302020204" pitchFamily="66" charset="0"/>
              </a:rPr>
              <a:t>Toți bărbați lui Israel, când îl vedeau pe uriaș, fugeau din </a:t>
            </a:r>
          </a:p>
          <a:p>
            <a:pPr marL="408940" marR="5080" indent="-158750">
              <a:lnSpc>
                <a:spcPct val="100000"/>
              </a:lnSpc>
              <a:spcBef>
                <a:spcPts val="100"/>
              </a:spcBef>
            </a:pPr>
            <a:r>
              <a:rPr lang="ro-RO" sz="2800" dirty="0">
                <a:solidFill>
                  <a:schemeClr val="bg1"/>
                </a:solidFill>
                <a:latin typeface="Comic Sans MS" panose="030F0702030302020204" pitchFamily="66" charset="0"/>
              </a:rPr>
              <a:t>fața lui speriați de moarte.</a:t>
            </a:r>
            <a:endParaRPr sz="4000" dirty="0">
              <a:solidFill>
                <a:schemeClr val="bg1"/>
              </a:solidFill>
              <a:latin typeface="Comic Sans MS" panose="030F0702030302020204" pitchFamily="66" charset="0"/>
              <a:cs typeface="Comic Sans MS"/>
            </a:endParaRPr>
          </a:p>
        </p:txBody>
      </p:sp>
      <p:sp>
        <p:nvSpPr>
          <p:cNvPr id="5" name="object 5"/>
          <p:cNvSpPr/>
          <p:nvPr/>
        </p:nvSpPr>
        <p:spPr>
          <a:xfrm>
            <a:off x="3419094" y="3808476"/>
            <a:ext cx="113030" cy="0"/>
          </a:xfrm>
          <a:custGeom>
            <a:avLst/>
            <a:gdLst/>
            <a:ahLst/>
            <a:cxnLst/>
            <a:rect l="l" t="t" r="r" b="b"/>
            <a:pathLst>
              <a:path w="113029">
                <a:moveTo>
                  <a:pt x="0" y="0"/>
                </a:moveTo>
                <a:lnTo>
                  <a:pt x="112776" y="0"/>
                </a:lnTo>
              </a:path>
            </a:pathLst>
          </a:custGeom>
          <a:ln w="38100">
            <a:solidFill>
              <a:srgbClr val="000000"/>
            </a:solidFill>
          </a:ln>
        </p:spPr>
        <p:txBody>
          <a:bodyPr wrap="square" lIns="0" tIns="0" rIns="0" bIns="0" rtlCol="0"/>
          <a:lstStyle/>
          <a:p>
            <a:endParaRPr/>
          </a:p>
        </p:txBody>
      </p:sp>
      <p:sp>
        <p:nvSpPr>
          <p:cNvPr id="6" name="object 6"/>
          <p:cNvSpPr/>
          <p:nvPr/>
        </p:nvSpPr>
        <p:spPr>
          <a:xfrm>
            <a:off x="4671821" y="3380994"/>
            <a:ext cx="187960" cy="51435"/>
          </a:xfrm>
          <a:custGeom>
            <a:avLst/>
            <a:gdLst/>
            <a:ahLst/>
            <a:cxnLst/>
            <a:rect l="l" t="t" r="r" b="b"/>
            <a:pathLst>
              <a:path w="187960" h="51435">
                <a:moveTo>
                  <a:pt x="0" y="51053"/>
                </a:moveTo>
                <a:lnTo>
                  <a:pt x="187452" y="0"/>
                </a:lnTo>
              </a:path>
            </a:pathLst>
          </a:custGeom>
          <a:ln w="38100">
            <a:solidFill>
              <a:srgbClr val="000000"/>
            </a:solidFill>
          </a:ln>
        </p:spPr>
        <p:txBody>
          <a:bodyPr wrap="square" lIns="0" tIns="0" rIns="0" bIns="0" rtlCol="0"/>
          <a:lstStyle/>
          <a:p>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1995" y="140461"/>
            <a:ext cx="6508750" cy="3029034"/>
          </a:xfrm>
          <a:prstGeom prst="rect">
            <a:avLst/>
          </a:prstGeom>
        </p:spPr>
        <p:txBody>
          <a:bodyPr vert="horz" wrap="square" lIns="0" tIns="12700" rIns="0" bIns="0" rtlCol="0">
            <a:spAutoFit/>
          </a:bodyPr>
          <a:lstStyle/>
          <a:p>
            <a:pPr marL="12700" marR="5080">
              <a:lnSpc>
                <a:spcPct val="100000"/>
              </a:lnSpc>
              <a:spcBef>
                <a:spcPts val="100"/>
              </a:spcBef>
              <a:tabLst>
                <a:tab pos="2588260" algn="l"/>
              </a:tabLst>
            </a:pPr>
            <a:r>
              <a:rPr lang="ro-RO" sz="2800" dirty="0">
                <a:latin typeface="Comic Sans MS" panose="030F0702030302020204" pitchFamily="66" charset="0"/>
              </a:rPr>
              <a:t>În acel moment, David i-a spus lui Saul, </a:t>
            </a:r>
            <a:r>
              <a:rPr lang="ro-RO" sz="2800" i="1" dirty="0">
                <a:latin typeface="Comic Sans MS" panose="030F0702030302020204" pitchFamily="66" charset="0"/>
              </a:rPr>
              <a:t> Nu lăsa inima niciunui bărbat să cedeze din cauza lui, servitorul tău va merge și va lupta cu acest filistean. </a:t>
            </a:r>
            <a:r>
              <a:rPr lang="ro-RO" sz="2800" dirty="0">
                <a:latin typeface="Comic Sans MS" panose="030F0702030302020204" pitchFamily="66" charset="0"/>
              </a:rPr>
              <a:t> Saul dorea ca David să poarte armură și să care o sabie. Însă, David și-a luat praștia, și a cules cinci pietricele din rău.</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1045" y="145795"/>
            <a:ext cx="8689975" cy="4842351"/>
          </a:xfrm>
          <a:prstGeom prst="rect">
            <a:avLst/>
          </a:prstGeom>
        </p:spPr>
        <p:txBody>
          <a:bodyPr vert="horz" wrap="square" lIns="0" tIns="12700" rIns="0" bIns="0" rtlCol="0">
            <a:spAutoFit/>
          </a:bodyPr>
          <a:lstStyle/>
          <a:p>
            <a:pPr marL="12700" marR="118745" algn="r">
              <a:lnSpc>
                <a:spcPct val="100000"/>
              </a:lnSpc>
              <a:spcBef>
                <a:spcPts val="100"/>
              </a:spcBef>
              <a:tabLst>
                <a:tab pos="4728210" algn="l"/>
              </a:tabLst>
            </a:pPr>
            <a:r>
              <a:rPr lang="ro-RO" sz="2800" dirty="0">
                <a:latin typeface="Comic Sans MS" panose="030F0702030302020204" pitchFamily="66" charset="0"/>
              </a:rPr>
              <a:t>Goliat a început să râdă când a văzut cât de tânăr era David și că nici măcar nu purta o armură. </a:t>
            </a:r>
            <a:r>
              <a:rPr lang="ro-RO" sz="2800" i="1" dirty="0">
                <a:latin typeface="Comic Sans MS" panose="030F0702030302020204" pitchFamily="66" charset="0"/>
              </a:rPr>
              <a:t>Voi da carnea ta la păsările cerului și la animalele sălbatice, </a:t>
            </a:r>
            <a:r>
              <a:rPr lang="ro-RO" sz="2800" dirty="0">
                <a:latin typeface="Comic Sans MS" panose="030F0702030302020204" pitchFamily="66" charset="0"/>
              </a:rPr>
              <a:t> a strigat el. </a:t>
            </a:r>
          </a:p>
          <a:p>
            <a:pPr marL="12700" marR="118745" algn="r">
              <a:lnSpc>
                <a:spcPct val="100000"/>
              </a:lnSpc>
              <a:spcBef>
                <a:spcPts val="100"/>
              </a:spcBef>
              <a:tabLst>
                <a:tab pos="4728210" algn="l"/>
              </a:tabLst>
            </a:pPr>
            <a:r>
              <a:rPr lang="ro-RO" sz="2800" dirty="0">
                <a:latin typeface="Comic Sans MS" panose="030F0702030302020204" pitchFamily="66" charset="0"/>
              </a:rPr>
              <a:t>David i-a răspuns că </a:t>
            </a:r>
          </a:p>
          <a:p>
            <a:pPr marL="12700" marR="118745" algn="r">
              <a:lnSpc>
                <a:spcPct val="100000"/>
              </a:lnSpc>
              <a:spcBef>
                <a:spcPts val="100"/>
              </a:spcBef>
              <a:tabLst>
                <a:tab pos="4728210" algn="l"/>
              </a:tabLst>
            </a:pPr>
            <a:r>
              <a:rPr lang="ro-RO" sz="2800" i="1" dirty="0">
                <a:latin typeface="Comic Sans MS" panose="030F0702030302020204" pitchFamily="66" charset="0"/>
              </a:rPr>
              <a:t>Vin la tine în </a:t>
            </a:r>
          </a:p>
          <a:p>
            <a:pPr marL="12700" marR="118745" algn="r">
              <a:lnSpc>
                <a:spcPct val="100000"/>
              </a:lnSpc>
              <a:spcBef>
                <a:spcPts val="100"/>
              </a:spcBef>
              <a:tabLst>
                <a:tab pos="4728210" algn="l"/>
              </a:tabLst>
            </a:pPr>
            <a:r>
              <a:rPr lang="ro-RO" sz="2800" i="1" dirty="0">
                <a:latin typeface="Comic Sans MS" panose="030F0702030302020204" pitchFamily="66" charset="0"/>
              </a:rPr>
              <a:t>numele Domnului. </a:t>
            </a:r>
          </a:p>
          <a:p>
            <a:pPr marL="12700" marR="118745" algn="r">
              <a:lnSpc>
                <a:spcPct val="100000"/>
              </a:lnSpc>
              <a:spcBef>
                <a:spcPts val="100"/>
              </a:spcBef>
              <a:tabLst>
                <a:tab pos="4728210" algn="l"/>
              </a:tabLst>
            </a:pPr>
            <a:r>
              <a:rPr lang="ro-RO" sz="2800" i="1" dirty="0">
                <a:latin typeface="Comic Sans MS" panose="030F0702030302020204" pitchFamily="66" charset="0"/>
              </a:rPr>
              <a:t>În această zi Domnul </a:t>
            </a:r>
          </a:p>
          <a:p>
            <a:pPr marL="12700" marR="118745" algn="r">
              <a:lnSpc>
                <a:spcPct val="100000"/>
              </a:lnSpc>
              <a:spcBef>
                <a:spcPts val="100"/>
              </a:spcBef>
              <a:tabLst>
                <a:tab pos="4728210" algn="l"/>
              </a:tabLst>
            </a:pPr>
            <a:r>
              <a:rPr lang="ro-RO" sz="2800" i="1" dirty="0">
                <a:latin typeface="Comic Sans MS" panose="030F0702030302020204" pitchFamily="66" charset="0"/>
              </a:rPr>
              <a:t>mi te va da în mâinile </a:t>
            </a:r>
          </a:p>
          <a:p>
            <a:pPr marL="12700" marR="118745" algn="r">
              <a:lnSpc>
                <a:spcPct val="100000"/>
              </a:lnSpc>
              <a:spcBef>
                <a:spcPts val="100"/>
              </a:spcBef>
              <a:tabLst>
                <a:tab pos="4728210" algn="l"/>
              </a:tabLst>
            </a:pPr>
            <a:r>
              <a:rPr lang="ro-RO" sz="2800" i="1" dirty="0">
                <a:latin typeface="Comic Sans MS" panose="030F0702030302020204" pitchFamily="66" charset="0"/>
              </a:rPr>
              <a:t>mele...fiindcă victoria </a:t>
            </a:r>
          </a:p>
          <a:p>
            <a:pPr marL="12700" marR="118745" algn="r">
              <a:lnSpc>
                <a:spcPct val="100000"/>
              </a:lnSpc>
              <a:spcBef>
                <a:spcPts val="100"/>
              </a:spcBef>
              <a:tabLst>
                <a:tab pos="4728210" algn="l"/>
              </a:tabLst>
            </a:pPr>
            <a:r>
              <a:rPr lang="ro-RO" sz="2800" i="1" dirty="0">
                <a:latin typeface="Comic Sans MS" panose="030F0702030302020204" pitchFamily="66" charset="0"/>
              </a:rPr>
              <a:t>este a Domnului.</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91200" y="134365"/>
            <a:ext cx="3039872" cy="4321696"/>
          </a:xfrm>
          <a:prstGeom prst="rect">
            <a:avLst/>
          </a:prstGeom>
        </p:spPr>
        <p:txBody>
          <a:bodyPr vert="horz" wrap="square" lIns="0" tIns="12700" rIns="0" bIns="0" rtlCol="0">
            <a:spAutoFit/>
          </a:bodyPr>
          <a:lstStyle/>
          <a:p>
            <a:pPr marL="12700" marR="5080">
              <a:lnSpc>
                <a:spcPct val="100000"/>
              </a:lnSpc>
              <a:spcBef>
                <a:spcPts val="100"/>
              </a:spcBef>
              <a:tabLst>
                <a:tab pos="1497330" algn="l"/>
              </a:tabLst>
            </a:pPr>
            <a:r>
              <a:rPr lang="ro-RO" sz="2800" dirty="0">
                <a:latin typeface="Comic Sans MS" panose="030F0702030302020204" pitchFamily="66" charset="0"/>
              </a:rPr>
              <a:t>Și în acel moment David a fugit direct spre Goliat. În timp ce fugea a aruncat o piatră cu praștia lui direct în fruntea lui Goliat. Iar Goliat a căzut.</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65429" y="183895"/>
            <a:ext cx="5588635" cy="2167260"/>
          </a:xfrm>
          <a:prstGeom prst="rect">
            <a:avLst/>
          </a:prstGeom>
        </p:spPr>
        <p:txBody>
          <a:bodyPr vert="horz" wrap="square" lIns="0" tIns="12700" rIns="0" bIns="0" rtlCol="0">
            <a:spAutoFit/>
          </a:bodyPr>
          <a:lstStyle/>
          <a:p>
            <a:r>
              <a:rPr lang="ro-RO" sz="2800" dirty="0">
                <a:latin typeface="Comic Sans MS" panose="030F0702030302020204" pitchFamily="66" charset="0"/>
              </a:rPr>
              <a:t>David a luat imediat imensa sabie a lui Goliat și i-a tăiat capul. Când filisteni au văzut capul lui Goliat, au început să fugă pentru a-și salva viețile.</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22580" y="0"/>
            <a:ext cx="8498840" cy="3954929"/>
          </a:xfrm>
          <a:prstGeom prst="rect">
            <a:avLst/>
          </a:prstGeom>
        </p:spPr>
        <p:txBody>
          <a:bodyPr vert="horz" wrap="square" lIns="0" tIns="12700" rIns="0" bIns="0" rtlCol="0">
            <a:spAutoFit/>
          </a:bodyPr>
          <a:lstStyle/>
          <a:p>
            <a:pPr marL="12700" marR="5080" algn="r">
              <a:lnSpc>
                <a:spcPct val="100000"/>
              </a:lnSpc>
              <a:spcBef>
                <a:spcPts val="100"/>
              </a:spcBef>
              <a:tabLst>
                <a:tab pos="7157720" algn="l"/>
              </a:tabLst>
            </a:pPr>
            <a:r>
              <a:rPr lang="ro-RO" sz="2800" dirty="0">
                <a:latin typeface="Comic Sans MS" panose="030F0702030302020204" pitchFamily="66" charset="0"/>
              </a:rPr>
              <a:t>Regele Saul, a ignorat faptul că acesta era același David care îi cânta la harpă, și la pus responsabil cu armata sa. Mai târziu, regele a devenit gelos în momentul în care poporul onora </a:t>
            </a:r>
          </a:p>
          <a:p>
            <a:pPr marL="12700" marR="5080" algn="r">
              <a:lnSpc>
                <a:spcPct val="100000"/>
              </a:lnSpc>
              <a:spcBef>
                <a:spcPts val="100"/>
              </a:spcBef>
              <a:tabLst>
                <a:tab pos="7157720" algn="l"/>
              </a:tabLst>
            </a:pPr>
            <a:r>
              <a:rPr lang="ro-RO" sz="2800" dirty="0">
                <a:latin typeface="Comic Sans MS" panose="030F0702030302020204" pitchFamily="66" charset="0"/>
              </a:rPr>
              <a:t>victoriile lui David. </a:t>
            </a:r>
            <a:r>
              <a:rPr lang="ro-RO" sz="2800" i="1" dirty="0">
                <a:latin typeface="Comic Sans MS" panose="030F0702030302020204" pitchFamily="66" charset="0"/>
              </a:rPr>
              <a:t>Ce îi mai </a:t>
            </a:r>
          </a:p>
          <a:p>
            <a:pPr marL="12700" marR="5080" algn="r">
              <a:lnSpc>
                <a:spcPct val="100000"/>
              </a:lnSpc>
              <a:spcBef>
                <a:spcPts val="100"/>
              </a:spcBef>
              <a:tabLst>
                <a:tab pos="7157720" algn="l"/>
              </a:tabLst>
            </a:pPr>
            <a:r>
              <a:rPr lang="ro-RO" sz="2800" i="1" dirty="0">
                <a:latin typeface="Comic Sans MS" panose="030F0702030302020204" pitchFamily="66" charset="0"/>
              </a:rPr>
              <a:t>lipsește acum, decât regatul, </a:t>
            </a:r>
          </a:p>
          <a:p>
            <a:pPr marL="12700" marR="5080" algn="r">
              <a:lnSpc>
                <a:spcPct val="100000"/>
              </a:lnSpc>
              <a:spcBef>
                <a:spcPts val="100"/>
              </a:spcBef>
              <a:tabLst>
                <a:tab pos="7157720" algn="l"/>
              </a:tabLst>
            </a:pPr>
            <a:r>
              <a:rPr lang="ro-RO" sz="2800" dirty="0">
                <a:latin typeface="Comic Sans MS" panose="030F0702030302020204" pitchFamily="66" charset="0"/>
              </a:rPr>
              <a:t>gândea Saul. Iar din acea zi </a:t>
            </a:r>
          </a:p>
          <a:p>
            <a:pPr marL="12700" marR="5080" algn="r">
              <a:lnSpc>
                <a:spcPct val="100000"/>
              </a:lnSpc>
              <a:spcBef>
                <a:spcPts val="100"/>
              </a:spcBef>
              <a:tabLst>
                <a:tab pos="7157720" algn="l"/>
              </a:tabLst>
            </a:pPr>
            <a:r>
              <a:rPr lang="ro-RO" sz="2800" dirty="0">
                <a:latin typeface="Comic Sans MS" panose="030F0702030302020204" pitchFamily="66" charset="0"/>
              </a:rPr>
              <a:t>Saul nu îl mai privea pe </a:t>
            </a:r>
          </a:p>
          <a:p>
            <a:pPr marL="12700" marR="5080" algn="r">
              <a:lnSpc>
                <a:spcPct val="100000"/>
              </a:lnSpc>
              <a:spcBef>
                <a:spcPts val="100"/>
              </a:spcBef>
              <a:tabLst>
                <a:tab pos="7157720" algn="l"/>
              </a:tabLst>
            </a:pPr>
            <a:r>
              <a:rPr lang="ro-RO" sz="2800" dirty="0">
                <a:latin typeface="Comic Sans MS" panose="030F0702030302020204" pitchFamily="66" charset="0"/>
              </a:rPr>
              <a:t>David cu ochi buni</a:t>
            </a:r>
            <a:r>
              <a:rPr lang="ro-RO" dirty="0"/>
              <a:t>.</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18946" y="154939"/>
            <a:ext cx="8315453" cy="4475584"/>
          </a:xfrm>
          <a:prstGeom prst="rect">
            <a:avLst/>
          </a:prstGeom>
        </p:spPr>
        <p:txBody>
          <a:bodyPr vert="horz" wrap="square" lIns="0" tIns="12700" rIns="0" bIns="0" rtlCol="0">
            <a:spAutoFit/>
          </a:bodyPr>
          <a:lstStyle/>
          <a:p>
            <a:pPr marL="469900" marR="5080" indent="-457834">
              <a:lnSpc>
                <a:spcPct val="100000"/>
              </a:lnSpc>
              <a:spcBef>
                <a:spcPts val="100"/>
              </a:spcBef>
              <a:tabLst>
                <a:tab pos="6365875" algn="l"/>
                <a:tab pos="6545580" algn="l"/>
              </a:tabLst>
            </a:pPr>
            <a:r>
              <a:rPr lang="ro-RO" sz="2800" spc="-5" dirty="0">
                <a:latin typeface="Comic Sans MS"/>
                <a:cs typeface="Comic Sans MS"/>
              </a:rPr>
              <a:t>Din nou,  mintea regelui Saul era neliniștită. Așa că David a început din nou să îi cânte la harpă. De trei ori a aruncat Saul cu o suliță spre David. Însă David a scăpat de fiecare dată.</a:t>
            </a:r>
            <a:endParaRPr sz="3900" dirty="0">
              <a:latin typeface="Times New Roman"/>
              <a:cs typeface="Times New Roman"/>
            </a:endParaRPr>
          </a:p>
          <a:p>
            <a:pPr marL="40005" marR="3298190">
              <a:lnSpc>
                <a:spcPct val="100000"/>
              </a:lnSpc>
              <a:spcBef>
                <a:spcPts val="3030"/>
              </a:spcBef>
            </a:pPr>
            <a:endParaRPr lang="ro-RO" sz="1600" spc="-5" dirty="0">
              <a:latin typeface="Comic Sans MS"/>
              <a:cs typeface="Comic Sans MS"/>
            </a:endParaRPr>
          </a:p>
          <a:p>
            <a:pPr marL="40005" marR="3298190">
              <a:lnSpc>
                <a:spcPct val="100000"/>
              </a:lnSpc>
              <a:spcBef>
                <a:spcPts val="3030"/>
              </a:spcBef>
            </a:pPr>
            <a:r>
              <a:rPr lang="ro-RO" sz="2800" spc="-5" dirty="0">
                <a:latin typeface="Comic Sans MS"/>
                <a:cs typeface="Comic Sans MS"/>
              </a:rPr>
              <a:t>Lui Saul îi era frică de David fiindcă știa că Domnul era cu el, din moment ce se îndepărtase de Saul.</a:t>
            </a:r>
            <a:endParaRPr sz="2800" dirty="0">
              <a:latin typeface="Comic Sans MS"/>
              <a:cs typeface="Comic Sans MS"/>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61620" y="157987"/>
            <a:ext cx="8281034" cy="1736373"/>
          </a:xfrm>
          <a:prstGeom prst="rect">
            <a:avLst/>
          </a:prstGeom>
        </p:spPr>
        <p:txBody>
          <a:bodyPr vert="horz" wrap="square" lIns="0" tIns="12700" rIns="0" bIns="0" rtlCol="0">
            <a:spAutoFit/>
          </a:bodyPr>
          <a:lstStyle/>
          <a:p>
            <a:pPr algn="just"/>
            <a:r>
              <a:rPr lang="ro-RO" dirty="0"/>
              <a:t>Cu mult timp în urmă, în zilele în care Saul era rege în Israel, un băiat pe nume David i-a ajutat pe cei șapte frați ai săi să aibă grijă de turma de oi a tatălui lor.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9427" y="180847"/>
            <a:ext cx="6955155" cy="4803879"/>
          </a:xfrm>
          <a:prstGeom prst="rect">
            <a:avLst/>
          </a:prstGeom>
        </p:spPr>
        <p:txBody>
          <a:bodyPr vert="horz" wrap="square" lIns="0" tIns="12700" rIns="0" bIns="0" rtlCol="0">
            <a:spAutoFit/>
          </a:bodyPr>
          <a:lstStyle/>
          <a:p>
            <a:pPr marL="12700" marR="5080">
              <a:lnSpc>
                <a:spcPct val="100000"/>
              </a:lnSpc>
              <a:spcBef>
                <a:spcPts val="100"/>
              </a:spcBef>
              <a:tabLst>
                <a:tab pos="1911350" algn="l"/>
                <a:tab pos="3501390" algn="l"/>
                <a:tab pos="3954779" algn="l"/>
              </a:tabLst>
            </a:pPr>
            <a:r>
              <a:rPr lang="ro-RO" sz="2800" spc="-5" dirty="0">
                <a:latin typeface="Comic Sans MS"/>
                <a:cs typeface="Comic Sans MS"/>
              </a:rPr>
              <a:t>Însă Ionatan, fiul regelui Saul, îl iubea pe David ca pe propriul său frate. Tatăl meu Saul caută să te ucidă l-a avertizat acesta într-o zi. Așa că David a fugit. Soția lui a pus un manechin în patul lui, după care i-a dat drumul lui David </a:t>
            </a:r>
          </a:p>
          <a:p>
            <a:pPr marL="12700" marR="5080">
              <a:lnSpc>
                <a:spcPct val="100000"/>
              </a:lnSpc>
              <a:spcBef>
                <a:spcPts val="100"/>
              </a:spcBef>
              <a:tabLst>
                <a:tab pos="1911350" algn="l"/>
                <a:tab pos="3501390" algn="l"/>
                <a:tab pos="3954779" algn="l"/>
              </a:tabLst>
            </a:pPr>
            <a:r>
              <a:rPr lang="ro-RO" sz="2800" spc="-5" dirty="0">
                <a:latin typeface="Comic Sans MS"/>
                <a:cs typeface="Comic Sans MS"/>
              </a:rPr>
              <a:t>jos pe fereastră, în timpul nopții. </a:t>
            </a:r>
          </a:p>
          <a:p>
            <a:pPr marL="12700" marR="5080">
              <a:lnSpc>
                <a:spcPct val="100000"/>
              </a:lnSpc>
              <a:spcBef>
                <a:spcPts val="100"/>
              </a:spcBef>
              <a:tabLst>
                <a:tab pos="1911350" algn="l"/>
                <a:tab pos="3501390" algn="l"/>
                <a:tab pos="3954779" algn="l"/>
              </a:tabLst>
            </a:pPr>
            <a:r>
              <a:rPr lang="ro-RO" sz="2800" spc="-5" dirty="0">
                <a:latin typeface="Comic Sans MS"/>
                <a:cs typeface="Comic Sans MS"/>
              </a:rPr>
              <a:t>Când au venit oameni lui Saul să îl </a:t>
            </a:r>
          </a:p>
          <a:p>
            <a:pPr marL="12700" marR="5080">
              <a:lnSpc>
                <a:spcPct val="100000"/>
              </a:lnSpc>
              <a:spcBef>
                <a:spcPts val="100"/>
              </a:spcBef>
              <a:tabLst>
                <a:tab pos="1911350" algn="l"/>
                <a:tab pos="3501390" algn="l"/>
                <a:tab pos="3954779" algn="l"/>
              </a:tabLst>
            </a:pPr>
            <a:r>
              <a:rPr lang="ro-RO" sz="2800" spc="-5" dirty="0">
                <a:latin typeface="Comic Sans MS"/>
                <a:cs typeface="Comic Sans MS"/>
              </a:rPr>
              <a:t>caute pe David </a:t>
            </a:r>
          </a:p>
          <a:p>
            <a:pPr marL="12700" marR="5080">
              <a:lnSpc>
                <a:spcPct val="100000"/>
              </a:lnSpc>
              <a:spcBef>
                <a:spcPts val="100"/>
              </a:spcBef>
              <a:tabLst>
                <a:tab pos="1911350" algn="l"/>
                <a:tab pos="3501390" algn="l"/>
                <a:tab pos="3954779" algn="l"/>
              </a:tabLst>
            </a:pPr>
            <a:r>
              <a:rPr lang="ro-RO" sz="2800" spc="-5" dirty="0">
                <a:latin typeface="Comic Sans MS"/>
                <a:cs typeface="Comic Sans MS"/>
              </a:rPr>
              <a:t>dimineața, acesta </a:t>
            </a:r>
          </a:p>
          <a:p>
            <a:pPr marL="12700" marR="5080">
              <a:lnSpc>
                <a:spcPct val="100000"/>
              </a:lnSpc>
              <a:spcBef>
                <a:spcPts val="100"/>
              </a:spcBef>
              <a:tabLst>
                <a:tab pos="1911350" algn="l"/>
                <a:tab pos="3501390" algn="l"/>
                <a:tab pos="3954779" algn="l"/>
              </a:tabLst>
            </a:pPr>
            <a:r>
              <a:rPr lang="ro-RO" sz="2800" spc="-5" dirty="0">
                <a:latin typeface="Comic Sans MS"/>
                <a:cs typeface="Comic Sans MS"/>
              </a:rPr>
              <a:t>plecase deja.</a:t>
            </a:r>
            <a:endParaRPr sz="2800" dirty="0">
              <a:latin typeface="Comic Sans MS"/>
              <a:cs typeface="Comic Sans MS"/>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5806" y="161797"/>
            <a:ext cx="8537194" cy="1306195"/>
          </a:xfrm>
          <a:prstGeom prst="rect">
            <a:avLst/>
          </a:prstGeom>
        </p:spPr>
        <p:txBody>
          <a:bodyPr vert="horz" wrap="square" lIns="0" tIns="12700" rIns="0" bIns="0" rtlCol="0">
            <a:spAutoFit/>
          </a:bodyPr>
          <a:lstStyle/>
          <a:p>
            <a:pPr marL="12700" marR="188595" algn="just">
              <a:lnSpc>
                <a:spcPct val="100000"/>
              </a:lnSpc>
              <a:spcBef>
                <a:spcPts val="100"/>
              </a:spcBef>
              <a:tabLst>
                <a:tab pos="6456680" algn="l"/>
              </a:tabLst>
            </a:pPr>
            <a:r>
              <a:rPr lang="ro-RO" sz="2800" dirty="0">
                <a:latin typeface="Comic Sans MS"/>
                <a:cs typeface="Comic Sans MS"/>
              </a:rPr>
              <a:t>David a fost nevoit să fugă departe de Saul. Înainte de a fugi, el și David au făcut un pact. Ei și-au promis că mereu se vor ajuta reciproc.</a:t>
            </a:r>
            <a:endParaRPr sz="2800" dirty="0">
              <a:latin typeface="Comic Sans MS"/>
              <a:cs typeface="Comic Sans MS"/>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42570" y="161797"/>
            <a:ext cx="8749030" cy="1736373"/>
          </a:xfrm>
          <a:prstGeom prst="rect">
            <a:avLst/>
          </a:prstGeom>
        </p:spPr>
        <p:txBody>
          <a:bodyPr vert="horz" wrap="square" lIns="0" tIns="12700" rIns="0" bIns="0" rtlCol="0">
            <a:spAutoFit/>
          </a:bodyPr>
          <a:lstStyle/>
          <a:p>
            <a:pPr marL="12700" marR="5080" algn="just">
              <a:lnSpc>
                <a:spcPct val="100000"/>
              </a:lnSpc>
              <a:spcBef>
                <a:spcPts val="100"/>
              </a:spcBef>
              <a:tabLst>
                <a:tab pos="6278880" algn="l"/>
              </a:tabLst>
            </a:pPr>
            <a:r>
              <a:rPr lang="ro-RO" spc="-5" dirty="0"/>
              <a:t>Din păcate, cei doi prieteni și-au luat rămas bun pentru totdeauna. Iar David  plecat să caute un loc în care va pute trăi fără frica că soldați lui Saul l-ar putea găsi.</a:t>
            </a:r>
            <a:endParaRPr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971800" y="2185070"/>
            <a:ext cx="3542665" cy="1243930"/>
          </a:xfrm>
          <a:prstGeom prst="rect">
            <a:avLst/>
          </a:prstGeom>
        </p:spPr>
        <p:txBody>
          <a:bodyPr vert="horz" wrap="square" lIns="0" tIns="12700" rIns="0" bIns="0" rtlCol="0">
            <a:spAutoFit/>
          </a:bodyPr>
          <a:lstStyle/>
          <a:p>
            <a:r>
              <a:rPr lang="ro-RO" sz="8000" dirty="0">
                <a:solidFill>
                  <a:schemeClr val="bg1"/>
                </a:solidFill>
              </a:rPr>
              <a:t>Sfârșit</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61620" y="157987"/>
            <a:ext cx="8281034" cy="2167260"/>
          </a:xfrm>
          <a:prstGeom prst="rect">
            <a:avLst/>
          </a:prstGeom>
        </p:spPr>
        <p:txBody>
          <a:bodyPr vert="horz" wrap="square" lIns="0" tIns="12700" rIns="0" bIns="0" rtlCol="0">
            <a:spAutoFit/>
          </a:bodyPr>
          <a:lstStyle/>
          <a:p>
            <a:pPr algn="just"/>
            <a:r>
              <a:rPr lang="ro-RO" dirty="0"/>
              <a:t>Cu toate că el era cel mai tânăr dintre ei, David era extrem de puternic, un băiat extrem de curajos care îl iubea nespus pe Dumnezeu și se încredea complet în el. David trăia în satul numit Betleem.</a:t>
            </a:r>
          </a:p>
        </p:txBody>
      </p:sp>
    </p:spTree>
    <p:extLst>
      <p:ext uri="{BB962C8B-B14F-4D97-AF65-F5344CB8AC3E}">
        <p14:creationId xmlns:p14="http://schemas.microsoft.com/office/powerpoint/2010/main" val="3986232480"/>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85800" y="152400"/>
            <a:ext cx="8203565" cy="3029034"/>
          </a:xfrm>
          <a:prstGeom prst="rect">
            <a:avLst/>
          </a:prstGeom>
        </p:spPr>
        <p:txBody>
          <a:bodyPr vert="horz" wrap="square" lIns="0" tIns="12700" rIns="0" bIns="0" rtlCol="0">
            <a:spAutoFit/>
          </a:bodyPr>
          <a:lstStyle/>
          <a:p>
            <a:pPr algn="r"/>
            <a:r>
              <a:rPr lang="ro-RO" sz="2800" dirty="0">
                <a:latin typeface="Comic Sans MS" panose="030F0702030302020204" pitchFamily="66" charset="0"/>
              </a:rPr>
              <a:t>Într-o zi un leu a atacat turma de oi pentru a prinde un mielușel pe care să îl mănânce. Tânărul David l-a atacat pe leu. </a:t>
            </a:r>
          </a:p>
          <a:p>
            <a:pPr algn="r"/>
            <a:r>
              <a:rPr lang="ro-RO" sz="2800" dirty="0">
                <a:latin typeface="Comic Sans MS" panose="030F0702030302020204" pitchFamily="66" charset="0"/>
              </a:rPr>
              <a:t>A reușit să îndepărteze mielul </a:t>
            </a:r>
          </a:p>
          <a:p>
            <a:pPr algn="r"/>
            <a:r>
              <a:rPr lang="ro-RO" sz="2800" dirty="0">
                <a:latin typeface="Comic Sans MS" panose="030F0702030302020204" pitchFamily="66" charset="0"/>
              </a:rPr>
              <a:t>după care a apucat leu de </a:t>
            </a:r>
          </a:p>
          <a:p>
            <a:pPr algn="r"/>
            <a:r>
              <a:rPr lang="ro-RO" sz="2800" dirty="0">
                <a:latin typeface="Comic Sans MS" panose="030F0702030302020204" pitchFamily="66" charset="0"/>
              </a:rPr>
              <a:t>barbă și l-a ucis. David știa </a:t>
            </a:r>
          </a:p>
          <a:p>
            <a:pPr algn="r"/>
            <a:r>
              <a:rPr lang="ro-RO" sz="2800" dirty="0">
                <a:latin typeface="Comic Sans MS" panose="030F0702030302020204" pitchFamily="66" charset="0"/>
              </a:rPr>
              <a:t>că Dumnezeu l-a ajutat.</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46379" y="144271"/>
            <a:ext cx="8439785" cy="3054682"/>
          </a:xfrm>
          <a:prstGeom prst="rect">
            <a:avLst/>
          </a:prstGeom>
        </p:spPr>
        <p:txBody>
          <a:bodyPr vert="horz" wrap="square" lIns="0" tIns="12700" rIns="0" bIns="0" rtlCol="0">
            <a:spAutoFit/>
          </a:bodyPr>
          <a:lstStyle/>
          <a:p>
            <a:pPr marL="12700" marR="5080" algn="r">
              <a:lnSpc>
                <a:spcPct val="100000"/>
              </a:lnSpc>
              <a:spcBef>
                <a:spcPts val="100"/>
              </a:spcBef>
              <a:tabLst>
                <a:tab pos="4182745" algn="l"/>
              </a:tabLst>
            </a:pPr>
            <a:r>
              <a:rPr lang="ro-RO" sz="2800" dirty="0">
                <a:latin typeface="Comic Sans MS" panose="030F0702030302020204" pitchFamily="66" charset="0"/>
              </a:rPr>
              <a:t>Samuel, profetul lui Dumnezeu, încă era trist în privința neascultării regelui Saul, față de Dumnezeu. Cât timp îl vei mai plânge </a:t>
            </a:r>
          </a:p>
          <a:p>
            <a:pPr marL="12700" marR="5080" algn="r">
              <a:lnSpc>
                <a:spcPct val="100000"/>
              </a:lnSpc>
              <a:spcBef>
                <a:spcPts val="100"/>
              </a:spcBef>
              <a:tabLst>
                <a:tab pos="4182745" algn="l"/>
              </a:tabLst>
            </a:pPr>
            <a:r>
              <a:rPr lang="ro-RO" sz="2800" dirty="0">
                <a:latin typeface="Comic Sans MS" panose="030F0702030302020204" pitchFamily="66" charset="0"/>
              </a:rPr>
              <a:t>pe Saul? L-a întrebat Dumnezeu</a:t>
            </a:r>
          </a:p>
          <a:p>
            <a:pPr marL="12700" marR="5080" algn="r">
              <a:lnSpc>
                <a:spcPct val="100000"/>
              </a:lnSpc>
              <a:spcBef>
                <a:spcPts val="100"/>
              </a:spcBef>
              <a:tabLst>
                <a:tab pos="4182745" algn="l"/>
              </a:tabLst>
            </a:pPr>
            <a:r>
              <a:rPr lang="ro-RO" sz="2800" dirty="0">
                <a:latin typeface="Comic Sans MS" panose="030F0702030302020204" pitchFamily="66" charset="0"/>
              </a:rPr>
              <a:t> pe Samuel. Iată, te trimit la Iese, </a:t>
            </a:r>
          </a:p>
          <a:p>
            <a:pPr marL="12700" marR="5080" algn="r">
              <a:lnSpc>
                <a:spcPct val="100000"/>
              </a:lnSpc>
              <a:spcBef>
                <a:spcPts val="100"/>
              </a:spcBef>
              <a:tabLst>
                <a:tab pos="4182745" algn="l"/>
              </a:tabLst>
            </a:pPr>
            <a:r>
              <a:rPr lang="ro-RO" sz="2800" dirty="0">
                <a:latin typeface="Comic Sans MS" panose="030F0702030302020204" pitchFamily="66" charset="0"/>
              </a:rPr>
              <a:t>fiindcă am ales ca rege unul dintre </a:t>
            </a:r>
          </a:p>
          <a:p>
            <a:pPr marL="12700" marR="5080" algn="r">
              <a:lnSpc>
                <a:spcPct val="100000"/>
              </a:lnSpc>
              <a:spcBef>
                <a:spcPts val="100"/>
              </a:spcBef>
              <a:tabLst>
                <a:tab pos="4182745" algn="l"/>
              </a:tabLst>
            </a:pPr>
            <a:r>
              <a:rPr lang="ro-RO" sz="2800" dirty="0">
                <a:latin typeface="Comic Sans MS" panose="030F0702030302020204" pitchFamily="66" charset="0"/>
              </a:rPr>
              <a:t>fii săi. Iese era tatălui lui David.</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200399" y="161796"/>
            <a:ext cx="5697219" cy="2167260"/>
          </a:xfrm>
          <a:prstGeom prst="rect">
            <a:avLst/>
          </a:prstGeom>
        </p:spPr>
        <p:txBody>
          <a:bodyPr vert="horz" wrap="square" lIns="0" tIns="12700" rIns="0" bIns="0" rtlCol="0">
            <a:spAutoFit/>
          </a:bodyPr>
          <a:lstStyle/>
          <a:p>
            <a:pPr algn="just"/>
            <a:r>
              <a:rPr lang="ro-RO" dirty="0"/>
              <a:t>Cu toate că Samuel știa că regele Saul îl va ucide în momentul în care va afla că va unge pe altcineva ca rege, profetul a ales să îl asculte pe Dumnezeu.</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572000" y="152400"/>
            <a:ext cx="4412106" cy="6907019"/>
          </a:xfrm>
          <a:prstGeom prst="rect">
            <a:avLst/>
          </a:prstGeom>
        </p:spPr>
        <p:txBody>
          <a:bodyPr vert="horz" wrap="square" lIns="0" tIns="12700" rIns="0" bIns="0" rtlCol="0">
            <a:spAutoFit/>
          </a:bodyPr>
          <a:lstStyle/>
          <a:p>
            <a:r>
              <a:rPr lang="ro-RO" sz="2800" dirty="0">
                <a:latin typeface="Comic Sans MS" panose="030F0702030302020204" pitchFamily="66" charset="0"/>
              </a:rPr>
              <a:t>Când Samuel a ajuns la Iese, Iese i-a pus pe toți cei șapte fii ai săi să treacă prin fața lui Samuel. Iar Samuel i-a spus lui Iese, </a:t>
            </a:r>
            <a:r>
              <a:rPr lang="ro-RO" sz="2800" i="1" dirty="0">
                <a:latin typeface="Comic Sans MS" panose="030F0702030302020204" pitchFamily="66" charset="0"/>
              </a:rPr>
              <a:t>Domnul nu i-a ales pe aceștia.</a:t>
            </a:r>
            <a:r>
              <a:rPr lang="ro-RO" sz="2800" dirty="0">
                <a:latin typeface="Comic Sans MS" panose="030F0702030302020204" pitchFamily="66" charset="0"/>
              </a:rPr>
              <a:t> Singurul care rămăsese era David, cel mai tânăr.</a:t>
            </a:r>
          </a:p>
          <a:p>
            <a:r>
              <a:rPr lang="ro-RO" sz="2800" dirty="0">
                <a:latin typeface="Comic Sans MS" panose="030F0702030302020204" pitchFamily="66" charset="0"/>
              </a:rPr>
              <a:t>David era cu oile la păscut când l-au adus în fața profetului.  Iar Domnul i-a spus, Ridică-te și unge-l fiindcă aceste este cel pe care l-am ales.</a:t>
            </a:r>
          </a:p>
          <a:p>
            <a:endParaRPr lang="ro-RO" sz="2800" dirty="0">
              <a:latin typeface="Comic Sans MS" panose="030F0702030302020204" pitchFamily="66"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4845"/>
            <a:ext cx="8612505" cy="3080330"/>
          </a:xfrm>
          <a:prstGeom prst="rect">
            <a:avLst/>
          </a:prstGeom>
        </p:spPr>
        <p:txBody>
          <a:bodyPr vert="horz" wrap="square" lIns="0" tIns="12700" rIns="0" bIns="0" rtlCol="0">
            <a:spAutoFit/>
          </a:bodyPr>
          <a:lstStyle/>
          <a:p>
            <a:pPr marL="12700" marR="171450" algn="r">
              <a:lnSpc>
                <a:spcPct val="100000"/>
              </a:lnSpc>
              <a:spcBef>
                <a:spcPts val="100"/>
              </a:spcBef>
              <a:tabLst>
                <a:tab pos="7886700" algn="l"/>
              </a:tabLst>
            </a:pPr>
            <a:r>
              <a:rPr lang="ro-RO" sz="2800" dirty="0">
                <a:latin typeface="Comic Sans MS" panose="030F0702030302020204" pitchFamily="66" charset="0"/>
              </a:rPr>
              <a:t>În palatul regelui Saul, Duhul Domnului se îndepărtase de la Saul, motiv pentru care Saul devenise un om foarte </a:t>
            </a:r>
          </a:p>
          <a:p>
            <a:pPr marL="12700" marR="171450" algn="r">
              <a:lnSpc>
                <a:spcPct val="100000"/>
              </a:lnSpc>
              <a:spcBef>
                <a:spcPts val="100"/>
              </a:spcBef>
              <a:tabLst>
                <a:tab pos="7886700" algn="l"/>
              </a:tabLst>
            </a:pPr>
            <a:r>
              <a:rPr lang="ro-RO" sz="2800" dirty="0">
                <a:latin typeface="Comic Sans MS" panose="030F0702030302020204" pitchFamily="66" charset="0"/>
              </a:rPr>
              <a:t>tulburat. Servitori lui</a:t>
            </a:r>
          </a:p>
          <a:p>
            <a:pPr marL="12700" marR="171450" algn="r">
              <a:lnSpc>
                <a:spcPct val="100000"/>
              </a:lnSpc>
              <a:spcBef>
                <a:spcPts val="100"/>
              </a:spcBef>
              <a:tabLst>
                <a:tab pos="7886700" algn="l"/>
              </a:tabLst>
            </a:pPr>
            <a:r>
              <a:rPr lang="ro-RO" sz="2800" dirty="0">
                <a:latin typeface="Comic Sans MS" panose="030F0702030302020204" pitchFamily="66" charset="0"/>
              </a:rPr>
              <a:t> au crezut că o muzică </a:t>
            </a:r>
          </a:p>
          <a:p>
            <a:pPr marL="12700" marR="171450" algn="r">
              <a:lnSpc>
                <a:spcPct val="100000"/>
              </a:lnSpc>
              <a:spcBef>
                <a:spcPts val="100"/>
              </a:spcBef>
              <a:tabLst>
                <a:tab pos="7886700" algn="l"/>
              </a:tabLst>
            </a:pPr>
            <a:r>
              <a:rPr lang="ro-RO" sz="2800" dirty="0">
                <a:latin typeface="Comic Sans MS" panose="030F0702030302020204" pitchFamily="66" charset="0"/>
              </a:rPr>
              <a:t>bună ar putea liniști </a:t>
            </a:r>
          </a:p>
          <a:p>
            <a:pPr marL="12700" marR="171450" algn="r">
              <a:lnSpc>
                <a:spcPct val="100000"/>
              </a:lnSpc>
              <a:spcBef>
                <a:spcPts val="100"/>
              </a:spcBef>
              <a:tabLst>
                <a:tab pos="7886700" algn="l"/>
              </a:tabLst>
            </a:pPr>
            <a:r>
              <a:rPr lang="ro-RO" sz="2800" dirty="0">
                <a:latin typeface="Comic Sans MS" panose="030F0702030302020204" pitchFamily="66" charset="0"/>
              </a:rPr>
              <a:t>mintea regelui Saul.</a:t>
            </a:r>
            <a:endParaRPr sz="4000" dirty="0">
              <a:latin typeface="Comic Sans MS" panose="030F0702030302020204" pitchFamily="66" charset="0"/>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4845"/>
            <a:ext cx="8612505" cy="2205732"/>
          </a:xfrm>
          <a:prstGeom prst="rect">
            <a:avLst/>
          </a:prstGeom>
        </p:spPr>
        <p:txBody>
          <a:bodyPr vert="horz" wrap="square" lIns="0" tIns="12700" rIns="0" bIns="0" rtlCol="0">
            <a:spAutoFit/>
          </a:bodyPr>
          <a:lstStyle/>
          <a:p>
            <a:pPr marL="12700" marR="171450" algn="r">
              <a:lnSpc>
                <a:spcPct val="100000"/>
              </a:lnSpc>
              <a:spcBef>
                <a:spcPts val="100"/>
              </a:spcBef>
              <a:tabLst>
                <a:tab pos="7886700" algn="l"/>
              </a:tabLst>
            </a:pPr>
            <a:r>
              <a:rPr lang="ro-RO" sz="2800" dirty="0">
                <a:latin typeface="Comic Sans MS" panose="030F0702030302020204" pitchFamily="66" charset="0"/>
              </a:rPr>
              <a:t>Unul dintre ei îl cunoștea pe un tânăr care câta la harpă extrem de bine. </a:t>
            </a:r>
          </a:p>
          <a:p>
            <a:pPr marL="12700" marR="171450" algn="r">
              <a:lnSpc>
                <a:spcPct val="100000"/>
              </a:lnSpc>
              <a:spcBef>
                <a:spcPts val="100"/>
              </a:spcBef>
              <a:tabLst>
                <a:tab pos="7886700" algn="l"/>
              </a:tabLst>
            </a:pPr>
            <a:r>
              <a:rPr lang="ro-RO" sz="2800" dirty="0">
                <a:latin typeface="Comic Sans MS" panose="030F0702030302020204" pitchFamily="66" charset="0"/>
              </a:rPr>
              <a:t>Care poate ghici despre </a:t>
            </a:r>
          </a:p>
          <a:p>
            <a:pPr marL="12700" marR="171450" algn="r">
              <a:lnSpc>
                <a:spcPct val="100000"/>
              </a:lnSpc>
              <a:spcBef>
                <a:spcPts val="100"/>
              </a:spcBef>
              <a:tabLst>
                <a:tab pos="7886700" algn="l"/>
              </a:tabLst>
            </a:pPr>
            <a:r>
              <a:rPr lang="ro-RO" sz="2800" dirty="0">
                <a:latin typeface="Comic Sans MS" panose="030F0702030302020204" pitchFamily="66" charset="0"/>
              </a:rPr>
              <a:t>ce tânăr este vorba? </a:t>
            </a:r>
          </a:p>
          <a:p>
            <a:pPr marL="12700" marR="171450" algn="r">
              <a:lnSpc>
                <a:spcPct val="100000"/>
              </a:lnSpc>
              <a:spcBef>
                <a:spcPts val="100"/>
              </a:spcBef>
              <a:tabLst>
                <a:tab pos="7886700" algn="l"/>
              </a:tabLst>
            </a:pPr>
            <a:r>
              <a:rPr lang="ro-RO" sz="2800" dirty="0">
                <a:latin typeface="Comic Sans MS" panose="030F0702030302020204" pitchFamily="66" charset="0"/>
              </a:rPr>
              <a:t>Despre David însuși.</a:t>
            </a:r>
            <a:endParaRPr sz="4000" dirty="0">
              <a:latin typeface="Comic Sans MS" panose="030F0702030302020204" pitchFamily="66" charset="0"/>
              <a:cs typeface="Comic Sans MS"/>
            </a:endParaRPr>
          </a:p>
        </p:txBody>
      </p:sp>
    </p:spTree>
    <p:extLst>
      <p:ext uri="{BB962C8B-B14F-4D97-AF65-F5344CB8AC3E}">
        <p14:creationId xmlns:p14="http://schemas.microsoft.com/office/powerpoint/2010/main" val="4190580572"/>
      </p:ext>
    </p:extLst>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TotalTime>
  <Words>1019</Words>
  <Application>Microsoft Office PowerPoint</Application>
  <PresentationFormat>Expunere pe ecran (4:3)</PresentationFormat>
  <Paragraphs>62</Paragraphs>
  <Slides>23</Slides>
  <Notes>0</Notes>
  <HiddenSlides>0</HiddenSlides>
  <MMClips>0</MMClips>
  <ScaleCrop>false</ScaleCrop>
  <HeadingPairs>
    <vt:vector size="6" baseType="variant">
      <vt:variant>
        <vt:lpstr>Fonturi utilizate</vt:lpstr>
      </vt:variant>
      <vt:variant>
        <vt:i4>3</vt:i4>
      </vt:variant>
      <vt:variant>
        <vt:lpstr>Temă</vt:lpstr>
      </vt:variant>
      <vt:variant>
        <vt:i4>1</vt:i4>
      </vt:variant>
      <vt:variant>
        <vt:lpstr>Titluri diapozitive</vt:lpstr>
      </vt:variant>
      <vt:variant>
        <vt:i4>23</vt:i4>
      </vt:variant>
    </vt:vector>
  </HeadingPairs>
  <TitlesOfParts>
    <vt:vector size="27" baseType="lpstr">
      <vt:lpstr>Calibri</vt:lpstr>
      <vt:lpstr>Comic Sans MS</vt:lpstr>
      <vt:lpstr>Times New Roman</vt:lpstr>
      <vt:lpstr>Office Theme</vt:lpstr>
      <vt:lpstr>Prezentare PowerPoint</vt:lpstr>
      <vt:lpstr>Cu mult timp în urmă, în zilele în care Saul era rege în Israel, un băiat pe nume David i-a ajutat pe cei șapte frați ai săi să aibă grijă de turma de oi a tatălui lor. </vt:lpstr>
      <vt:lpstr>Cu toate că el era cel mai tânăr dintre ei, David era extrem de puternic, un băiat extrem de curajos care îl iubea nespus pe Dumnezeu și se încredea complet în el. David trăia în satul numit Betleem.</vt:lpstr>
      <vt:lpstr>Prezentare PowerPoint</vt:lpstr>
      <vt:lpstr>Prezentare PowerPoint</vt:lpstr>
      <vt:lpstr>Cu toate că Samuel știa că regele Saul îl va ucide în momentul în care va afla că va unge pe altcineva ca rege, profetul a ales să îl asculte pe Dumnezeu.</vt:lpstr>
      <vt:lpstr>Prezentare PowerPoint</vt:lpstr>
      <vt:lpstr>Prezentare PowerPoint</vt:lpstr>
      <vt:lpstr>Prezentare PowerPoint</vt:lpstr>
      <vt:lpstr>Prezentare PowerPoint</vt:lpstr>
      <vt:lpstr>După ce David s-a întors acasă, Saul urma să aibă o mare bătălie cu Filisteni. Frați lui David luptau în armatele regelui. Iese îl trimisese pe David pe câmpul de bătălie pentru a duce mâncare fraților lui dar și pentru a afla ce mai fac.</vt:lpstr>
      <vt:lpstr>Un filistean gigant, pe nume Goliat, reușise să sperie toți soldați evrei.</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Din păcate, cei doi prieteni și-au luat rămas bun pentru totdeauna. Iar David  plecat să caute un loc în care va pute trăi fără frica că soldați lui Saul l-ar putea găsi.</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the Shepherd Boy English</dc:title>
  <cp:lastModifiedBy>iacob andrei</cp:lastModifiedBy>
  <cp:revision>23</cp:revision>
  <dcterms:created xsi:type="dcterms:W3CDTF">2018-02-26T20:29:34Z</dcterms:created>
  <dcterms:modified xsi:type="dcterms:W3CDTF">2018-04-17T05:17:42Z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2002-10-26T00:00:00Z</vt:filetime>
  </property>
  <property fmtid="{D5CDD505-2E9C-101B-9397-08002B2CF9AE}" pid="3" name="Creator">
    <vt:lpwstr>ADOBEPS4.DRV Version 4.24</vt:lpwstr>
  </property>
  <property fmtid="{D5CDD505-2E9C-101B-9397-08002B2CF9AE}" pid="4" name="LastSaved">
    <vt:filetime>2018-02-26T00:00:00Z</vt:filetime>
  </property>
</Properties>
</file>