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u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C1012F3-2843-4966-AE2E-D02FD3950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7A131229-8284-4F9C-90E7-32B4427612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B887D53E-2DF5-45AF-BF29-342851D6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18063F5-6545-4DC9-824B-15D70064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E189453E-7559-4C3A-BB42-194023A0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9888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86323AF-A376-4EB1-9C20-3F1A6ED20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C62FAF47-FA1D-49E2-AE96-3D79382D2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14FE38C-568E-44FE-A4FB-3F289C4B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4A1DB03-BE07-4735-8921-73DD0679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5DC9D409-B639-4004-B88A-B0B2A688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04448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90FF1FF5-94D9-4FE9-B984-A5075F5AC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163BD1C9-21EB-4A89-B82B-7259E0CBC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9393850-0E21-4831-AB16-37DC3BE2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F30E56F-4074-4FD5-B6B7-36F1D840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765D9175-AB45-4EA0-9738-FEF24892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26948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41FC266-3575-4DE6-84D6-D5DC057E1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15BCDB3A-6A76-465B-93ED-C87A1F108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30F512C5-6F70-47A8-BC7F-476F042B7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FEC0FAE3-0D0C-4232-BE6D-F0B82DF6E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FF75DAF3-2770-4C3B-9B7D-A2081D6EF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8393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B607B79-1B20-4B61-B480-1FF585788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138B707D-AA3D-4507-A17E-3BB077F79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539A7A6-A53E-4E90-85CC-DDEF2BE59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52F0DC4-04FB-4344-BA10-D58F0658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F319D9BF-3A59-40D5-926C-390C51A06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29524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29F6F7C-7D0F-4B93-8201-9D2739CEA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48A367C-F2F1-483E-A59C-BBBF83650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42B1C1CF-0F3C-4005-BA56-E617731EC8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CF442123-32FD-4865-ABEB-8206F9FA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1A0A7057-2167-44ED-9D88-B52BCF77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554B4F5D-7A78-4D1E-A57A-7415DA257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93944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E25C3D6-347A-4E85-BC60-5D10885C7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A41E3CD8-8E9A-415D-92E7-BE698F33E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1325763B-C995-4110-A809-27D4588D8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E3F16C13-1452-4EAF-8FCD-0AA2D842C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28D19B0C-147C-4D7D-B66C-DD384276D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DF87C3CB-E346-4D7A-A6CA-1F54ABD5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710A49A4-3E56-4C86-A693-71F91140C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1DD9104D-6D5A-4DB9-BAFC-3968BD03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47850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0A28ABAC-C610-4DD2-9973-389ADF9B5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32FC0E2A-9890-4170-BD39-E28198FC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BC30D7BD-3E3E-404E-BF7E-134C8D48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EEE89AA3-A95A-4816-B559-800FEC45B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6805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5464B1B0-EB14-4FDA-BF18-E95506BE3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16DCE795-EB17-4090-B4A1-7577CE33A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9EDD8D9A-6D31-41C5-B256-AB6F0F82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6147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2414ABD-13FA-44F1-BC62-EE2040F9F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9F09E8DD-8B27-44DB-919C-CE4ECA619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F6A34E1C-B849-4BA2-B9D0-78B604742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B72F96BD-E76C-4638-944F-582A3B7C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7E606692-A783-4459-AC43-AFB3CD663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162ADF8A-8A8C-4DA0-AC62-F0E29B1A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8668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64E09591-17EE-4BBA-B5AD-AA31F72D3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1E4ED415-3810-4B03-B1DB-FDF2A4114D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33423B5B-8215-4C0C-9C9E-559F47B18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Editați stilurile de text coordonator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5130716A-D65C-42DF-9DF3-96CA7C92D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04E3060D-348C-4C2D-8B60-8DAF5EEA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D29002DF-6FB5-4579-837E-86242899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2303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B559EAB8-B42E-4630-88F4-DA760D2FE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66250235-84B9-41F1-BC0E-35E0F3613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Editați stilurile de text coordonator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DB779547-3961-44E9-A7C7-BCDE16EBB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E14AB-2932-4285-8572-086E0BBE78AD}" type="datetimeFigureOut">
              <a:rPr lang="ro-RO" smtClean="0"/>
              <a:t>11.04.2018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E37AEB2D-D4D8-4511-A3BD-34AD3F8D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CCDA4458-6D06-460F-AFA9-FDC3FFBAD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826CC-0A76-416C-BD21-24847E166F6A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0655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3">
            <a:extLst>
              <a:ext uri="{FF2B5EF4-FFF2-40B4-BE49-F238E27FC236}">
                <a16:creationId xmlns:a16="http://schemas.microsoft.com/office/drawing/2014/main" id="{7838008C-CF26-4E8A-94A2-B5C92AD77903}"/>
              </a:ext>
            </a:extLst>
          </p:cNvPr>
          <p:cNvSpPr/>
          <p:nvPr/>
        </p:nvSpPr>
        <p:spPr>
          <a:xfrm>
            <a:off x="172513" y="133355"/>
            <a:ext cx="11744667" cy="17635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o-R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Tinerii, credința </a:t>
            </a:r>
            <a:r>
              <a:rPr lang="ro-RO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ro-R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indent="180340" algn="ctr">
              <a:lnSpc>
                <a:spcPct val="115000"/>
              </a:lnSpc>
              <a:spcAft>
                <a:spcPts val="0"/>
              </a:spcAft>
            </a:pPr>
            <a:r>
              <a:rPr lang="ro-RO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discernământul vocațional</a:t>
            </a:r>
            <a:endParaRPr lang="ro-RO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ini pentru youth background">
            <a:extLst>
              <a:ext uri="{FF2B5EF4-FFF2-40B4-BE49-F238E27FC236}">
                <a16:creationId xmlns:a16="http://schemas.microsoft.com/office/drawing/2014/main" id="{957C394C-A2FB-4447-BEDC-5C1E0004B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12192000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ini pentru youth png">
            <a:extLst>
              <a:ext uri="{FF2B5EF4-FFF2-40B4-BE49-F238E27FC236}">
                <a16:creationId xmlns:a16="http://schemas.microsoft.com/office/drawing/2014/main" id="{01404137-C908-4AA8-A43F-343B02E30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440" y="2441730"/>
            <a:ext cx="3969560" cy="17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9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5D19016-B71C-4C53-BBE0-B59B8A6A9D11}"/>
              </a:ext>
            </a:extLst>
          </p:cNvPr>
          <p:cNvSpPr/>
          <p:nvPr/>
        </p:nvSpPr>
        <p:spPr>
          <a:xfrm>
            <a:off x="405819" y="2014264"/>
            <a:ext cx="10411481" cy="13154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	In ce fel e ascultată vocea tinerilor în comunitatea noastră?</a:t>
            </a:r>
            <a:endParaRPr lang="ro-RO" sz="36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C4A54798-1BAC-4BC5-8594-2FDE81E55CC3}"/>
              </a:ext>
            </a:extLst>
          </p:cNvPr>
          <p:cNvSpPr/>
          <p:nvPr/>
        </p:nvSpPr>
        <p:spPr>
          <a:xfrm>
            <a:off x="1230811" y="5450023"/>
            <a:ext cx="10657598" cy="67832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	Ce cer tinerii în mod concret de la Biserică, astăzi?</a:t>
            </a:r>
            <a:endParaRPr lang="ro-RO" sz="36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ini pentru youth png">
            <a:extLst>
              <a:ext uri="{FF2B5EF4-FFF2-40B4-BE49-F238E27FC236}">
                <a16:creationId xmlns:a16="http://schemas.microsoft.com/office/drawing/2014/main" id="{37A35C40-BE36-4931-8BE9-FAC10F570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Imagini pentru youth voice">
            <a:extLst>
              <a:ext uri="{FF2B5EF4-FFF2-40B4-BE49-F238E27FC236}">
                <a16:creationId xmlns:a16="http://schemas.microsoft.com/office/drawing/2014/main" id="{88FA4D77-46B3-418D-BD81-2906C6F34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755" y="137042"/>
            <a:ext cx="2414292" cy="17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ini pentru youth from church">
            <a:extLst>
              <a:ext uri="{FF2B5EF4-FFF2-40B4-BE49-F238E27FC236}">
                <a16:creationId xmlns:a16="http://schemas.microsoft.com/office/drawing/2014/main" id="{9316B749-FE3F-4F77-B1A4-70695F348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2774271" cy="178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53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702C22B3-F632-461C-BFA0-91D2905E57E4}"/>
              </a:ext>
            </a:extLst>
          </p:cNvPr>
          <p:cNvSpPr/>
          <p:nvPr/>
        </p:nvSpPr>
        <p:spPr>
          <a:xfrm flipH="1">
            <a:off x="230718" y="167933"/>
            <a:ext cx="8595230" cy="17635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ro-RO" sz="48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ro-RO" sz="4800" b="1" dirty="0" err="1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Credinţă</a:t>
            </a:r>
            <a:r>
              <a:rPr lang="ro-RO" sz="4800" b="1" dirty="0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discernământ, </a:t>
            </a:r>
            <a:r>
              <a:rPr lang="ro-RO" sz="4800" b="1" dirty="0" err="1"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vocaţie</a:t>
            </a:r>
            <a:endParaRPr lang="ro-RO" sz="4800" dirty="0"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magini pentru youth background">
            <a:extLst>
              <a:ext uri="{FF2B5EF4-FFF2-40B4-BE49-F238E27FC236}">
                <a16:creationId xmlns:a16="http://schemas.microsoft.com/office/drawing/2014/main" id="{C7AAC2CC-13F8-42DD-8E37-DE9A60DC1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12192000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ini pentru youth png">
            <a:extLst>
              <a:ext uri="{FF2B5EF4-FFF2-40B4-BE49-F238E27FC236}">
                <a16:creationId xmlns:a16="http://schemas.microsoft.com/office/drawing/2014/main" id="{EC03131A-F147-426E-B09B-C3E52CC74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76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17484A0-3CA5-4CAA-8C17-B25AD3486DE0}"/>
              </a:ext>
            </a:extLst>
          </p:cNvPr>
          <p:cNvSpPr/>
          <p:nvPr/>
        </p:nvSpPr>
        <p:spPr>
          <a:xfrm>
            <a:off x="424069" y="2173355"/>
            <a:ext cx="11343861" cy="457740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 crede înseamnă a se dispune în ascultarea Duhului Sfânt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în dialog cu Cuvântul care este calea, adevărul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viața (cf. In 14,6), cu toată propria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inteligenţă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afectivitate, 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învăţa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să-i dai încredere „întrupându-l” în situațiile concrete ale vieții de zi cu zi, în momentele în care crucea este aproape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în acelea în care se experimentează bucuria în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faţa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semnelor învierii, tocmai cum a făcut „ucenicul iubit”. La această provocare trebuie să răspundă fiecare comunitate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creştină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fiecare credincios în parte.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A4610281-EBA6-4612-A4B2-E12A68DD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Imagini pentru holy spirit">
            <a:extLst>
              <a:ext uri="{FF2B5EF4-FFF2-40B4-BE49-F238E27FC236}">
                <a16:creationId xmlns:a16="http://schemas.microsoft.com/office/drawing/2014/main" id="{22454860-A4E2-43DD-98DE-9F556F5C8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1563" y1="19141" x2="67969" y2="45703"/>
                        <a14:foregroundMark x1="47461" y1="16016" x2="53516" y2="47070"/>
                        <a14:foregroundMark x1="57031" y1="41992" x2="64648" y2="53125"/>
                        <a14:foregroundMark x1="24414" y1="28516" x2="48438" y2="49805"/>
                        <a14:foregroundMark x1="47461" y1="55469" x2="55078" y2="62109"/>
                        <a14:foregroundMark x1="45703" y1="63867" x2="48047" y2="61523"/>
                        <a14:foregroundMark x1="50586" y1="15039" x2="50586" y2="19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496" y="-172279"/>
            <a:ext cx="2570921" cy="257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74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09F033B-C6AC-4A4D-B9CE-BF0F67D0317F}"/>
              </a:ext>
            </a:extLst>
          </p:cNvPr>
          <p:cNvSpPr/>
          <p:nvPr/>
        </p:nvSpPr>
        <p:spPr>
          <a:xfrm>
            <a:off x="410816" y="4187687"/>
            <a:ext cx="11463131" cy="23121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Duhul Sfânt vorbește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acționează prin evenimente din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viaţa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fiecărei persoane, însă evenimentele în sine sunt mute sau ambigue, deoarece se pot da interpretări diferite. A ilumina semnificația lor în vederea unei decizii cere un parcurs de discernământ.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5459CF41-65EB-4BF0-8C5A-5413F0F95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ine similarÄ">
            <a:extLst>
              <a:ext uri="{FF2B5EF4-FFF2-40B4-BE49-F238E27FC236}">
                <a16:creationId xmlns:a16="http://schemas.microsoft.com/office/drawing/2014/main" id="{4F59C712-14FE-4DCA-833A-D6829FCFC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34" y="358142"/>
            <a:ext cx="3432647" cy="34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598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4D1115D2-8EE8-4069-8104-9971F736341A}"/>
              </a:ext>
            </a:extLst>
          </p:cNvPr>
          <p:cNvSpPr/>
          <p:nvPr/>
        </p:nvSpPr>
        <p:spPr>
          <a:xfrm>
            <a:off x="596346" y="3101009"/>
            <a:ext cx="10721009" cy="34447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Cele trei verbe din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Evangelii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gaudium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51, folosite pentru a descrie discernământul,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anume „a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recunoaşte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”, „a interpreta”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„ a alege”, pot fi de ajutor pentru a trasa un itinerar adecvat atât pentru indivizi cât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pentru grupuri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comunităţi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pe deplin conștienți că, în practică, limitele dintre diferitele faze nu sunt niciodată clar delimitate.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11D3B414-B4BA-4393-AD8C-AE2E49513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ini pentru recognition">
            <a:extLst>
              <a:ext uri="{FF2B5EF4-FFF2-40B4-BE49-F238E27FC236}">
                <a16:creationId xmlns:a16="http://schemas.microsoft.com/office/drawing/2014/main" id="{D0768AE6-60AB-458B-9088-D4470F4C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52" y="0"/>
            <a:ext cx="3084443" cy="161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ini pentru interpret">
            <a:extLst>
              <a:ext uri="{FF2B5EF4-FFF2-40B4-BE49-F238E27FC236}">
                <a16:creationId xmlns:a16="http://schemas.microsoft.com/office/drawing/2014/main" id="{929B40FA-F501-4A09-B067-C275D401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5" y="106017"/>
            <a:ext cx="2649883" cy="19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ini pentru choose">
            <a:extLst>
              <a:ext uri="{FF2B5EF4-FFF2-40B4-BE49-F238E27FC236}">
                <a16:creationId xmlns:a16="http://schemas.microsoft.com/office/drawing/2014/main" id="{DC50CBAD-5F44-4FEE-8838-B61DC31EC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360" y="1099723"/>
            <a:ext cx="2058861" cy="154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66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F94CE43-7452-4C4E-AC4E-B72050BBF703}"/>
              </a:ext>
            </a:extLst>
          </p:cNvPr>
          <p:cNvSpPr/>
          <p:nvPr/>
        </p:nvSpPr>
        <p:spPr>
          <a:xfrm>
            <a:off x="424068" y="3723860"/>
            <a:ext cx="11330609" cy="287848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Ca toate lucrurile importante ale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vieţii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discernământul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vocaţional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este un proces îndelungat desfășurat de-a lungul timpului, în care o persoană continuă să vegheze asupra semnelor folosite de Dumnezeu pentru a indica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specifica o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vocaţie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care este foarte personală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unică.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83230A2D-E14B-40CC-A55A-72B0C0B3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ini pentru vocation">
            <a:extLst>
              <a:ext uri="{FF2B5EF4-FFF2-40B4-BE49-F238E27FC236}">
                <a16:creationId xmlns:a16="http://schemas.microsoft.com/office/drawing/2014/main" id="{135D8A03-79FD-4871-A0D7-FBF0ED93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01" y="400465"/>
            <a:ext cx="58864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813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2277F9BA-C8C0-415C-B011-71F48C8D859C}"/>
              </a:ext>
            </a:extLst>
          </p:cNvPr>
          <p:cNvSpPr/>
          <p:nvPr/>
        </p:nvSpPr>
        <p:spPr>
          <a:xfrm>
            <a:off x="228579" y="1868505"/>
            <a:ext cx="10932108" cy="67832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	Care sunt </a:t>
            </a:r>
            <a:r>
              <a:rPr lang="ro-RO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dificultăţile</a:t>
            </a: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tinerilor de a-si trăi </a:t>
            </a:r>
            <a:r>
              <a:rPr lang="ro-RO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credinţa</a:t>
            </a: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o-RO" sz="36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3DE7B60B-9129-4EBC-BDBA-8C34489369D3}"/>
              </a:ext>
            </a:extLst>
          </p:cNvPr>
          <p:cNvSpPr/>
          <p:nvPr/>
        </p:nvSpPr>
        <p:spPr>
          <a:xfrm>
            <a:off x="2353456" y="3167999"/>
            <a:ext cx="9533744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	Tinerii de azi caută îndrumarea spirituală? La cine caută ajutor în </a:t>
            </a:r>
            <a:r>
              <a:rPr lang="ro-RO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privinţa</a:t>
            </a: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asta?</a:t>
            </a:r>
            <a:endParaRPr lang="ro-RO" sz="3600" dirty="0"/>
          </a:p>
        </p:txBody>
      </p:sp>
      <p:sp>
        <p:nvSpPr>
          <p:cNvPr id="4" name="Dreptunghi 3">
            <a:extLst>
              <a:ext uri="{FF2B5EF4-FFF2-40B4-BE49-F238E27FC236}">
                <a16:creationId xmlns:a16="http://schemas.microsoft.com/office/drawing/2014/main" id="{791E4A71-E6A3-413C-A9E4-DA91184F74B7}"/>
              </a:ext>
            </a:extLst>
          </p:cNvPr>
          <p:cNvSpPr/>
          <p:nvPr/>
        </p:nvSpPr>
        <p:spPr>
          <a:xfrm>
            <a:off x="629946" y="4989495"/>
            <a:ext cx="10932108" cy="131542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	Ce ajutor oferă comunitatea pentru discernământul </a:t>
            </a:r>
            <a:r>
              <a:rPr lang="ro-RO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vocaţional</a:t>
            </a: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al tinerilor?</a:t>
            </a:r>
            <a:endParaRPr lang="ro-RO" sz="36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Imagini pentru youth png">
            <a:extLst>
              <a:ext uri="{FF2B5EF4-FFF2-40B4-BE49-F238E27FC236}">
                <a16:creationId xmlns:a16="http://schemas.microsoft.com/office/drawing/2014/main" id="{BE1B289A-DE75-4B8C-B91A-FEB1F5D53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ini pentru faith">
            <a:extLst>
              <a:ext uri="{FF2B5EF4-FFF2-40B4-BE49-F238E27FC236}">
                <a16:creationId xmlns:a16="http://schemas.microsoft.com/office/drawing/2014/main" id="{B0B6DFF1-9684-44CF-928A-065B7E93A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9" y="2728762"/>
            <a:ext cx="1786990" cy="214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70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FC8C5B7-6477-4E57-9C70-2DE946A8942D}"/>
              </a:ext>
            </a:extLst>
          </p:cNvPr>
          <p:cNvSpPr/>
          <p:nvPr/>
        </p:nvSpPr>
        <p:spPr>
          <a:xfrm>
            <a:off x="563544" y="419254"/>
            <a:ext cx="8414483" cy="77713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o-RO" sz="4000" b="1" dirty="0">
                <a:solidFill>
                  <a:schemeClr val="lt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3. </a:t>
            </a:r>
            <a:r>
              <a:rPr lang="ro-RO" sz="4000" b="1" dirty="0" err="1">
                <a:solidFill>
                  <a:schemeClr val="lt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Acţiunea</a:t>
            </a:r>
            <a:r>
              <a:rPr lang="ro-RO" sz="4000" b="1" dirty="0">
                <a:solidFill>
                  <a:schemeClr val="lt1"/>
                </a:solidFill>
                <a:latin typeface="Segoe Print" panose="02000600000000000000" pitchFamily="2" charset="0"/>
                <a:cs typeface="Arial" panose="020B0604020202020204" pitchFamily="34" charset="0"/>
              </a:rPr>
              <a:t> pastorală a Bisericii</a:t>
            </a: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9D60581D-5B1A-4EAA-BD8B-CFF62F53A20C}"/>
              </a:ext>
            </a:extLst>
          </p:cNvPr>
          <p:cNvSpPr/>
          <p:nvPr/>
        </p:nvSpPr>
        <p:spPr>
          <a:xfrm>
            <a:off x="254833" y="2756452"/>
            <a:ext cx="11221550" cy="4011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Însoţirea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tinerilor presupune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ieşirea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din propriile scheme preconcepute, întâlnindu-i pe tineri acolo unde sunt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aceştia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adaptându-se la timpurile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ritmurile lor; înseamnă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a-i lua în serios în efortul pe care îl fac pentru a descifra realitatea în care trăiesc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transforma vestea primită în gesturi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cuvinte, în efortul zilnic de a construi propria istorie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în căutarea, mai mult sau mai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puţin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conştientă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a unui sens pentru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viaţa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lor.</a:t>
            </a:r>
          </a:p>
        </p:txBody>
      </p:sp>
      <p:pic>
        <p:nvPicPr>
          <p:cNvPr id="4" name="Picture 2" descr="Imagini pentru youth png">
            <a:extLst>
              <a:ext uri="{FF2B5EF4-FFF2-40B4-BE49-F238E27FC236}">
                <a16:creationId xmlns:a16="http://schemas.microsoft.com/office/drawing/2014/main" id="{67B8D1D8-AD67-4FCC-9A87-F5D3FF958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ini pentru church people">
            <a:extLst>
              <a:ext uri="{FF2B5EF4-FFF2-40B4-BE49-F238E27FC236}">
                <a16:creationId xmlns:a16="http://schemas.microsoft.com/office/drawing/2014/main" id="{5700A91A-AF0F-4D0A-805F-2E097DAB5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371" y="1354583"/>
            <a:ext cx="2487351" cy="124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693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F6838E6-C433-48B5-BF35-87339B06B13F}"/>
              </a:ext>
            </a:extLst>
          </p:cNvPr>
          <p:cNvSpPr/>
          <p:nvPr/>
        </p:nvSpPr>
        <p:spPr>
          <a:xfrm>
            <a:off x="437321" y="2782957"/>
            <a:ext cx="10760765" cy="4011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Tocmai pentru că este vorba de interpelarea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libertăţii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tinerilor, este nevoie să fie valorizată creativitatea fiecărei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comunităţi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pentru a construi propuneri capabile de a intercepta originalitatea fiecărei persoane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de a sprijini dezvoltarea. În multe cazuri, misiunea aceasta implică 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învăţa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să se facă loc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noutăţilor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fără a o sufoca în încercarea de a o înghesui în scheme preconcepute.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694891A2-3F05-4176-A619-B14717FDC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ini pentru youth freedom">
            <a:extLst>
              <a:ext uri="{FF2B5EF4-FFF2-40B4-BE49-F238E27FC236}">
                <a16:creationId xmlns:a16="http://schemas.microsoft.com/office/drawing/2014/main" id="{7190958E-1D2A-4D54-885A-2059C2256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25" y="354495"/>
            <a:ext cx="5567364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969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548CF2DA-C0A8-44CE-B257-35E72F80A71F}"/>
              </a:ext>
            </a:extLst>
          </p:cNvPr>
          <p:cNvSpPr/>
          <p:nvPr/>
        </p:nvSpPr>
        <p:spPr>
          <a:xfrm>
            <a:off x="578097" y="2041450"/>
            <a:ext cx="9903501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o-RO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	In ce măsură comunitatea noastră se simte responsabilă de educarea noilor </a:t>
            </a:r>
            <a:r>
              <a:rPr lang="ro-RO" sz="36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generaţii</a:t>
            </a:r>
            <a:r>
              <a:rPr lang="ro-RO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o-RO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FBE2CE6F-E9F0-4E42-9667-9476656920AE}"/>
              </a:ext>
            </a:extLst>
          </p:cNvPr>
          <p:cNvSpPr/>
          <p:nvPr/>
        </p:nvSpPr>
        <p:spPr>
          <a:xfrm>
            <a:off x="2338465" y="4216385"/>
            <a:ext cx="9413823" cy="195252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	Se oferă tinerilor posibilitatea să-si aducă </a:t>
            </a:r>
            <a:r>
              <a:rPr lang="ro-RO" sz="36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contribuţia</a:t>
            </a:r>
            <a:r>
              <a:rPr lang="ro-RO" sz="36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creativă si se acceptă ideile lor, chiar si atunci când acestea par o provocare?</a:t>
            </a:r>
            <a:endParaRPr lang="ro-RO" sz="36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ini pentru youth png">
            <a:extLst>
              <a:ext uri="{FF2B5EF4-FFF2-40B4-BE49-F238E27FC236}">
                <a16:creationId xmlns:a16="http://schemas.microsoft.com/office/drawing/2014/main" id="{6E26EF7F-32E2-482A-8F00-B4D645DC4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ini pentru youth education">
            <a:extLst>
              <a:ext uri="{FF2B5EF4-FFF2-40B4-BE49-F238E27FC236}">
                <a16:creationId xmlns:a16="http://schemas.microsoft.com/office/drawing/2014/main" id="{BAA856CB-1126-401F-B14A-47B7473A8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71" y="180416"/>
            <a:ext cx="2684490" cy="17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ini pentru youth education">
            <a:extLst>
              <a:ext uri="{FF2B5EF4-FFF2-40B4-BE49-F238E27FC236}">
                <a16:creationId xmlns:a16="http://schemas.microsoft.com/office/drawing/2014/main" id="{4369FF29-EFA3-4B9C-A675-23B8E7F90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9" y="4827898"/>
            <a:ext cx="1788891" cy="17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070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BF8E448-7065-48E2-92A1-B1D72C554C6D}"/>
              </a:ext>
            </a:extLst>
          </p:cNvPr>
          <p:cNvSpPr/>
          <p:nvPr/>
        </p:nvSpPr>
        <p:spPr>
          <a:xfrm>
            <a:off x="748330" y="1235242"/>
            <a:ext cx="6613670" cy="9140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indent="180340" algn="ctr">
              <a:lnSpc>
                <a:spcPct val="115000"/>
              </a:lnSpc>
            </a:pPr>
            <a:r>
              <a:rPr lang="ro-RO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Arial" panose="020B0604020202020204" pitchFamily="34" charset="0"/>
              </a:rPr>
              <a:t>Noțiuni introductive</a:t>
            </a:r>
          </a:p>
        </p:txBody>
      </p:sp>
      <p:pic>
        <p:nvPicPr>
          <p:cNvPr id="1026" name="Picture 2" descr="Imagini pentru youth png">
            <a:extLst>
              <a:ext uri="{FF2B5EF4-FFF2-40B4-BE49-F238E27FC236}">
                <a16:creationId xmlns:a16="http://schemas.microsoft.com/office/drawing/2014/main" id="{A583CB5A-E634-486E-BFCE-29B7C4D45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Imagini pentru youth praying">
            <a:extLst>
              <a:ext uri="{FF2B5EF4-FFF2-40B4-BE49-F238E27FC236}">
                <a16:creationId xmlns:a16="http://schemas.microsoft.com/office/drawing/2014/main" id="{7B919E19-6EB3-4A5D-9D0A-C638E1BC659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o-RO"/>
          </a:p>
        </p:txBody>
      </p:sp>
      <p:pic>
        <p:nvPicPr>
          <p:cNvPr id="1030" name="Picture 6" descr="Imagini pentru youth praying">
            <a:extLst>
              <a:ext uri="{FF2B5EF4-FFF2-40B4-BE49-F238E27FC236}">
                <a16:creationId xmlns:a16="http://schemas.microsoft.com/office/drawing/2014/main" id="{8BC6263B-5AEA-42E8-9837-CCBC3BD7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013" y="2879035"/>
            <a:ext cx="4363278" cy="290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ini pentru youth praying">
            <a:extLst>
              <a:ext uri="{FF2B5EF4-FFF2-40B4-BE49-F238E27FC236}">
                <a16:creationId xmlns:a16="http://schemas.microsoft.com/office/drawing/2014/main" id="{0F50B337-A0A4-48E3-81AE-A668B401D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710608"/>
            <a:ext cx="4204252" cy="300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85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DBDF1FB9-7D62-4EEC-94BF-4167559BCA14}"/>
              </a:ext>
            </a:extLst>
          </p:cNvPr>
          <p:cNvSpPr/>
          <p:nvPr/>
        </p:nvSpPr>
        <p:spPr>
          <a:xfrm>
            <a:off x="2073639" y="429404"/>
            <a:ext cx="3067987" cy="1119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6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Sfârșit</a:t>
            </a:r>
            <a:endParaRPr lang="ro-RO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Imagini pentru youth background">
            <a:extLst>
              <a:ext uri="{FF2B5EF4-FFF2-40B4-BE49-F238E27FC236}">
                <a16:creationId xmlns:a16="http://schemas.microsoft.com/office/drawing/2014/main" id="{94E1B02B-7DD4-445D-BD43-6A0DAD1C9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4013"/>
            <a:ext cx="12192000" cy="52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ini pentru youth png">
            <a:extLst>
              <a:ext uri="{FF2B5EF4-FFF2-40B4-BE49-F238E27FC236}">
                <a16:creationId xmlns:a16="http://schemas.microsoft.com/office/drawing/2014/main" id="{99F4F7F6-016F-4349-8F6D-9DDCBD78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08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ED72038A-0E72-4A55-926D-8F6719A75344}"/>
              </a:ext>
            </a:extLst>
          </p:cNvPr>
          <p:cNvSpPr/>
          <p:nvPr/>
        </p:nvSpPr>
        <p:spPr>
          <a:xfrm>
            <a:off x="158147" y="209463"/>
            <a:ext cx="8199620" cy="4011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o-RO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După dubla Adunare sinodală, extraordinară în octombrie 2014 </a:t>
            </a:r>
            <a:r>
              <a:rPr lang="ro-RO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ro-RO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ordinară în octombrie 2015, </a:t>
            </a:r>
            <a:r>
              <a:rPr lang="ro-RO" sz="32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despre familie</a:t>
            </a:r>
            <a:r>
              <a:rPr lang="ro-RO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încheiată cu </a:t>
            </a:r>
            <a:r>
              <a:rPr lang="ro-RO" sz="32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exortaţia</a:t>
            </a:r>
            <a:r>
              <a:rPr lang="ro-RO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apostolică </a:t>
            </a:r>
            <a:r>
              <a:rPr lang="ro-RO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Amoris</a:t>
            </a:r>
            <a:r>
              <a:rPr lang="ro-RO" sz="32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laetitia</a:t>
            </a:r>
            <a:r>
              <a:rPr lang="ro-RO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papa Francisc convoacă o nouă Adunare generală ordinară a Sinodului, pentru luna octombrie 2018, cu tema </a:t>
            </a:r>
            <a:r>
              <a:rPr lang="ro-RO" sz="32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„Tinerii, </a:t>
            </a:r>
            <a:r>
              <a:rPr lang="ro-RO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credinţa</a:t>
            </a:r>
            <a:r>
              <a:rPr lang="ro-RO" sz="32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RO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şi</a:t>
            </a:r>
            <a:r>
              <a:rPr lang="ro-RO" sz="32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discernământul </a:t>
            </a:r>
            <a:r>
              <a:rPr lang="ro-RO" sz="3200" i="1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vocaţional</a:t>
            </a:r>
            <a:r>
              <a:rPr lang="ro-RO" sz="320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ro-RO" sz="32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8A4B6F37-63D1-41F7-81A0-FBAE3E385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Imagini pentru Amoris laetitia">
            <a:extLst>
              <a:ext uri="{FF2B5EF4-FFF2-40B4-BE49-F238E27FC236}">
                <a16:creationId xmlns:a16="http://schemas.microsoft.com/office/drawing/2014/main" id="{F6041A66-7614-4094-A84C-D704768D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421" y="3021496"/>
            <a:ext cx="3192924" cy="23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ine similarÄ">
            <a:extLst>
              <a:ext uri="{FF2B5EF4-FFF2-40B4-BE49-F238E27FC236}">
                <a16:creationId xmlns:a16="http://schemas.microsoft.com/office/drawing/2014/main" id="{5258BEA5-663B-4A9D-8937-C5687DC94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376" y="4408822"/>
            <a:ext cx="3895642" cy="219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3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CCE326C-3A93-4DF4-BC2D-B03C4E68F85D}"/>
              </a:ext>
            </a:extLst>
          </p:cNvPr>
          <p:cNvSpPr/>
          <p:nvPr/>
        </p:nvSpPr>
        <p:spPr>
          <a:xfrm>
            <a:off x="702364" y="2835965"/>
            <a:ext cx="11211339" cy="4011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Sfântul Părinte Francisc după ce a consultat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conferinţele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episcopale, Bisericile orientale catolice sui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iuris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Uniunea Superiorilor Generali, precum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după ce a ascultat sugestiile părinților de la trecuta Adunare sinodală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părerea celui de-al XIV-lea consiliu ordinar, a stabilit că în octombrie 2018 se va ține a XV-a Adunare generală ordinară a Sinodului Episcopilor cu tema: tinerii, credința și discernământul vocațional.</a:t>
            </a:r>
          </a:p>
        </p:txBody>
      </p:sp>
      <p:pic>
        <p:nvPicPr>
          <p:cNvPr id="4" name="Picture 2" descr="Imagini pentru youth png">
            <a:extLst>
              <a:ext uri="{FF2B5EF4-FFF2-40B4-BE49-F238E27FC236}">
                <a16:creationId xmlns:a16="http://schemas.microsoft.com/office/drawing/2014/main" id="{4389CBE8-4CB9-418D-98BF-B791D1C39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magini pentru pope francis">
            <a:extLst>
              <a:ext uri="{FF2B5EF4-FFF2-40B4-BE49-F238E27FC236}">
                <a16:creationId xmlns:a16="http://schemas.microsoft.com/office/drawing/2014/main" id="{7CA97591-D8B7-4BD9-B20F-94872E9D3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45" y="115957"/>
            <a:ext cx="4433888" cy="24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41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CE443917-9557-47B9-9CCD-A6379C63F30C}"/>
              </a:ext>
            </a:extLst>
          </p:cNvPr>
          <p:cNvSpPr/>
          <p:nvPr/>
        </p:nvSpPr>
        <p:spPr>
          <a:xfrm>
            <a:off x="397564" y="2438400"/>
            <a:ext cx="11476383" cy="4011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Tema este în continuitate cu ceea ce a reieșit din recentele Adunări sinodale despre familie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cu conținuturile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exortaţiei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apostolice post-sinodale 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Amoris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laetitia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Ea vrea să-i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însoţească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pe tineri în drumul lor existențial spre maturitate pentru ca, printr-un proces de discernământ, să poată descoperi proiectul lor de viață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să-l realizeze cu bucurie, deschizându-se la întâlnirea cu Dumnezeu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cu oamenii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participând activ la edificarea Bisericii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societăţii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031AE11A-56D0-429A-8EA7-3AB3C6EDC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Imagini pentru family synod 2015">
            <a:extLst>
              <a:ext uri="{FF2B5EF4-FFF2-40B4-BE49-F238E27FC236}">
                <a16:creationId xmlns:a16="http://schemas.microsoft.com/office/drawing/2014/main" id="{D7613DE1-F0B6-4EBC-8B0F-C60DB9700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334" y="106017"/>
            <a:ext cx="3247611" cy="216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091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1789C258-5D6A-455F-9288-509E06AC9B1E}"/>
              </a:ext>
            </a:extLst>
          </p:cNvPr>
          <p:cNvSpPr/>
          <p:nvPr/>
        </p:nvSpPr>
        <p:spPr>
          <a:xfrm>
            <a:off x="194312" y="488795"/>
            <a:ext cx="8658140" cy="9140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180340" algn="ctr">
              <a:lnSpc>
                <a:spcPct val="115000"/>
              </a:lnSpc>
              <a:buFont typeface="+mj-lt"/>
              <a:buAutoNum type="arabicPeriod"/>
            </a:pPr>
            <a:r>
              <a:rPr lang="ro-RO" sz="4800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Arial" panose="020B0604020202020204" pitchFamily="34" charset="0"/>
              </a:rPr>
              <a:t>Tinerii în lumea de astăzi</a:t>
            </a: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98DD391C-B132-4E48-87A2-F317309BA95B}"/>
              </a:ext>
            </a:extLst>
          </p:cNvPr>
          <p:cNvSpPr/>
          <p:nvPr/>
        </p:nvSpPr>
        <p:spPr>
          <a:xfrm>
            <a:off x="543338" y="4108174"/>
            <a:ext cx="11211339" cy="231217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Diverse studii de cercetare arată că tinerii au nevoie de persoane de referință apropiate, credibile, coerente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oneste, dincolo de locurile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ocaziile în care să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îşi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testeze capacitățile de a se raporta la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alţii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de a înfrunta dinamicile afective. </a:t>
            </a:r>
          </a:p>
        </p:txBody>
      </p:sp>
      <p:pic>
        <p:nvPicPr>
          <p:cNvPr id="4" name="Picture 2" descr="Imagini pentru youth png">
            <a:extLst>
              <a:ext uri="{FF2B5EF4-FFF2-40B4-BE49-F238E27FC236}">
                <a16:creationId xmlns:a16="http://schemas.microsoft.com/office/drawing/2014/main" id="{B07B2ECB-D495-40A4-B0E2-18C4EECC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Imagini pentru youth praying">
            <a:extLst>
              <a:ext uri="{FF2B5EF4-FFF2-40B4-BE49-F238E27FC236}">
                <a16:creationId xmlns:a16="http://schemas.microsoft.com/office/drawing/2014/main" id="{36666EE6-E0BE-4A6D-B3ED-6D4D32894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63" y="1693546"/>
            <a:ext cx="4161183" cy="21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10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F58E3DB0-24F5-4C2B-9B20-845E10571B9C}"/>
              </a:ext>
            </a:extLst>
          </p:cNvPr>
          <p:cNvSpPr/>
          <p:nvPr/>
        </p:nvSpPr>
        <p:spPr>
          <a:xfrm>
            <a:off x="795130" y="386357"/>
            <a:ext cx="6096000" cy="34447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Tinerii caută persoane de referință, care sunt capabile să experimenteze empatia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să le ofere sprijin, încurajare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ajutor în recunoașterea limitelor lor, dar fără a-i face să se simtă judecați.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A3EFB935-B213-4E50-9F2B-4FA6325DA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ini pentru parents">
            <a:extLst>
              <a:ext uri="{FF2B5EF4-FFF2-40B4-BE49-F238E27FC236}">
                <a16:creationId xmlns:a16="http://schemas.microsoft.com/office/drawing/2014/main" id="{7F6D3346-F720-4782-B285-14514B22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4427" y1="11966" x2="30527" y2="8517"/>
                        <a14:foregroundMark x1="65240" y1="7138" x2="75053" y2="11207"/>
                        <a14:foregroundMark x1="47222" y1="35759" x2="52376" y2="43483"/>
                        <a14:foregroundMark x1="46157" y1="50241" x2="51052" y2="85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120" y="2383346"/>
            <a:ext cx="42227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ini pentru priest png">
            <a:extLst>
              <a:ext uri="{FF2B5EF4-FFF2-40B4-BE49-F238E27FC236}">
                <a16:creationId xmlns:a16="http://schemas.microsoft.com/office/drawing/2014/main" id="{0A74D340-5670-4808-B847-E9921675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792" y="4099215"/>
            <a:ext cx="1593988" cy="257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630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9F375E14-1293-4A00-936D-3D82C7497FF6}"/>
              </a:ext>
            </a:extLst>
          </p:cNvPr>
          <p:cNvSpPr/>
          <p:nvPr/>
        </p:nvSpPr>
        <p:spPr>
          <a:xfrm>
            <a:off x="357809" y="3243920"/>
            <a:ext cx="11145078" cy="344478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Din acest punct de vedere, rolul părinților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al familiilor este crucial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uneori, problematic. Generațiile mai în vârstă tind adesea să subestimeze potențialul tinerilor, accentuând slăbiciunile lor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au dificultăți în a înțelege nevoile celor mai tineri. Părinții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educatorii pot fi, de asemenea, conștienți de propriile lor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greşeli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ştiu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ce nu ar vrea ca tinerii să facă. 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F7F40117-9AF6-4B90-881D-9ADB48EDF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Imagini pentru youth weakness">
            <a:extLst>
              <a:ext uri="{FF2B5EF4-FFF2-40B4-BE49-F238E27FC236}">
                <a16:creationId xmlns:a16="http://schemas.microsoft.com/office/drawing/2014/main" id="{CE254FAD-2136-4C5D-ABCF-4F1DB85CF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494" y="169291"/>
            <a:ext cx="4780926" cy="302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9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D22AC70-E0F0-47B0-9E94-E81D33AD7861}"/>
              </a:ext>
            </a:extLst>
          </p:cNvPr>
          <p:cNvSpPr/>
          <p:nvPr/>
        </p:nvSpPr>
        <p:spPr>
          <a:xfrm>
            <a:off x="319248" y="2674624"/>
            <a:ext cx="11314966" cy="40110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180340" algn="just">
              <a:lnSpc>
                <a:spcPct val="115000"/>
              </a:lnSpc>
            </a:pP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 toate acestea, de multe ori adulții nu au o idee clară despre cum să-i ajute pe tineri să se concentreze pe viitor. În acest sens, cele două reacții cele mai frecvente sunt a prefera să nu spună nimic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să impună propriile alegeri. Părinții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absenţi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sau exagerat de protectori îi fac pe copii mai nepregătiți să se confrunte cu viața </a:t>
            </a:r>
            <a:r>
              <a:rPr lang="ro-RO" sz="3200" dirty="0" err="1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şi</a:t>
            </a:r>
            <a:r>
              <a:rPr lang="ro-RO" sz="3200" dirty="0">
                <a:solidFill>
                  <a:schemeClr val="lt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au tendința de a subestima riscurile implicate sau sunt obsedați de teama de a face greșeli.</a:t>
            </a:r>
          </a:p>
        </p:txBody>
      </p:sp>
      <p:pic>
        <p:nvPicPr>
          <p:cNvPr id="3" name="Picture 2" descr="Imagini pentru youth png">
            <a:extLst>
              <a:ext uri="{FF2B5EF4-FFF2-40B4-BE49-F238E27FC236}">
                <a16:creationId xmlns:a16="http://schemas.microsoft.com/office/drawing/2014/main" id="{6D5FE343-111E-4491-A77D-9947F35C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44" y="0"/>
            <a:ext cx="4257956" cy="1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ini pentru adult no ideea">
            <a:extLst>
              <a:ext uri="{FF2B5EF4-FFF2-40B4-BE49-F238E27FC236}">
                <a16:creationId xmlns:a16="http://schemas.microsoft.com/office/drawing/2014/main" id="{1D6FBB28-FB4A-42BD-95A6-837B16F5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020" y="172278"/>
            <a:ext cx="4005102" cy="225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101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2387</TotalTime>
  <Words>724</Words>
  <Application>Microsoft Office PowerPoint</Application>
  <PresentationFormat>Ecran lat</PresentationFormat>
  <Paragraphs>27</Paragraphs>
  <Slides>20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Print</vt:lpstr>
      <vt:lpstr>Times New Roman</vt:lpstr>
      <vt:lpstr>Temă Office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</dc:title>
  <dc:creator>iacob andrei</dc:creator>
  <cp:lastModifiedBy>iacob andrei</cp:lastModifiedBy>
  <cp:revision>33</cp:revision>
  <dcterms:created xsi:type="dcterms:W3CDTF">2018-04-11T13:39:30Z</dcterms:created>
  <dcterms:modified xsi:type="dcterms:W3CDTF">2018-04-13T05:28:10Z</dcterms:modified>
</cp:coreProperties>
</file>