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9558157-DADB-4063-BB5A-D1FF8D585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5F7A980-FE6F-47E5-A226-B0A1EEFCA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2D65FEC-1ACC-43D0-82FF-A1DDEC34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B463E71-9D2E-4CAD-A620-B3233ECA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C14C4E8-7192-4C05-B640-49D24F86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07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65768DB-0B57-4591-9438-AE1E3572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3B376071-3047-4A8C-9327-6324E259C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DF11815-E27D-49A4-A6BD-3E364B6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04F69B1-D0C4-4CC4-9C30-C04492CD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32FE7BE-B190-4E99-9277-38058D03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117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C5A61218-8E4E-4BAB-BF40-28D688514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7DB708ED-68D1-4947-8437-231C07A40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2FE6D54-E02E-4A7A-B573-BE2E42F4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FA96AED-F4B4-46D3-8BEB-907E0111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A3646C9-9760-428D-B036-337837FA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40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816A754-877B-4B5A-BC8B-65D86FFD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1B25143-51CA-41BC-8942-0C79CD4E0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5E6AB6D-4D20-47EC-A48D-9232C4CF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B35735B-6564-40B6-A527-20B23CA0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32586A4-77B3-4D51-8C55-C24CB09A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91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A6F040B-F328-4759-ABD7-5EAE7522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943CBAB-D3C8-4284-A690-B85677BE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C3C603E-A7E6-455C-8980-383B9874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8C28249-4559-431C-9945-F24DB8D7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068EDED-8B86-4135-BFE8-4BF41EC1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50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55DB0AC-8D9B-405C-84D0-23E01301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F2E52C1-BA72-4B2D-9EAD-148AF4128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03E90766-7158-4575-9DB7-52AF7723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1A38150-DC47-4A30-ABD0-69528DFA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05E8D0AC-4C01-43E6-8FE3-9E5D5B20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77C1102-626B-4201-B231-24AE7689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7A0B65F-BA09-42F0-9638-245BFB47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E7332F62-3F14-4B25-A401-7D723EA3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0FD6D94-3621-468C-93FD-0C03A3121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C38DACC2-22AA-450E-860E-3867B06F0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70D11208-01D0-4899-8AE3-CC8AB0599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1B1EA92C-7BB2-42ED-A455-5749F504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AE2739D-BC68-4D65-A508-E8ECC69C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0A4B5C07-7C2B-4CF8-9839-F1D3028E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437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93B0E1D-1E9F-424A-A57D-523E36DE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571A1ABC-B926-4D61-B6A4-895592C7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CC429C2D-071B-46BD-915B-37603408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6944FC98-0346-478F-9B94-2E4B08F9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96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E3367C1-AF1B-436C-80D7-843E6572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B678D4F4-E4E5-4163-9BC8-8FF6DAB1B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104041C5-9876-4648-A37E-D8C94346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37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05DD89-1CD6-4117-A8F2-8B4D2238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B61E596-146D-4A13-BBAB-2134FD72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AF7CB03-2DEF-4497-ACC7-9053ED205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C8A35C3A-7650-4B56-A110-8F7F852E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C7E81998-3E98-4883-9776-E64ABF2B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8D02372-1DB6-4176-9D39-7053C0AF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340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2066F03-1709-4519-B4CE-0BF8B3F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1460CBC-78E2-4303-BF22-45E6126DA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D38C2E49-73D8-43E0-93B5-51465A1B7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C50ADFB6-A915-4E75-BCAC-AE0CD27C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69A133EE-33DB-449A-A81D-B0B25108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24CA282-9DB5-4AE0-AD2A-BA67B4B5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258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88B0287-0C75-44C3-A78E-93F818B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140F00A7-D49B-426A-B126-824CF8F2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72760D7-894E-47B6-AB52-0DF0A5BC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DAC73-D030-4B6B-926F-229826067564}" type="datetimeFigureOut">
              <a:rPr lang="ro-RO" smtClean="0"/>
              <a:t>20.11.2017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EAD220D-01D5-46A1-B7C2-89BD113D2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7E5AE29-9A3D-48BB-94C4-1F3DD169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AAFD-58A9-4F01-B588-DF5C22CDA24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1150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5853A48D-E693-4B46-B6D2-D62AC71F63A7}"/>
              </a:ext>
            </a:extLst>
          </p:cNvPr>
          <p:cNvSpPr/>
          <p:nvPr/>
        </p:nvSpPr>
        <p:spPr>
          <a:xfrm>
            <a:off x="656987" y="2141561"/>
            <a:ext cx="83991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6600" i="1">
                <a:solidFill>
                  <a:schemeClr val="bg1"/>
                </a:solidFill>
                <a:latin typeface="Miama Nueva" panose="02000603000000000000" pitchFamily="50" charset="-52"/>
              </a:rPr>
              <a:t>Acțiunea Catolică</a:t>
            </a:r>
            <a:endParaRPr lang="ro-RO" sz="6600" i="1" dirty="0">
              <a:solidFill>
                <a:schemeClr val="bg1"/>
              </a:solidFill>
              <a:latin typeface="Miama Nueva" panose="02000603000000000000" pitchFamily="50" charset="-52"/>
            </a:endParaRPr>
          </a:p>
        </p:txBody>
      </p:sp>
      <p:pic>
        <p:nvPicPr>
          <p:cNvPr id="1026" name="Picture 2" descr="Imagine similară">
            <a:extLst>
              <a:ext uri="{FF2B5EF4-FFF2-40B4-BE49-F238E27FC236}">
                <a16:creationId xmlns:a16="http://schemas.microsoft.com/office/drawing/2014/main" id="{0CCC8AD1-4F3F-40DB-8065-67593F57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A1DD8DF2-ED80-440F-A574-5342C3B5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ini pentru actiunea catolică">
            <a:extLst>
              <a:ext uri="{FF2B5EF4-FFF2-40B4-BE49-F238E27FC236}">
                <a16:creationId xmlns:a16="http://schemas.microsoft.com/office/drawing/2014/main" id="{AC02D2F2-8314-43F7-A3E9-6BD4EED2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143" y1="90139" x2="48429" y2="74062"/>
                        <a14:foregroundMark x1="38143" y1="41050" x2="7214" y2="71490"/>
                        <a14:foregroundMark x1="88286" y1="47910" x2="99714" y2="72454"/>
                        <a14:foregroundMark x1="87571" y1="93355" x2="88286" y2="99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08" y="3567613"/>
            <a:ext cx="4937104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D019C0D-11A7-40AD-989C-478C284058A5}"/>
              </a:ext>
            </a:extLst>
          </p:cNvPr>
          <p:cNvSpPr/>
          <p:nvPr/>
        </p:nvSpPr>
        <p:spPr>
          <a:xfrm>
            <a:off x="-730964" y="1846000"/>
            <a:ext cx="959108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i="1" dirty="0" err="1">
                <a:solidFill>
                  <a:schemeClr val="bg1"/>
                </a:solidFill>
                <a:latin typeface="Miama Nueva" panose="02000603000000000000" pitchFamily="50" charset="-52"/>
              </a:rPr>
              <a:t>Pentru</a:t>
            </a:r>
            <a:r>
              <a:rPr lang="fr-FR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 Ce </a:t>
            </a:r>
            <a:r>
              <a:rPr lang="fr-FR" sz="5400" i="1" dirty="0" err="1">
                <a:solidFill>
                  <a:schemeClr val="bg1"/>
                </a:solidFill>
                <a:latin typeface="Miama Nueva" panose="02000603000000000000" pitchFamily="50" charset="-52"/>
              </a:rPr>
              <a:t>Să</a:t>
            </a:r>
            <a:r>
              <a:rPr lang="fr-FR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 </a:t>
            </a:r>
            <a:endParaRPr lang="ro-RO" sz="5400" i="1" dirty="0">
              <a:solidFill>
                <a:schemeClr val="bg1"/>
              </a:solidFill>
              <a:latin typeface="Miama Nueva" panose="02000603000000000000" pitchFamily="50" charset="-52"/>
            </a:endParaRPr>
          </a:p>
          <a:p>
            <a:pPr algn="ctr">
              <a:lnSpc>
                <a:spcPct val="150000"/>
              </a:lnSpc>
            </a:pPr>
            <a:r>
              <a:rPr lang="ro-RO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           </a:t>
            </a:r>
            <a:r>
              <a:rPr lang="fr-FR" sz="5400" i="1" dirty="0" err="1">
                <a:solidFill>
                  <a:schemeClr val="bg1"/>
                </a:solidFill>
                <a:latin typeface="Miama Nueva" panose="02000603000000000000" pitchFamily="50" charset="-52"/>
              </a:rPr>
              <a:t>Fim</a:t>
            </a:r>
            <a:r>
              <a:rPr lang="fr-FR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 </a:t>
            </a:r>
            <a:r>
              <a:rPr lang="fr-FR" sz="5400" i="1" dirty="0" err="1">
                <a:solidFill>
                  <a:schemeClr val="bg1"/>
                </a:solidFill>
                <a:latin typeface="Miama Nueva" panose="02000603000000000000" pitchFamily="50" charset="-52"/>
              </a:rPr>
              <a:t>În</a:t>
            </a:r>
            <a:r>
              <a:rPr lang="fr-FR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 </a:t>
            </a:r>
            <a:r>
              <a:rPr lang="fr-FR" sz="5400" i="1" dirty="0" err="1">
                <a:solidFill>
                  <a:schemeClr val="bg1"/>
                </a:solidFill>
                <a:latin typeface="Miama Nueva" panose="02000603000000000000" pitchFamily="50" charset="-52"/>
              </a:rPr>
              <a:t>Asociaţie</a:t>
            </a:r>
            <a:r>
              <a:rPr lang="fr-FR" sz="5400" i="1" dirty="0">
                <a:solidFill>
                  <a:schemeClr val="bg1"/>
                </a:solidFill>
                <a:latin typeface="Miama Nueva" panose="02000603000000000000" pitchFamily="50" charset="-52"/>
              </a:rPr>
              <a:t>?</a:t>
            </a:r>
            <a:endParaRPr lang="ro-RO" sz="5400" i="1" dirty="0">
              <a:solidFill>
                <a:schemeClr val="bg1"/>
              </a:solidFill>
              <a:latin typeface="Miama Nueva" panose="02000603000000000000" pitchFamily="50" charset="-52"/>
            </a:endParaRP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EE4E8F76-4C27-4139-94CC-1923C111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FA85CBD0-DAA2-4BD2-B84B-69275271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ptunghi 2">
            <a:extLst>
              <a:ext uri="{FF2B5EF4-FFF2-40B4-BE49-F238E27FC236}">
                <a16:creationId xmlns:a16="http://schemas.microsoft.com/office/drawing/2014/main" id="{F872B253-5980-400B-B4EF-836A49CA5568}"/>
              </a:ext>
            </a:extLst>
          </p:cNvPr>
          <p:cNvSpPr/>
          <p:nvPr/>
        </p:nvSpPr>
        <p:spPr>
          <a:xfrm>
            <a:off x="344774" y="284813"/>
            <a:ext cx="8319541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Astăzi sunt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mulţi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creştinii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care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îşi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trăiesc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lor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credinţă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angajându‑se în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Bisericii.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Mulţi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dintre ei nu fac parte dintr‑o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asociaţie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, nu trăiesc într‑un grup, ci preferă să activeze singuri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mulţi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sunt exemple minunate de mărturie, o mărturie de iubire,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credinţă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profundă,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speranţă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trăită cu bucurie.</a:t>
            </a:r>
            <a:endParaRPr lang="ro-RO" sz="2800" dirty="0">
              <a:solidFill>
                <a:schemeClr val="bg1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4" name="Picture 2" descr="Imagine similară">
            <a:extLst>
              <a:ext uri="{FF2B5EF4-FFF2-40B4-BE49-F238E27FC236}">
                <a16:creationId xmlns:a16="http://schemas.microsoft.com/office/drawing/2014/main" id="{08F6D9C9-3E6C-4BD1-A58D-AF1D7E8B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 pentru jesus sheep png">
            <a:extLst>
              <a:ext uri="{FF2B5EF4-FFF2-40B4-BE49-F238E27FC236}">
                <a16:creationId xmlns:a16="http://schemas.microsoft.com/office/drawing/2014/main" id="{B3F2C460-27A3-4031-9703-94FA91FB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ini pentru being in a group">
            <a:extLst>
              <a:ext uri="{FF2B5EF4-FFF2-40B4-BE49-F238E27FC236}">
                <a16:creationId xmlns:a16="http://schemas.microsoft.com/office/drawing/2014/main" id="{C56B174C-5090-4005-A2FB-F9F659930B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2333" y="3228866"/>
            <a:ext cx="155045" cy="1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9460" name="Picture 4" descr="Imagini pentru being in a group">
            <a:extLst>
              <a:ext uri="{FF2B5EF4-FFF2-40B4-BE49-F238E27FC236}">
                <a16:creationId xmlns:a16="http://schemas.microsoft.com/office/drawing/2014/main" id="{4602406C-40BB-478B-B79B-A3617E01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2423" y1="39667" x2="82423" y2="39667"/>
                        <a14:foregroundMark x1="80404" y1="22667" x2="73753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75" y="3340917"/>
            <a:ext cx="4543867" cy="32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ptunghi 2">
            <a:extLst>
              <a:ext uri="{FF2B5EF4-FFF2-40B4-BE49-F238E27FC236}">
                <a16:creationId xmlns:a16="http://schemas.microsoft.com/office/drawing/2014/main" id="{E9A33467-F630-4C6C-865F-5E56CE365D34}"/>
              </a:ext>
            </a:extLst>
          </p:cNvPr>
          <p:cNvSpPr/>
          <p:nvPr/>
        </p:nvSpPr>
        <p:spPr>
          <a:xfrm>
            <a:off x="3048000" y="2938289"/>
            <a:ext cx="6096000" cy="35448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Dar de multe ori, 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acţiona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singur este un simptom al timpului nostru, timp de individualism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întreceri materialiste, dificil de împăcat cu „a merge împreună” al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comunităţii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creştine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4" name="Picture 2" descr="Imagine similară">
            <a:extLst>
              <a:ext uri="{FF2B5EF4-FFF2-40B4-BE49-F238E27FC236}">
                <a16:creationId xmlns:a16="http://schemas.microsoft.com/office/drawing/2014/main" id="{8587255B-D126-44A5-9C8F-19C2920C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 pentru jesus sheep png">
            <a:extLst>
              <a:ext uri="{FF2B5EF4-FFF2-40B4-BE49-F238E27FC236}">
                <a16:creationId xmlns:a16="http://schemas.microsoft.com/office/drawing/2014/main" id="{0BF815D1-8F57-41D4-8262-068AA20E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agine similară">
            <a:extLst>
              <a:ext uri="{FF2B5EF4-FFF2-40B4-BE49-F238E27FC236}">
                <a16:creationId xmlns:a16="http://schemas.microsoft.com/office/drawing/2014/main" id="{3CB4E518-0186-48BC-BBFD-5D4E02CC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661" l="0" r="100000">
                        <a14:foregroundMark x1="30077" y1="13116" x2="30077" y2="22560"/>
                        <a14:foregroundMark x1="31154" y1="33263" x2="29923" y2="56663"/>
                        <a14:foregroundMark x1="19846" y1="68520" x2="18385" y2="87828"/>
                        <a14:foregroundMark x1="12077" y1="73242" x2="16692" y2="63589"/>
                        <a14:foregroundMark x1="13154" y1="65477" x2="10385" y2="71773"/>
                        <a14:foregroundMark x1="46923" y1="48793" x2="76308" y2="46380"/>
                        <a14:foregroundMark x1="72538" y1="67471" x2="76538" y2="86779"/>
                        <a14:foregroundMark x1="77154" y1="68940" x2="82154" y2="68940"/>
                        <a14:foregroundMark x1="80462" y1="70199" x2="80615" y2="71983"/>
                        <a14:foregroundMark x1="80769" y1="72403" x2="82615" y2="73452"/>
                        <a14:foregroundMark x1="37923" y1="34837" x2="41538" y2="47639"/>
                        <a14:foregroundMark x1="23308" y1="34103" x2="21692" y2="45750"/>
                        <a14:backgroundMark x1="11769" y1="4092" x2="6385" y2="73033"/>
                        <a14:backgroundMark x1="23077" y1="8185" x2="13538" y2="43652"/>
                        <a14:backgroundMark x1="29077" y1="6611" x2="99462" y2="6925"/>
                        <a14:backgroundMark x1="52385" y1="22141" x2="90846" y2="35257"/>
                        <a14:backgroundMark x1="91308" y1="41238" x2="89385" y2="88667"/>
                        <a14:backgroundMark x1="42462" y1="25184" x2="66769" y2="36936"/>
                        <a14:backgroundMark x1="46615" y1="38720" x2="71769" y2="39769"/>
                        <a14:backgroundMark x1="36692" y1="40399" x2="36000" y2="43861"/>
                        <a14:backgroundMark x1="5923" y1="74502" x2="7846" y2="85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939"/>
            <a:ext cx="46775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6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3E3A450-D43F-41EF-9D22-EEF7CB0AF75A}"/>
              </a:ext>
            </a:extLst>
          </p:cNvPr>
          <p:cNvSpPr/>
          <p:nvPr/>
        </p:nvSpPr>
        <p:spPr>
          <a:xfrm>
            <a:off x="614288" y="117763"/>
            <a:ext cx="8543779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„A merge împreună” într‑un grup, într‑o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înseamnă a aduce o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contribuţie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o cultură care exprimă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bogăţia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fiecăruia în raport cu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bogăţiile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tuturor, înseamnă a experimenta dimensiunea de comuniune a Bisericii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înseamnă a te angaja împreună cu prietenii pentru a iubi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 face să fie iubit Isus Cristos.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ECBCE806-0C19-478A-8E39-4EA381B8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FD8FE53C-98A3-45A0-BF11-3457E68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ine similară">
            <a:extLst>
              <a:ext uri="{FF2B5EF4-FFF2-40B4-BE49-F238E27FC236}">
                <a16:creationId xmlns:a16="http://schemas.microsoft.com/office/drawing/2014/main" id="{E1664D3D-7BE5-4433-92A5-CBD0B90C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59" y="3429000"/>
            <a:ext cx="4431323" cy="36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E461EE8-F890-429E-A9B1-6F386789D2CC}"/>
              </a:ext>
            </a:extLst>
          </p:cNvPr>
          <p:cNvSpPr/>
          <p:nvPr/>
        </p:nvSpPr>
        <p:spPr>
          <a:xfrm>
            <a:off x="212811" y="1605280"/>
            <a:ext cx="909351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ro-RO" sz="4400" i="1" dirty="0">
                <a:solidFill>
                  <a:schemeClr val="bg1"/>
                </a:solidFill>
                <a:latin typeface="Miama Nueva" panose="02000603000000000000" pitchFamily="50" charset="-52"/>
              </a:rPr>
              <a:t>Este oare suficient să faci </a:t>
            </a: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ro-RO" sz="4400" i="1" dirty="0">
                <a:solidFill>
                  <a:schemeClr val="bg1"/>
                </a:solidFill>
                <a:latin typeface="Miama Nueva" panose="02000603000000000000" pitchFamily="50" charset="-52"/>
              </a:rPr>
              <a:t>parte dintr‑un grup parohial?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9FE7FB27-42F0-4637-A395-57AD9E3D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40214638-9D1A-4D35-8BE9-B4B9136B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141E061-0243-4553-A3E7-A81E4F909321}"/>
              </a:ext>
            </a:extLst>
          </p:cNvPr>
          <p:cNvSpPr/>
          <p:nvPr/>
        </p:nvSpPr>
        <p:spPr>
          <a:xfrm>
            <a:off x="659567" y="404734"/>
            <a:ext cx="7659974" cy="354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Grupurile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Catolice sunt în mare parte grupuri parohiale, care se cunosc între ele datorită organizării diecezane. Membrii AC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depăşesc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graniţele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propriei parohii, ei cunosc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diecezei lor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periodic se întâlnesc la nivel zonal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diecezan.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887C3720-CD75-4DF1-A3EE-3D7CD996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 pentru jesus sheep png">
            <a:extLst>
              <a:ext uri="{FF2B5EF4-FFF2-40B4-BE49-F238E27FC236}">
                <a16:creationId xmlns:a16="http://schemas.microsoft.com/office/drawing/2014/main" id="{F963949C-127C-4D12-A0DF-92529DDF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ine similară">
            <a:extLst>
              <a:ext uri="{FF2B5EF4-FFF2-40B4-BE49-F238E27FC236}">
                <a16:creationId xmlns:a16="http://schemas.microsoft.com/office/drawing/2014/main" id="{2810CFF4-0726-4CBB-86C9-4911F5D5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42" y="3429000"/>
            <a:ext cx="4284199" cy="35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7FBA47D-5250-4C85-A960-D1E18DEDB389}"/>
              </a:ext>
            </a:extLst>
          </p:cNvPr>
          <p:cNvSpPr/>
          <p:nvPr/>
        </p:nvSpPr>
        <p:spPr>
          <a:xfrm flipH="1">
            <a:off x="2339203" y="2695231"/>
            <a:ext cx="5168209" cy="11791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</a:pPr>
            <a:r>
              <a:rPr lang="ro-RO" sz="6600" i="1" dirty="0">
                <a:solidFill>
                  <a:schemeClr val="bg1"/>
                </a:solidFill>
                <a:latin typeface="Miama Nueva" panose="02000603000000000000" pitchFamily="50" charset="-52"/>
              </a:rPr>
              <a:t>Structura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42D05385-516C-4B51-940D-C1734D25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2AD2FD75-D73D-48D0-BA7C-B22A3821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7A815B3-067B-4757-AA2B-956CAD873D70}"/>
              </a:ext>
            </a:extLst>
          </p:cNvPr>
          <p:cNvSpPr/>
          <p:nvPr/>
        </p:nvSpPr>
        <p:spPr>
          <a:xfrm>
            <a:off x="980782" y="412666"/>
            <a:ext cx="8065477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 are o structură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uşoară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flexibilă. Ea este necesară pentru a permite fiecărui membru o participare efectivă la orice moment din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eclezială 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o implicare responsabilă în organizarea sa democratică, la o angajare eficientă în slujire.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C0452C85-3F46-48FF-B337-9E194D18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6289621A-A35B-4A7D-95C0-83589DA7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ini pentru being in a group">
            <a:extLst>
              <a:ext uri="{FF2B5EF4-FFF2-40B4-BE49-F238E27FC236}">
                <a16:creationId xmlns:a16="http://schemas.microsoft.com/office/drawing/2014/main" id="{5115C2BE-8CA5-4123-99E8-89F643C8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02" y="3711233"/>
            <a:ext cx="4811150" cy="27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DD04958-9791-4B57-B724-2B88A3A39EA8}"/>
              </a:ext>
            </a:extLst>
          </p:cNvPr>
          <p:cNvSpPr/>
          <p:nvPr/>
        </p:nvSpPr>
        <p:spPr>
          <a:xfrm>
            <a:off x="347003" y="145381"/>
            <a:ext cx="6096000" cy="35448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 diecezană cuprinde patru laturi de activitate: liturgic, educativ‑formativ, caritativ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cultural‑recreativ. Acestea constituie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direcţii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posibilităţi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latente de 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desfăşura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un apostolat colectiv organizat.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9C051D79-0EE0-4AAB-83EA-48F22434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7D39311F-8662-445C-AB84-FA6E61B2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ini pentru liturgy">
            <a:extLst>
              <a:ext uri="{FF2B5EF4-FFF2-40B4-BE49-F238E27FC236}">
                <a16:creationId xmlns:a16="http://schemas.microsoft.com/office/drawing/2014/main" id="{407DC3ED-1AAD-4EB2-B6E4-74DEE63274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9220" name="Picture 4" descr="Imagini">
            <a:extLst>
              <a:ext uri="{FF2B5EF4-FFF2-40B4-BE49-F238E27FC236}">
                <a16:creationId xmlns:a16="http://schemas.microsoft.com/office/drawing/2014/main" id="{EE34D426-D4EC-4EFB-A569-43175FA4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92" y="626794"/>
            <a:ext cx="2057782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ini pentru school">
            <a:extLst>
              <a:ext uri="{FF2B5EF4-FFF2-40B4-BE49-F238E27FC236}">
                <a16:creationId xmlns:a16="http://schemas.microsoft.com/office/drawing/2014/main" id="{86824E0C-7D8C-4444-A5AE-0E06A341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600" y1="76608" x2="18600" y2="76608"/>
                        <a14:foregroundMark x1="20000" y1="66374" x2="26800" y2="92982"/>
                        <a14:foregroundMark x1="29800" y1="83626" x2="31800" y2="90058"/>
                        <a14:foregroundMark x1="16200" y1="70175" x2="15000" y2="76608"/>
                        <a14:foregroundMark x1="81200" y1="69006" x2="89800" y2="91813"/>
                        <a14:foregroundMark x1="88400" y1="12865" x2="92800" y2="69006"/>
                        <a14:foregroundMark x1="91800" y1="11111" x2="96200" y2="64912"/>
                        <a14:foregroundMark x1="24200" y1="7310" x2="32200" y2="7310"/>
                        <a14:foregroundMark x1="18600" y1="13158" x2="30800" y2="585"/>
                        <a14:foregroundMark x1="39000" y1="12281" x2="47800" y2="2924"/>
                        <a14:foregroundMark x1="54600" y1="11111" x2="76400" y2="12865"/>
                        <a14:foregroundMark x1="11000" y1="25439" x2="13800" y2="51754"/>
                        <a14:foregroundMark x1="74800" y1="71053" x2="76800" y2="90643"/>
                        <a14:foregroundMark x1="93600" y1="74854" x2="94800" y2="93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9" y="3054664"/>
            <a:ext cx="3286272" cy="224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ini pentru charity">
            <a:extLst>
              <a:ext uri="{FF2B5EF4-FFF2-40B4-BE49-F238E27FC236}">
                <a16:creationId xmlns:a16="http://schemas.microsoft.com/office/drawing/2014/main" id="{77D0917E-0842-4A15-A269-16F66FAE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417" y1="59644" x2="93833" y2="8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" y="3690198"/>
            <a:ext cx="2928595" cy="164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ini pentru theatre">
            <a:extLst>
              <a:ext uri="{FF2B5EF4-FFF2-40B4-BE49-F238E27FC236}">
                <a16:creationId xmlns:a16="http://schemas.microsoft.com/office/drawing/2014/main" id="{FD0D1530-9700-4DAC-AEEC-6A8C6F0A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17" y="5167825"/>
            <a:ext cx="2563227" cy="14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F1E5517-AF73-4CC9-A4F2-5178AD366F77}"/>
              </a:ext>
            </a:extLst>
          </p:cNvPr>
          <p:cNvSpPr/>
          <p:nvPr/>
        </p:nvSpPr>
        <p:spPr>
          <a:xfrm>
            <a:off x="1472419" y="4792384"/>
            <a:ext cx="743243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Structura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are punctul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forţă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în fiecare membru care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asumă responsabilitatea la persoana întâi.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0130F544-64CF-4CA2-885B-9A540DF6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6F6A8159-C7F4-42AF-92E4-3A498CE3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ini pentru being in a group">
            <a:extLst>
              <a:ext uri="{FF2B5EF4-FFF2-40B4-BE49-F238E27FC236}">
                <a16:creationId xmlns:a16="http://schemas.microsoft.com/office/drawing/2014/main" id="{1527F117-8008-4C1C-AD31-1888CA2E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7" y="240713"/>
            <a:ext cx="4044461" cy="40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9939938C-81BF-4B85-9300-5AE8B154D431}"/>
              </a:ext>
            </a:extLst>
          </p:cNvPr>
          <p:cNvSpPr/>
          <p:nvPr/>
        </p:nvSpPr>
        <p:spPr>
          <a:xfrm>
            <a:off x="424720" y="699675"/>
            <a:ext cx="882420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Într-o societate ca cea în care trăim este nevoie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Catolică?</a:t>
            </a:r>
          </a:p>
        </p:txBody>
      </p:sp>
      <p:sp>
        <p:nvSpPr>
          <p:cNvPr id="5" name="Dreptunghi 4">
            <a:extLst>
              <a:ext uri="{FF2B5EF4-FFF2-40B4-BE49-F238E27FC236}">
                <a16:creationId xmlns:a16="http://schemas.microsoft.com/office/drawing/2014/main" id="{03834922-E087-4D11-AB42-02E5E199BDC9}"/>
              </a:ext>
            </a:extLst>
          </p:cNvPr>
          <p:cNvSpPr/>
          <p:nvPr/>
        </p:nvSpPr>
        <p:spPr>
          <a:xfrm>
            <a:off x="1660098" y="3772838"/>
            <a:ext cx="7345180" cy="1067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Astăzi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Catolică are oare nevoie de a fi redescoperită?</a:t>
            </a:r>
          </a:p>
        </p:txBody>
      </p:sp>
      <p:pic>
        <p:nvPicPr>
          <p:cNvPr id="6" name="Picture 2" descr="Imagine similară">
            <a:extLst>
              <a:ext uri="{FF2B5EF4-FFF2-40B4-BE49-F238E27FC236}">
                <a16:creationId xmlns:a16="http://schemas.microsoft.com/office/drawing/2014/main" id="{5DF0DA5A-2E7E-4718-B4F6-D180F4C1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ini pentru jesus sheep png">
            <a:extLst>
              <a:ext uri="{FF2B5EF4-FFF2-40B4-BE49-F238E27FC236}">
                <a16:creationId xmlns:a16="http://schemas.microsoft.com/office/drawing/2014/main" id="{DF146E70-E283-4786-9106-154FD8D9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14D5C80-C896-4B1D-BE54-2A9D42F35A48}"/>
              </a:ext>
            </a:extLst>
          </p:cNvPr>
          <p:cNvSpPr/>
          <p:nvPr/>
        </p:nvSpPr>
        <p:spPr>
          <a:xfrm>
            <a:off x="881574" y="376085"/>
            <a:ext cx="843123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„A face parte din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Catolică obligă pe fiecare membru: să contribuie cu rugăciunea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cu jertfa, cu studiul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realizarea scopului AC; să contribuie financiar la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activitatea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Membrii AC au dreptul de a participa, direct la nivel parohial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prin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reprezentanţi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alte niveluri, la luarea hotărârilor fundamentale ale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” (art. 15 din Statut).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9F95588C-B8CE-454F-AD13-3B853BC7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D7505FA9-4338-414A-86F3-92430AE1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457788DD-2339-4713-9CC0-B6DAB0C7FC32}"/>
              </a:ext>
            </a:extLst>
          </p:cNvPr>
          <p:cNvSpPr/>
          <p:nvPr/>
        </p:nvSpPr>
        <p:spPr>
          <a:xfrm>
            <a:off x="375138" y="202594"/>
            <a:ext cx="6096000" cy="15627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Fiecare membru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reînnoieşte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anual adeziunea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alege responsabilii care să‑l reprezinte. 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8C3F347D-D3D3-4AE2-B18D-9784984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50C98E2D-ECE8-44AF-B544-E686CEDE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ini pentru Acţiunea Catolică adeziune">
            <a:extLst>
              <a:ext uri="{FF2B5EF4-FFF2-40B4-BE49-F238E27FC236}">
                <a16:creationId xmlns:a16="http://schemas.microsoft.com/office/drawing/2014/main" id="{CF1EE9D2-0758-41D0-B7BF-EC4CB498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12" y="3076526"/>
            <a:ext cx="4570319" cy="34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22BC85A-D38B-4EB4-B566-3D01F6D7AC74}"/>
              </a:ext>
            </a:extLst>
          </p:cNvPr>
          <p:cNvSpPr/>
          <p:nvPr/>
        </p:nvSpPr>
        <p:spPr>
          <a:xfrm>
            <a:off x="490391" y="166953"/>
            <a:ext cx="879428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Membrii AC se întâlnesc în grupuri, după vârstă sau după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condiţii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viaţă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În parohii există grupuri de copii, tineri,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adulţi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studenţi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muncitori.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5191BE3A-FB6D-4788-9FFB-14149B9B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88A0A8C1-FB7E-4799-87F6-1B55F005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ini pentru Acţiunea Catolică adeziune">
            <a:extLst>
              <a:ext uri="{FF2B5EF4-FFF2-40B4-BE49-F238E27FC236}">
                <a16:creationId xmlns:a16="http://schemas.microsoft.com/office/drawing/2014/main" id="{4E5CE4BA-C374-4E78-85B7-86F556C8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94" y="2375125"/>
            <a:ext cx="6147582" cy="41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77732CE-E72E-402E-9364-C7879FD9138C}"/>
              </a:ext>
            </a:extLst>
          </p:cNvPr>
          <p:cNvSpPr/>
          <p:nvPr/>
        </p:nvSpPr>
        <p:spPr>
          <a:xfrm>
            <a:off x="1209821" y="4094268"/>
            <a:ext cx="761062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Copiii între 6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14 ani constituie ACC (AC a Copiilor), tinerii între 14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30 ani sectorul de tineri, iar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adulţii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la 30 de ani în sus constituie sectorul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adulţi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CE609B64-AF14-4F1B-BCCC-C454285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6C60BD2F-EF69-4C58-AC2F-B0E12427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ini pentru Acţiunea Catolică adeziune">
            <a:extLst>
              <a:ext uri="{FF2B5EF4-FFF2-40B4-BE49-F238E27FC236}">
                <a16:creationId xmlns:a16="http://schemas.microsoft.com/office/drawing/2014/main" id="{51438AC9-62AD-4D4A-911C-AFEEB9696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" y="252302"/>
            <a:ext cx="3545791" cy="26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43.jpg">
            <a:extLst>
              <a:ext uri="{FF2B5EF4-FFF2-40B4-BE49-F238E27FC236}">
                <a16:creationId xmlns:a16="http://schemas.microsoft.com/office/drawing/2014/main" id="{0A68A63B-15B8-4673-B946-41183194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59" y="1832756"/>
            <a:ext cx="2936631" cy="22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2DF25E7-68DB-4E47-B855-ADD2979BC592}"/>
              </a:ext>
            </a:extLst>
          </p:cNvPr>
          <p:cNvSpPr/>
          <p:nvPr/>
        </p:nvSpPr>
        <p:spPr>
          <a:xfrm>
            <a:off x="1247334" y="235409"/>
            <a:ext cx="7882597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Grupurile sunt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încredinţate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responsabililor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preoţilor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asistenţi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Pentru fiecare nivel responsabilii pot activa în organismele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adunare generală, consiliu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comitet director. Dintre aceste organisme, cel mai important este consiliul parohial, zonal sau diecezan. În acest organism responsabilii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aleşi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sunt purtătorii de cuvânt ai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aşteptărilor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asociaţiei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caută orientări de proiect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programă,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faţă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care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asumă responsabilitatea de a hotărî.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881E90AD-E401-4DA8-9D02-655AF9AB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9A2C9F2D-8509-4C7E-A8EB-C0A1A8A1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ptunghi 2">
            <a:extLst>
              <a:ext uri="{FF2B5EF4-FFF2-40B4-BE49-F238E27FC236}">
                <a16:creationId xmlns:a16="http://schemas.microsoft.com/office/drawing/2014/main" id="{9457E266-E398-41D9-A45F-BE5FE8B72E4C}"/>
              </a:ext>
            </a:extLst>
          </p:cNvPr>
          <p:cNvSpPr/>
          <p:nvPr/>
        </p:nvSpPr>
        <p:spPr>
          <a:xfrm>
            <a:off x="1317673" y="291681"/>
            <a:ext cx="7601243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Viaţa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structura asociativă este promovată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prin alte forme cum ar fi: presa catolică, întâlniri, precum campusuri (parohiale, zonale sau diecezane),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exerciţii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spirituale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întâlniri de spiritualitate, pelerinaje. Aceste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iniţiative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sunt adresate atât membrilor cât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responsabililor, într‑un mod deosebit acestora din urmă pentru ca să‑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poată exercita cât mai bine rolul lor în slujirea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celorlalţi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după metoda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stilul AC.</a:t>
            </a:r>
          </a:p>
        </p:txBody>
      </p:sp>
      <p:pic>
        <p:nvPicPr>
          <p:cNvPr id="4" name="Picture 2" descr="Imagine similară">
            <a:extLst>
              <a:ext uri="{FF2B5EF4-FFF2-40B4-BE49-F238E27FC236}">
                <a16:creationId xmlns:a16="http://schemas.microsoft.com/office/drawing/2014/main" id="{C56E21C3-1546-4D85-A85F-970A33F7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 pentru jesus sheep png">
            <a:extLst>
              <a:ext uri="{FF2B5EF4-FFF2-40B4-BE49-F238E27FC236}">
                <a16:creationId xmlns:a16="http://schemas.microsoft.com/office/drawing/2014/main" id="{89B53E44-BAE5-4842-AB3B-CD5728DF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ini pentru being in a group">
            <a:extLst>
              <a:ext uri="{FF2B5EF4-FFF2-40B4-BE49-F238E27FC236}">
                <a16:creationId xmlns:a16="http://schemas.microsoft.com/office/drawing/2014/main" id="{904395E4-33F0-4320-A827-B3BE2B08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700" y1="23248" x2="15200" y2="38854"/>
                        <a14:foregroundMark x1="18900" y1="18471" x2="32200" y2="28025"/>
                        <a14:foregroundMark x1="30200" y1="18471" x2="30200" y2="18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11" y="5644661"/>
            <a:ext cx="3683977" cy="11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1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5162D2B-279D-4349-A9CA-49C0A29C873D}"/>
              </a:ext>
            </a:extLst>
          </p:cNvPr>
          <p:cNvSpPr/>
          <p:nvPr/>
        </p:nvSpPr>
        <p:spPr>
          <a:xfrm>
            <a:off x="1252025" y="2799471"/>
            <a:ext cx="7891975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Activitatea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asociaţiei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se poate realiza pe mai multe laturi, care sunt asociate grupurilor: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a. latura educativ formativă: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participarea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pregătirea momentelor catehetice;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pregătirea copiilor pentru prima sfântă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Împărtăşanie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sfântul Mir;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16381484-39FC-4A65-AA34-BD656992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48DC7A0A-E017-4051-BAAB-040FB66C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ini pentru catechesis">
            <a:extLst>
              <a:ext uri="{FF2B5EF4-FFF2-40B4-BE49-F238E27FC236}">
                <a16:creationId xmlns:a16="http://schemas.microsoft.com/office/drawing/2014/main" id="{67DCEDD2-A4B1-4D92-B30B-8BBE1578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1" y="626794"/>
            <a:ext cx="278606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ini pentru first communion">
            <a:extLst>
              <a:ext uri="{FF2B5EF4-FFF2-40B4-BE49-F238E27FC236}">
                <a16:creationId xmlns:a16="http://schemas.microsoft.com/office/drawing/2014/main" id="{EE61CAF9-5C24-4379-8B15-F0378FD9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81" y="168812"/>
            <a:ext cx="2703860" cy="16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AE746D1-65B4-46AB-A0BA-DC848ABB9E16}"/>
              </a:ext>
            </a:extLst>
          </p:cNvPr>
          <p:cNvSpPr/>
          <p:nvPr/>
        </p:nvSpPr>
        <p:spPr>
          <a:xfrm>
            <a:off x="872197" y="2138289"/>
            <a:ext cx="8271803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aprofundarea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cunoştinţelor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religioase prin lectura în comun a Sfintei Scripturi,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conferinţe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studii biblice, dezbateri pe teme de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credinţă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actualizarea trăirii ei în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situaţiile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concrete;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răspândirea în spirit larg, ecumenic, 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cunoştinţelor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despre Dumnezeu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a cuvântului biblic;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editarea, sprijinirea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răspândirea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publicaţiilor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creştine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1919C98B-612F-4D7E-8F77-18555220F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EB60FEA6-E96C-49A0-9F65-1B4C0237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ine similară">
            <a:extLst>
              <a:ext uri="{FF2B5EF4-FFF2-40B4-BE49-F238E27FC236}">
                <a16:creationId xmlns:a16="http://schemas.microsoft.com/office/drawing/2014/main" id="{BC3DDB83-D7FB-4BA6-8A7B-12B85607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52" y="116851"/>
            <a:ext cx="2881704" cy="19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ini pentru selling books">
            <a:extLst>
              <a:ext uri="{FF2B5EF4-FFF2-40B4-BE49-F238E27FC236}">
                <a16:creationId xmlns:a16="http://schemas.microsoft.com/office/drawing/2014/main" id="{8D1FE094-2F96-4EB0-86C5-F73E362A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44" y="17142"/>
            <a:ext cx="1557600" cy="21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8C902B2-AD6D-4A93-B9EE-61E87CD9F6BE}"/>
              </a:ext>
            </a:extLst>
          </p:cNvPr>
          <p:cNvSpPr/>
          <p:nvPr/>
        </p:nvSpPr>
        <p:spPr>
          <a:xfrm>
            <a:off x="182881" y="239151"/>
            <a:ext cx="7849772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b. latura caritativă: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ajutorarea celor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nevoiaşi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din spitale, cămine de bătrâni, orfelinate, internate, case de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handicapaţi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a celor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neajutoraţi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din parohie;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întrajutorarea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susţinerea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reciprocă a membrilor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asociaţiei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etc.;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E0B4C56C-D498-41A8-9182-9039C6F4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34E30489-95B3-4AC3-8DD8-0AA7B855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ini pentru helping poor">
            <a:extLst>
              <a:ext uri="{FF2B5EF4-FFF2-40B4-BE49-F238E27FC236}">
                <a16:creationId xmlns:a16="http://schemas.microsoft.com/office/drawing/2014/main" id="{C0C03984-E8D7-44FB-B6E2-3488F485E7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8196" name="Picture 4" descr="Imagini pentru helping poor">
            <a:extLst>
              <a:ext uri="{FF2B5EF4-FFF2-40B4-BE49-F238E27FC236}">
                <a16:creationId xmlns:a16="http://schemas.microsoft.com/office/drawing/2014/main" id="{1C1A0BA2-004D-4F3F-9FDC-CB81ED9E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17" y="3765479"/>
            <a:ext cx="3885736" cy="285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ini pentru helping poor">
            <a:extLst>
              <a:ext uri="{FF2B5EF4-FFF2-40B4-BE49-F238E27FC236}">
                <a16:creationId xmlns:a16="http://schemas.microsoft.com/office/drawing/2014/main" id="{FF74E092-52FA-4756-8B8C-86470785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96" y="3429000"/>
            <a:ext cx="2079992" cy="147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6A6E15C-CD23-490D-B5EF-3A2C9ADC42B0}"/>
              </a:ext>
            </a:extLst>
          </p:cNvPr>
          <p:cNvSpPr/>
          <p:nvPr/>
        </p:nvSpPr>
        <p:spPr>
          <a:xfrm>
            <a:off x="490391" y="323557"/>
            <a:ext cx="6625883" cy="334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c. latura liturgică: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pregătirea sfintei Liturghii;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participarea la cor;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ore de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adoraţie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rugăciune în comun;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exerciţii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spirituale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zile de reculegere etc.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B3C3D45E-A7FD-4FE7-B9D7-6FB67661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40B76C58-F424-4094-8B32-ED6FA923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ini pentru preparing mass">
            <a:extLst>
              <a:ext uri="{FF2B5EF4-FFF2-40B4-BE49-F238E27FC236}">
                <a16:creationId xmlns:a16="http://schemas.microsoft.com/office/drawing/2014/main" id="{7DBF0D68-3524-472A-9195-9FFD46D59F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84402" y="-1596137"/>
            <a:ext cx="70964" cy="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172" name="Picture 4" descr="Imagini pentru preparing mass">
            <a:extLst>
              <a:ext uri="{FF2B5EF4-FFF2-40B4-BE49-F238E27FC236}">
                <a16:creationId xmlns:a16="http://schemas.microsoft.com/office/drawing/2014/main" id="{4880AE6B-17C2-40CD-A4C7-A4984615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03" y="154744"/>
            <a:ext cx="2477075" cy="1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ini pentru choir singing">
            <a:extLst>
              <a:ext uri="{FF2B5EF4-FFF2-40B4-BE49-F238E27FC236}">
                <a16:creationId xmlns:a16="http://schemas.microsoft.com/office/drawing/2014/main" id="{738A61BE-7E49-45ED-9CFA-DED14AC7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5977" y1="78385" x2="75977" y2="78385"/>
                        <a14:foregroundMark x1="87956" y1="51302" x2="87956" y2="51302"/>
                        <a14:foregroundMark x1="79036" y1="79774" x2="79036" y2="79774"/>
                        <a14:foregroundMark x1="82552" y1="35503" x2="82552" y2="35503"/>
                        <a14:foregroundMark x1="73958" y1="22743" x2="81966" y2="18490"/>
                        <a14:foregroundMark x1="16732" y1="17882" x2="9049" y2="22743"/>
                        <a14:foregroundMark x1="7357" y1="53299" x2="8073" y2="62326"/>
                        <a14:foregroundMark x1="38737" y1="3472" x2="35482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18" y="2701237"/>
            <a:ext cx="3029243" cy="22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Imagini pentru adoration">
            <a:extLst>
              <a:ext uri="{FF2B5EF4-FFF2-40B4-BE49-F238E27FC236}">
                <a16:creationId xmlns:a16="http://schemas.microsoft.com/office/drawing/2014/main" id="{6EF61453-2053-42C5-BD6E-4817FFCB4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178" name="Picture 10" descr="Imagini pentru adoration">
            <a:extLst>
              <a:ext uri="{FF2B5EF4-FFF2-40B4-BE49-F238E27FC236}">
                <a16:creationId xmlns:a16="http://schemas.microsoft.com/office/drawing/2014/main" id="{8EFC8542-5420-4D08-AB63-90BFFEDD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62" y="4248442"/>
            <a:ext cx="3092807" cy="20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73DDAD3-00BE-4310-80C4-2EE8CC22CC48}"/>
              </a:ext>
            </a:extLst>
          </p:cNvPr>
          <p:cNvSpPr/>
          <p:nvPr/>
        </p:nvSpPr>
        <p:spPr>
          <a:xfrm>
            <a:off x="3632135" y="2279179"/>
            <a:ext cx="3038973" cy="12603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6600" i="1" dirty="0">
                <a:solidFill>
                  <a:schemeClr val="bg1"/>
                </a:solidFill>
                <a:latin typeface="Miama Nueva" panose="02000603000000000000" pitchFamily="50" charset="-52"/>
              </a:rPr>
              <a:t>Istorie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3B196AA7-A5E8-4A06-AC33-8A3A8D68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78655402-B4F7-494E-A99C-26F77DA5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A7960FE-6CF0-4F59-B7DD-39A541831242}"/>
              </a:ext>
            </a:extLst>
          </p:cNvPr>
          <p:cNvSpPr/>
          <p:nvPr/>
        </p:nvSpPr>
        <p:spPr>
          <a:xfrm>
            <a:off x="182880" y="376311"/>
            <a:ext cx="7863840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d. latura cultural recreativă: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sensibilizarea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faţă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de valorile autentice ale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ştiinţei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, culturii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artei;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organizarea plăcută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utilă a timpului liber prin pregătirea de cenacluri literar religioase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muzicale;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CF4BFD0C-DECA-4B5D-840D-04F96B17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CB099778-82AA-4246-AC2F-41F34984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ini pentru chemistry">
            <a:extLst>
              <a:ext uri="{FF2B5EF4-FFF2-40B4-BE49-F238E27FC236}">
                <a16:creationId xmlns:a16="http://schemas.microsoft.com/office/drawing/2014/main" id="{EB472700-0106-4673-A9D0-1EFFD71A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07" y="4117533"/>
            <a:ext cx="3917266" cy="22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ini pentru reading">
            <a:extLst>
              <a:ext uri="{FF2B5EF4-FFF2-40B4-BE49-F238E27FC236}">
                <a16:creationId xmlns:a16="http://schemas.microsoft.com/office/drawing/2014/main" id="{7F46BC30-8C04-4A47-9E83-AA7C5288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7756"/>
            <a:ext cx="2691152" cy="24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F304AFE-5444-485D-8971-43D6FB5B1A57}"/>
              </a:ext>
            </a:extLst>
          </p:cNvPr>
          <p:cNvSpPr/>
          <p:nvPr/>
        </p:nvSpPr>
        <p:spPr>
          <a:xfrm>
            <a:off x="642424" y="201652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organizarea de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activităţi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cultural artistice, sportive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turistice;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organizarea de excursii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pelerinaje;</a:t>
            </a:r>
          </a:p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–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discuţii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asupra unor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cărţi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filme care au caracter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creştin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etc.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3E1ACB83-46A8-4CFB-B998-15AEB7BA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3968CB79-FB3E-4CC7-91FC-8B88E688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ini pentru teen mountain">
            <a:extLst>
              <a:ext uri="{FF2B5EF4-FFF2-40B4-BE49-F238E27FC236}">
                <a16:creationId xmlns:a16="http://schemas.microsoft.com/office/drawing/2014/main" id="{1C2644D7-2F58-4CD6-B9DB-044B73A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" y="3611880"/>
            <a:ext cx="28527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ini pentru movie discussion">
            <a:extLst>
              <a:ext uri="{FF2B5EF4-FFF2-40B4-BE49-F238E27FC236}">
                <a16:creationId xmlns:a16="http://schemas.microsoft.com/office/drawing/2014/main" id="{10D88626-9E3C-42E8-B7C4-94CDD31D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92160"/>
            <a:ext cx="2540001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176486C-0702-4A6A-9868-EDCA1BFA5BE7}"/>
              </a:ext>
            </a:extLst>
          </p:cNvPr>
          <p:cNvSpPr/>
          <p:nvPr/>
        </p:nvSpPr>
        <p:spPr>
          <a:xfrm>
            <a:off x="1111348" y="3429000"/>
            <a:ext cx="8032652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2. Adeziunea este modul în care se exprimă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apartenenţa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personală la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asociaţie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. Ea este actul personal, matur </a:t>
            </a:r>
            <a:r>
              <a:rPr lang="ro-RO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800" dirty="0">
                <a:solidFill>
                  <a:schemeClr val="bg1"/>
                </a:solidFill>
                <a:latin typeface="Segoe Print" panose="02000600000000000000" pitchFamily="2" charset="0"/>
              </a:rPr>
              <a:t> exprimat în mod normal în cadrul sectorului din care face parte; aceasta are loc conform vârstei după propriile caracteristici.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5807A786-87D9-4A55-9880-8EA4E3A6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5AC7246E-44CE-4BF4-8256-DB018998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ini pentru being in a group">
            <a:extLst>
              <a:ext uri="{FF2B5EF4-FFF2-40B4-BE49-F238E27FC236}">
                <a16:creationId xmlns:a16="http://schemas.microsoft.com/office/drawing/2014/main" id="{0A1B1710-98C5-426F-920E-DC9AB160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000" y1="12736" x2="76667" y2="6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64" y="405486"/>
            <a:ext cx="4278557" cy="30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3AEBCB10-2848-4E07-83C5-F07A4A5A59BC}"/>
              </a:ext>
            </a:extLst>
          </p:cNvPr>
          <p:cNvSpPr/>
          <p:nvPr/>
        </p:nvSpPr>
        <p:spPr>
          <a:xfrm>
            <a:off x="349769" y="262986"/>
            <a:ext cx="820961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Data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naştere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Acţiunii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Catolice poate fi considerată 8 decembrie 1868. A apărut în nordul Italiei, într‑o regiune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într‑o perioadă în care clerul era din ce în ce mai contestat, fapt care a impus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creşterea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rolului laicilor în evanghelizare, în colaborare cu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preoţii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episcopii lor.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00C1918F-6DFD-4B5C-AEDE-BDC28610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2EC56DFA-3CD1-4082-B579-E7B28403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ini pentru priest and people">
            <a:extLst>
              <a:ext uri="{FF2B5EF4-FFF2-40B4-BE49-F238E27FC236}">
                <a16:creationId xmlns:a16="http://schemas.microsoft.com/office/drawing/2014/main" id="{24AFADFD-8542-42AA-8D83-918441AE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99" y="3823961"/>
            <a:ext cx="3449809" cy="27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614F3E1-1B3A-495D-89CD-D3CC3A477887}"/>
              </a:ext>
            </a:extLst>
          </p:cNvPr>
          <p:cNvSpPr/>
          <p:nvPr/>
        </p:nvSpPr>
        <p:spPr>
          <a:xfrm>
            <a:off x="980782" y="3935437"/>
            <a:ext cx="816321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Apărută din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iniţiativa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unor tineri, binecuvântată apoi de către papi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episcopi, AC a cunoscut în istoria sa transformări profunde în strânsă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corelaţie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cu transformările din Biserică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din societate.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F430B77E-2995-4111-B5B8-1D54C800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92C74AE6-B194-4ECD-8D6D-E6077BC7A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ini pentru youth">
            <a:extLst>
              <a:ext uri="{FF2B5EF4-FFF2-40B4-BE49-F238E27FC236}">
                <a16:creationId xmlns:a16="http://schemas.microsoft.com/office/drawing/2014/main" id="{85BE60FB-A36B-41ED-94B9-67893CA4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2271"/>
            <a:ext cx="85725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A8C12624-AC7E-4ABC-8652-B9A2FBBBE2E2}"/>
              </a:ext>
            </a:extLst>
          </p:cNvPr>
          <p:cNvSpPr/>
          <p:nvPr/>
        </p:nvSpPr>
        <p:spPr>
          <a:xfrm>
            <a:off x="1120725" y="4192172"/>
            <a:ext cx="7868529" cy="2665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Mişcări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ale laicilor au început să apară în România în perioada interbelică. Înaintea Celui de‑al II‑lea Război Mondial existau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Mamelor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Creştine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„Sfântul Iosif”.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DCA54125-2F58-4B8F-A277-8E1F9449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5588CFF0-8788-4D91-91D1-A0861D5D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ini pentru actiunea catolică">
            <a:extLst>
              <a:ext uri="{FF2B5EF4-FFF2-40B4-BE49-F238E27FC236}">
                <a16:creationId xmlns:a16="http://schemas.microsoft.com/office/drawing/2014/main" id="{55CB65CD-4107-4AFB-9717-89D86BB4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4" y="145438"/>
            <a:ext cx="4784115" cy="32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ini pentru actiunea catolică">
            <a:extLst>
              <a:ext uri="{FF2B5EF4-FFF2-40B4-BE49-F238E27FC236}">
                <a16:creationId xmlns:a16="http://schemas.microsoft.com/office/drawing/2014/main" id="{0A577275-68ED-41AD-A306-A1DEAA33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9816"/>
            <a:ext cx="2136824" cy="16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15832C1-A710-4951-A866-94B23F7CC049}"/>
              </a:ext>
            </a:extLst>
          </p:cNvPr>
          <p:cNvSpPr/>
          <p:nvPr/>
        </p:nvSpPr>
        <p:spPr>
          <a:xfrm>
            <a:off x="436097" y="0"/>
            <a:ext cx="8750106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După anii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întunecaţi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comunism, au apărut în Dieceza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Iaşi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mai multe forme de organizare ale laicilor, în special pentru tineret. Prima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cea care a stat apoi la baza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înfiinţării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AC a fost ATC‑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ul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(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Tinerilor Catolici), care se extinsese în mai multe parohii din dieceză. 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AC961917-945D-4EFB-B35C-66C413A9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9F403F0F-DA6E-41C0-A6BF-F4F326AC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ine similară">
            <a:extLst>
              <a:ext uri="{FF2B5EF4-FFF2-40B4-BE49-F238E27FC236}">
                <a16:creationId xmlns:a16="http://schemas.microsoft.com/office/drawing/2014/main" id="{14BCB0E1-41AD-4A8D-9262-B3D6C6D1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35" y="3429000"/>
            <a:ext cx="4348090" cy="30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78C666E-DD38-4B09-A05B-02377981E5DB}"/>
              </a:ext>
            </a:extLst>
          </p:cNvPr>
          <p:cNvSpPr/>
          <p:nvPr/>
        </p:nvSpPr>
        <p:spPr>
          <a:xfrm>
            <a:off x="253217" y="0"/>
            <a:ext cx="8862647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Aceasta era AC locală, ce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conţinea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trei din cele patru laturi de activitate (fără latura educativă care era inclusă în cea liturgică). Apoi au mai apărut: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SCOUT, Familia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Kolping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AMC (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Asociaţia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Medicilor Catolici), SAMR (Serviciul de Ajutor Maltez Român) etc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1F42D7AD-588D-46E8-B231-64EBC9A7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4AD02DB8-9CF6-4D8D-A2B9-2A4B6585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ini pentru scout">
            <a:extLst>
              <a:ext uri="{FF2B5EF4-FFF2-40B4-BE49-F238E27FC236}">
                <a16:creationId xmlns:a16="http://schemas.microsoft.com/office/drawing/2014/main" id="{634F92BE-F19F-4456-BC91-53FF4B76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231" y1="13134" x2="8846" y2="26630"/>
                        <a14:foregroundMark x1="12154" y1="62591" x2="14385" y2="90036"/>
                        <a14:foregroundMark x1="22615" y1="92935" x2="26769" y2="84692"/>
                        <a14:foregroundMark x1="38615" y1="84692" x2="44000" y2="92301"/>
                        <a14:foregroundMark x1="26615" y1="28714" x2="40538" y2="28533"/>
                        <a14:foregroundMark x1="28154" y1="16576" x2="38077" y2="18297"/>
                        <a14:foregroundMark x1="82154" y1="10054" x2="90385" y2="90489"/>
                        <a14:foregroundMark x1="73462" y1="42301" x2="77462" y2="47826"/>
                        <a14:foregroundMark x1="86000" y1="8243" x2="93692" y2="13949"/>
                        <a14:foregroundMark x1="88615" y1="29529" x2="72615" y2="29529"/>
                        <a14:foregroundMark x1="76769" y1="86594" x2="76231" y2="83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82" y="3065455"/>
            <a:ext cx="2476521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ini pentru kolping">
            <a:extLst>
              <a:ext uri="{FF2B5EF4-FFF2-40B4-BE49-F238E27FC236}">
                <a16:creationId xmlns:a16="http://schemas.microsoft.com/office/drawing/2014/main" id="{020400B0-384C-457B-A1A9-14C518EA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7500" y1="94500" x2="93500" y2="91750"/>
                        <a14:foregroundMark x1="69750" y1="93750" x2="76750" y2="97250"/>
                        <a14:foregroundMark x1="83000" y1="96500" x2="91250" y2="97000"/>
                        <a14:foregroundMark x1="2500" y1="94750" x2="82000" y2="96000"/>
                        <a14:foregroundMark x1="40250" y1="52750" x2="40250" y2="52750"/>
                        <a14:foregroundMark x1="45750" y1="45000" x2="45750" y2="45000"/>
                        <a14:foregroundMark x1="37250" y1="40750" x2="37250" y2="40750"/>
                        <a14:foregroundMark x1="30750" y1="56750" x2="30750" y2="56750"/>
                        <a14:foregroundMark x1="49250" y1="67000" x2="4925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38" y="2476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ini pentru asociatia medicilor catolici">
            <a:extLst>
              <a:ext uri="{FF2B5EF4-FFF2-40B4-BE49-F238E27FC236}">
                <a16:creationId xmlns:a16="http://schemas.microsoft.com/office/drawing/2014/main" id="{6E9DCD59-D52D-42A2-8DCA-6511E3A9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00" y1="36333" x2="9000" y2="36333"/>
                        <a14:foregroundMark x1="63889" y1="30556" x2="95556" y2="28000"/>
                        <a14:foregroundMark x1="59778" y1="43000" x2="90556" y2="43000"/>
                        <a14:foregroundMark x1="59778" y1="55556" x2="90556" y2="54667"/>
                        <a14:foregroundMark x1="64778" y1="68889" x2="96444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58" y="4483132"/>
            <a:ext cx="1689425" cy="16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1C91DCB-E859-415C-BCF3-F2BF0847756E}"/>
              </a:ext>
            </a:extLst>
          </p:cNvPr>
          <p:cNvSpPr/>
          <p:nvPr/>
        </p:nvSpPr>
        <p:spPr>
          <a:xfrm>
            <a:off x="490391" y="198177"/>
            <a:ext cx="6096000" cy="40403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În mod oficial, AC din Dieceza de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Iaşi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 luat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fiinţă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8 decembrie 1992, când în nouă parohii din dieceză tinerii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‑au exprimat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dorinţa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a se angaja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de a se dedica slujirii aproapelui, în Biserică, în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faţa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părintelui paroh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şi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a </a:t>
            </a:r>
            <a:r>
              <a:rPr lang="ro-RO" sz="2800" spc="-1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comunităţii</a:t>
            </a:r>
            <a:r>
              <a:rPr lang="ro-RO" sz="2800" spc="-1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</a:t>
            </a:r>
          </a:p>
        </p:txBody>
      </p:sp>
      <p:pic>
        <p:nvPicPr>
          <p:cNvPr id="3" name="Picture 2" descr="Imagine similară">
            <a:extLst>
              <a:ext uri="{FF2B5EF4-FFF2-40B4-BE49-F238E27FC236}">
                <a16:creationId xmlns:a16="http://schemas.microsoft.com/office/drawing/2014/main" id="{72226B77-3760-4302-8B2E-FB66856C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2" y="0"/>
            <a:ext cx="1253588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jesus sheep png">
            <a:extLst>
              <a:ext uri="{FF2B5EF4-FFF2-40B4-BE49-F238E27FC236}">
                <a16:creationId xmlns:a16="http://schemas.microsoft.com/office/drawing/2014/main" id="{62EDFC15-C7DE-46D4-BE5C-5FA101EB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323"/>
            <a:ext cx="980782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ine similară">
            <a:extLst>
              <a:ext uri="{FF2B5EF4-FFF2-40B4-BE49-F238E27FC236}">
                <a16:creationId xmlns:a16="http://schemas.microsoft.com/office/drawing/2014/main" id="{89516FE9-FEDE-4C7B-9474-198137DC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2744"/>
            <a:ext cx="3075256" cy="30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1206</Words>
  <Application>Microsoft Office PowerPoint</Application>
  <PresentationFormat>Ecran lat</PresentationFormat>
  <Paragraphs>50</Paragraphs>
  <Slides>32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Miama Nueva</vt:lpstr>
      <vt:lpstr>MV Boli</vt:lpstr>
      <vt:lpstr>Segoe Print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iacob andrei</dc:creator>
  <cp:lastModifiedBy>iacob andrei</cp:lastModifiedBy>
  <cp:revision>28</cp:revision>
  <dcterms:created xsi:type="dcterms:W3CDTF">2017-11-08T10:20:22Z</dcterms:created>
  <dcterms:modified xsi:type="dcterms:W3CDTF">2017-11-20T13:14:19Z</dcterms:modified>
</cp:coreProperties>
</file>