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585084" y="14289"/>
            <a:ext cx="3973830" cy="1255395"/>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rgbClr val="65FF65"/>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65FF65"/>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65FF65"/>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234564" y="320293"/>
            <a:ext cx="4674870" cy="2160905"/>
          </a:xfrm>
          <a:prstGeom prst="rect">
            <a:avLst/>
          </a:prstGeom>
        </p:spPr>
        <p:txBody>
          <a:bodyPr wrap="square" lIns="0" tIns="0" rIns="0" bIns="0">
            <a:spAutoFit/>
          </a:bodyPr>
          <a:lstStyle>
            <a:lvl1pPr>
              <a:defRPr sz="2800" b="0" i="0">
                <a:solidFill>
                  <a:srgbClr val="65FF65"/>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10/25/2019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81400" y="2209800"/>
            <a:ext cx="4268365" cy="1379224"/>
          </a:xfrm>
          <a:prstGeom prst="rect">
            <a:avLst/>
          </a:prstGeom>
        </p:spPr>
        <p:txBody>
          <a:bodyPr vert="horz" wrap="square" lIns="0" tIns="12065" rIns="0" bIns="0" rtlCol="0">
            <a:spAutoFit/>
          </a:bodyPr>
          <a:lstStyle/>
          <a:p>
            <a:pPr marL="12700" marR="5080" indent="-1270" algn="ctr">
              <a:lnSpc>
                <a:spcPct val="100000"/>
              </a:lnSpc>
              <a:spcBef>
                <a:spcPts val="95"/>
              </a:spcBef>
            </a:pPr>
            <a:r>
              <a:rPr lang="ro-RO" sz="4400" spc="-5" dirty="0">
                <a:solidFill>
                  <a:srgbClr val="FFFF00"/>
                </a:solidFill>
                <a:latin typeface="Comic Sans MS"/>
                <a:cs typeface="Comic Sans MS"/>
              </a:rPr>
              <a:t>REGELE DAVID </a:t>
            </a:r>
          </a:p>
          <a:p>
            <a:pPr marL="12700" marR="5080" indent="-1270" algn="ctr">
              <a:lnSpc>
                <a:spcPct val="100000"/>
              </a:lnSpc>
              <a:spcBef>
                <a:spcPts val="95"/>
              </a:spcBef>
            </a:pPr>
            <a:r>
              <a:rPr lang="ro-RO" sz="4400" i="1" spc="-5" dirty="0">
                <a:solidFill>
                  <a:srgbClr val="FFFF00"/>
                </a:solidFill>
                <a:latin typeface="Comic Sans MS"/>
                <a:cs typeface="Comic Sans MS"/>
              </a:rPr>
              <a:t>partea 2</a:t>
            </a:r>
          </a:p>
        </p:txBody>
      </p:sp>
      <p:sp>
        <p:nvSpPr>
          <p:cNvPr id="4" name="object 4"/>
          <p:cNvSpPr/>
          <p:nvPr/>
        </p:nvSpPr>
        <p:spPr>
          <a:xfrm>
            <a:off x="1767077" y="1954529"/>
            <a:ext cx="226060" cy="350520"/>
          </a:xfrm>
          <a:custGeom>
            <a:avLst/>
            <a:gdLst/>
            <a:ahLst/>
            <a:cxnLst/>
            <a:rect l="l" t="t" r="r" b="b"/>
            <a:pathLst>
              <a:path w="226060" h="350519">
                <a:moveTo>
                  <a:pt x="225551" y="350520"/>
                </a:moveTo>
                <a:lnTo>
                  <a:pt x="0" y="0"/>
                </a:lnTo>
              </a:path>
            </a:pathLst>
          </a:custGeom>
          <a:ln w="38100">
            <a:solidFill>
              <a:srgbClr val="000000"/>
            </a:solidFill>
          </a:ln>
        </p:spPr>
        <p:txBody>
          <a:bodyPr wrap="square" lIns="0" tIns="0" rIns="0" bIns="0" rtlCol="0"/>
          <a:lstStyle/>
          <a:p>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9331" y="76200"/>
            <a:ext cx="4332478" cy="5652830"/>
          </a:xfrm>
          <a:prstGeom prst="rect">
            <a:avLst/>
          </a:prstGeom>
        </p:spPr>
        <p:txBody>
          <a:bodyPr vert="horz" wrap="square" lIns="0" tIns="12700" rIns="0" bIns="0" rtlCol="0">
            <a:spAutoFit/>
          </a:bodyPr>
          <a:lstStyle/>
          <a:p>
            <a:pPr marL="12700" marR="5080">
              <a:lnSpc>
                <a:spcPct val="100000"/>
              </a:lnSpc>
              <a:spcBef>
                <a:spcPts val="100"/>
              </a:spcBef>
              <a:tabLst>
                <a:tab pos="2357755" algn="l"/>
                <a:tab pos="2936875" algn="l"/>
              </a:tabLst>
            </a:pPr>
            <a:r>
              <a:rPr lang="ro-RO" sz="2600" dirty="0">
                <a:latin typeface="Comic Sans MS" panose="030F0702030302020204" pitchFamily="66" charset="0"/>
              </a:rPr>
              <a:t>David dorea să ajute orice slujitor din familia lui Saul. Însă l-a găsit doar pe fiul lui Ionatan, pe Mephibosheth care era șchiop. David a spus, </a:t>
            </a:r>
            <a:r>
              <a:rPr lang="ro-RO" sz="2600" i="1" dirty="0">
                <a:latin typeface="Comic Sans MS" panose="030F0702030302020204" pitchFamily="66" charset="0"/>
              </a:rPr>
              <a:t>Va mânca la masa mea asemenea unuia dintre fii regelui.</a:t>
            </a:r>
            <a:r>
              <a:rPr lang="ro-RO" sz="2600" dirty="0">
                <a:latin typeface="Comic Sans MS" panose="030F0702030302020204" pitchFamily="66" charset="0"/>
              </a:rPr>
              <a:t> David era bun cu Mephibosheth fiindcă Ionatan fusese cel </a:t>
            </a:r>
          </a:p>
          <a:p>
            <a:pPr marL="12700" marR="5080">
              <a:lnSpc>
                <a:spcPct val="100000"/>
              </a:lnSpc>
              <a:spcBef>
                <a:spcPts val="100"/>
              </a:spcBef>
              <a:tabLst>
                <a:tab pos="2357755" algn="l"/>
                <a:tab pos="2936875" algn="l"/>
              </a:tabLst>
            </a:pPr>
            <a:r>
              <a:rPr lang="ro-RO" sz="2600" dirty="0">
                <a:latin typeface="Comic Sans MS" panose="030F0702030302020204" pitchFamily="66" charset="0"/>
              </a:rPr>
              <a:t>mai bun </a:t>
            </a:r>
          </a:p>
          <a:p>
            <a:pPr marL="12700" marR="5080">
              <a:lnSpc>
                <a:spcPct val="100000"/>
              </a:lnSpc>
              <a:spcBef>
                <a:spcPts val="100"/>
              </a:spcBef>
              <a:tabLst>
                <a:tab pos="2357755" algn="l"/>
                <a:tab pos="2936875" algn="l"/>
              </a:tabLst>
            </a:pPr>
            <a:r>
              <a:rPr lang="ro-RO" sz="2600" dirty="0">
                <a:latin typeface="Comic Sans MS" panose="030F0702030302020204" pitchFamily="66" charset="0"/>
              </a:rPr>
              <a:t>prieten </a:t>
            </a:r>
          </a:p>
          <a:p>
            <a:pPr marL="12700" marR="5080">
              <a:lnSpc>
                <a:spcPct val="100000"/>
              </a:lnSpc>
              <a:spcBef>
                <a:spcPts val="100"/>
              </a:spcBef>
              <a:tabLst>
                <a:tab pos="2357755" algn="l"/>
                <a:tab pos="2936875" algn="l"/>
              </a:tabLst>
            </a:pPr>
            <a:r>
              <a:rPr lang="ro-RO" sz="2600" dirty="0">
                <a:latin typeface="Comic Sans MS" panose="030F0702030302020204" pitchFamily="66" charset="0"/>
              </a:rPr>
              <a:t>al său.</a:t>
            </a:r>
            <a:endParaRPr sz="2600" dirty="0">
              <a:latin typeface="Comic Sans MS" panose="030F0702030302020204" pitchFamily="66" charset="0"/>
              <a:cs typeface="Comic Sans M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191000" y="152400"/>
            <a:ext cx="4351655" cy="4321696"/>
          </a:xfrm>
          <a:prstGeom prst="rect">
            <a:avLst/>
          </a:prstGeom>
        </p:spPr>
        <p:txBody>
          <a:bodyPr vert="horz" wrap="square" lIns="0" tIns="12700" rIns="0" bIns="0" rtlCol="0">
            <a:spAutoFit/>
          </a:bodyPr>
          <a:lstStyle/>
          <a:p>
            <a:pPr marL="12700" marR="116205" algn="r">
              <a:lnSpc>
                <a:spcPct val="100000"/>
              </a:lnSpc>
              <a:spcBef>
                <a:spcPts val="100"/>
              </a:spcBef>
            </a:pPr>
            <a:r>
              <a:rPr lang="ro-RO" sz="2800" spc="-5" dirty="0">
                <a:solidFill>
                  <a:srgbClr val="FFFFFF"/>
                </a:solidFill>
                <a:latin typeface="Comic Sans MS"/>
                <a:cs typeface="Comic Sans MS"/>
              </a:rPr>
              <a:t>Atâta timp cât David se încredea în Dumnezeu și îl asculta, Dumnezeu îl ajuta pe David să prospere. Însă, într-o zi, o umbră cumplită a căzut asupra vieții lui David. El își trimisese armatele să lupte, în timp ce el a rămas în Ierusalim.</a:t>
            </a:r>
            <a:endParaRPr sz="2800" dirty="0">
              <a:latin typeface="Comic Sans MS"/>
              <a:cs typeface="Comic Sans MS"/>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4575302" y="151891"/>
            <a:ext cx="3888104" cy="1733550"/>
          </a:xfrm>
          <a:prstGeom prst="rect">
            <a:avLst/>
          </a:prstGeom>
        </p:spPr>
        <p:txBody>
          <a:bodyPr vert="horz" wrap="square" lIns="0" tIns="12700" rIns="0" bIns="0" rtlCol="0">
            <a:spAutoFit/>
          </a:bodyPr>
          <a:lstStyle/>
          <a:p>
            <a:pPr marL="12700" marR="5080">
              <a:lnSpc>
                <a:spcPct val="100000"/>
              </a:lnSpc>
              <a:spcBef>
                <a:spcPts val="100"/>
              </a:spcBef>
              <a:tabLst>
                <a:tab pos="1165860" algn="l"/>
              </a:tabLst>
            </a:pPr>
            <a:r>
              <a:rPr lang="ro-RO" spc="-5" dirty="0">
                <a:solidFill>
                  <a:srgbClr val="FFFFFF"/>
                </a:solidFill>
              </a:rPr>
              <a:t>Într-o noaptea, nu reușea să doarmă. Așa că s-a dus pe balcon și privea asupra orașului.</a:t>
            </a:r>
            <a:endParaRPr dirty="0">
              <a:solidFill>
                <a:srgbClr val="FFFFFF"/>
              </a:solidFill>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9522" y="177037"/>
            <a:ext cx="5399278" cy="4752583"/>
          </a:xfrm>
          <a:prstGeom prst="rect">
            <a:avLst/>
          </a:prstGeom>
        </p:spPr>
        <p:txBody>
          <a:bodyPr vert="horz" wrap="square" lIns="0" tIns="12700" rIns="0" bIns="0" rtlCol="0">
            <a:spAutoFit/>
          </a:bodyPr>
          <a:lstStyle/>
          <a:p>
            <a:pPr marL="12700" marR="236854">
              <a:lnSpc>
                <a:spcPct val="100000"/>
              </a:lnSpc>
              <a:spcBef>
                <a:spcPts val="100"/>
              </a:spcBef>
              <a:tabLst>
                <a:tab pos="1554480" algn="l"/>
                <a:tab pos="2059305" algn="l"/>
                <a:tab pos="4001135" algn="l"/>
              </a:tabLst>
            </a:pPr>
            <a:r>
              <a:rPr lang="ro-RO" sz="2800" dirty="0">
                <a:solidFill>
                  <a:srgbClr val="FFFFFF"/>
                </a:solidFill>
                <a:latin typeface="Comic Sans MS"/>
                <a:cs typeface="Comic Sans MS"/>
              </a:rPr>
              <a:t>David a văzut o femeie frumoasă ce făcea baie. Numele ei era Bathsheba. David a păcătuit cu Bathsheba cu toate că soțul ei, Uriah era unul din cei mai curajoși soldați ai săi. Când Bathsheba i-a spus lui David mai târziu că va avea un copil, David a știut că păcatul său tocmai crease și</a:t>
            </a:r>
          </a:p>
          <a:p>
            <a:pPr marL="12700" marR="236854" algn="r">
              <a:lnSpc>
                <a:spcPct val="100000"/>
              </a:lnSpc>
              <a:spcBef>
                <a:spcPts val="100"/>
              </a:spcBef>
              <a:tabLst>
                <a:tab pos="1554480" algn="l"/>
                <a:tab pos="2059305" algn="l"/>
                <a:tab pos="4001135" algn="l"/>
              </a:tabLst>
            </a:pPr>
            <a:r>
              <a:rPr lang="ro-RO" sz="2800" dirty="0">
                <a:solidFill>
                  <a:srgbClr val="FFFFFF"/>
                </a:solidFill>
                <a:latin typeface="Comic Sans MS"/>
                <a:cs typeface="Comic Sans MS"/>
              </a:rPr>
              <a:t>mai multe probleme.</a:t>
            </a:r>
            <a:endParaRPr sz="2800" dirty="0">
              <a:latin typeface="Comic Sans MS"/>
              <a:cs typeface="Comic Sans MS"/>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51777" y="4025914"/>
            <a:ext cx="8640445" cy="2813591"/>
          </a:xfrm>
          <a:prstGeom prst="rect">
            <a:avLst/>
          </a:prstGeom>
        </p:spPr>
        <p:txBody>
          <a:bodyPr vert="horz" wrap="square" lIns="0" tIns="12700" rIns="0" bIns="0" rtlCol="0">
            <a:spAutoFit/>
          </a:bodyPr>
          <a:lstStyle/>
          <a:p>
            <a:pPr marL="12700" marR="5080">
              <a:lnSpc>
                <a:spcPct val="100000"/>
              </a:lnSpc>
              <a:spcBef>
                <a:spcPts val="100"/>
              </a:spcBef>
              <a:tabLst>
                <a:tab pos="1359535" algn="l"/>
                <a:tab pos="4296410" algn="l"/>
                <a:tab pos="4552950" algn="l"/>
              </a:tabLst>
            </a:pPr>
            <a:r>
              <a:rPr lang="ro-RO" sz="2600" spc="-5" dirty="0">
                <a:latin typeface="Comic Sans MS"/>
                <a:cs typeface="Comic Sans MS"/>
              </a:rPr>
              <a:t>În loc să își mărturisească păcatul lui Dumnezeu, David a încercat să îl acopere. Însă asta nu funcționează niciodată! L-a chemat pe Uriah acasă, de pe câmpul de luptă, sperând că copilul ce urma să apară nu era al lui. Însă Uriah nu dorea să meargă acasă în timp ce confrați săi erau la război. Așa că a dormit la poarta casei regelui.</a:t>
            </a:r>
            <a:endParaRPr sz="2600" dirty="0">
              <a:latin typeface="Comic Sans MS"/>
              <a:cs typeface="Comic Sans MS"/>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5429" y="157987"/>
            <a:ext cx="3696971" cy="5614357"/>
          </a:xfrm>
          <a:prstGeom prst="rect">
            <a:avLst/>
          </a:prstGeom>
        </p:spPr>
        <p:txBody>
          <a:bodyPr vert="horz" wrap="square" lIns="0" tIns="12700" rIns="0" bIns="0" rtlCol="0">
            <a:spAutoFit/>
          </a:bodyPr>
          <a:lstStyle/>
          <a:p>
            <a:pPr marL="12700" marR="5080">
              <a:lnSpc>
                <a:spcPct val="100000"/>
              </a:lnSpc>
              <a:spcBef>
                <a:spcPts val="100"/>
              </a:spcBef>
              <a:tabLst>
                <a:tab pos="1162050" algn="l"/>
                <a:tab pos="1308735" algn="l"/>
              </a:tabLst>
            </a:pPr>
            <a:r>
              <a:rPr lang="ro-RO" sz="2800" spc="-5" dirty="0">
                <a:latin typeface="Comic Sans MS"/>
                <a:cs typeface="Comic Sans MS"/>
              </a:rPr>
              <a:t>Așa că David a făcut un lucru și mai rău. L-a trimis pe Uriah înapoi pe câmpul de luptă cu o scrisoare. Scrisoarea îi spunea generalului să se asigure că Uriah va muri în luptă. Când Uriah a fost ucis, David a luat-o pe Bathsheba să îi fie de soție.</a:t>
            </a:r>
            <a:endParaRPr sz="2800" dirty="0">
              <a:latin typeface="Comic Sans MS"/>
              <a:cs typeface="Comic Sans MS"/>
            </a:endParaRPr>
          </a:p>
        </p:txBody>
      </p:sp>
      <p:sp>
        <p:nvSpPr>
          <p:cNvPr id="4" name="object 4"/>
          <p:cNvSpPr/>
          <p:nvPr/>
        </p:nvSpPr>
        <p:spPr>
          <a:xfrm>
            <a:off x="8455152" y="5786627"/>
            <a:ext cx="325755" cy="214629"/>
          </a:xfrm>
          <a:custGeom>
            <a:avLst/>
            <a:gdLst/>
            <a:ahLst/>
            <a:cxnLst/>
            <a:rect l="l" t="t" r="r" b="b"/>
            <a:pathLst>
              <a:path w="325754" h="214629">
                <a:moveTo>
                  <a:pt x="0" y="201167"/>
                </a:moveTo>
                <a:lnTo>
                  <a:pt x="58802" y="195931"/>
                </a:lnTo>
                <a:lnTo>
                  <a:pt x="110691" y="192560"/>
                </a:lnTo>
                <a:lnTo>
                  <a:pt x="159544" y="193102"/>
                </a:lnTo>
                <a:lnTo>
                  <a:pt x="209239" y="199607"/>
                </a:lnTo>
                <a:lnTo>
                  <a:pt x="263652" y="214121"/>
                </a:lnTo>
                <a:lnTo>
                  <a:pt x="280797" y="212848"/>
                </a:lnTo>
                <a:lnTo>
                  <a:pt x="299085" y="213074"/>
                </a:lnTo>
                <a:lnTo>
                  <a:pt x="315087" y="210585"/>
                </a:lnTo>
                <a:lnTo>
                  <a:pt x="325374" y="201167"/>
                </a:lnTo>
                <a:lnTo>
                  <a:pt x="325302" y="178653"/>
                </a:lnTo>
                <a:lnTo>
                  <a:pt x="316230" y="153638"/>
                </a:lnTo>
                <a:lnTo>
                  <a:pt x="305442" y="133338"/>
                </a:lnTo>
                <a:lnTo>
                  <a:pt x="300228" y="124967"/>
                </a:lnTo>
                <a:lnTo>
                  <a:pt x="308657" y="93225"/>
                </a:lnTo>
                <a:lnTo>
                  <a:pt x="316801" y="63055"/>
                </a:lnTo>
                <a:lnTo>
                  <a:pt x="322945" y="32599"/>
                </a:lnTo>
                <a:lnTo>
                  <a:pt x="325374" y="0"/>
                </a:lnTo>
              </a:path>
            </a:pathLst>
          </a:custGeom>
          <a:ln w="38100">
            <a:solidFill>
              <a:srgbClr val="000000"/>
            </a:solidFill>
          </a:ln>
        </p:spPr>
        <p:txBody>
          <a:bodyPr wrap="square" lIns="0" tIns="0" rIns="0" bIns="0" rtlCol="0"/>
          <a:lstStyle/>
          <a:p>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1525" y="152400"/>
            <a:ext cx="3762503" cy="6045245"/>
          </a:xfrm>
          <a:prstGeom prst="rect">
            <a:avLst/>
          </a:prstGeom>
        </p:spPr>
        <p:txBody>
          <a:bodyPr vert="horz" wrap="square" lIns="0" tIns="12700" rIns="0" bIns="0" rtlCol="0">
            <a:spAutoFit/>
          </a:bodyPr>
          <a:lstStyle/>
          <a:p>
            <a:pPr marL="12700" marR="366395" algn="r">
              <a:lnSpc>
                <a:spcPct val="100000"/>
              </a:lnSpc>
              <a:spcBef>
                <a:spcPts val="100"/>
              </a:spcBef>
              <a:tabLst>
                <a:tab pos="774065" algn="l"/>
              </a:tabLst>
            </a:pPr>
            <a:r>
              <a:rPr lang="ro-RO" sz="2800" dirty="0">
                <a:latin typeface="Comic Sans MS"/>
                <a:cs typeface="Comic Sans MS"/>
              </a:rPr>
              <a:t>Dumnezeu l-a trimis apoi, pe slujitorul său Nathan, să îi arate lui David păcatul său. Nathan i-a spus lui David o poveste despre un om bogat și unul foarte sărac. Bogatul avea sute de oi. Însă săracul om avea numai un mic mielușel, la care ținea ca la o fiică.</a:t>
            </a:r>
            <a:endParaRPr sz="2800" dirty="0">
              <a:latin typeface="Comic Sans MS"/>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42570" y="161797"/>
            <a:ext cx="8614410" cy="1306195"/>
          </a:xfrm>
          <a:prstGeom prst="rect">
            <a:avLst/>
          </a:prstGeom>
        </p:spPr>
        <p:txBody>
          <a:bodyPr vert="horz" wrap="square" lIns="0" tIns="12700" rIns="0" bIns="0" rtlCol="0">
            <a:spAutoFit/>
          </a:bodyPr>
          <a:lstStyle/>
          <a:p>
            <a:pPr marL="12700" marR="5080">
              <a:lnSpc>
                <a:spcPct val="100000"/>
              </a:lnSpc>
              <a:spcBef>
                <a:spcPts val="100"/>
              </a:spcBef>
              <a:tabLst>
                <a:tab pos="6911340" algn="l"/>
              </a:tabLst>
            </a:pPr>
            <a:r>
              <a:rPr lang="ro-RO" dirty="0">
                <a:solidFill>
                  <a:srgbClr val="000000"/>
                </a:solidFill>
              </a:rPr>
              <a:t>Când un călător a sosit la bogat, bogatul nu a ucis una din oile sale pentru a-i da de mâncare ci a luat singura lui mielușică și a ucis-o.</a:t>
            </a:r>
            <a:endParaRPr dirty="0">
              <a:solidFill>
                <a:srgbClr val="000000"/>
              </a:solidFill>
            </a:endParaRPr>
          </a:p>
        </p:txBody>
      </p:sp>
      <p:sp>
        <p:nvSpPr>
          <p:cNvPr id="4" name="object 4"/>
          <p:cNvSpPr/>
          <p:nvPr/>
        </p:nvSpPr>
        <p:spPr>
          <a:xfrm>
            <a:off x="276224" y="4697729"/>
            <a:ext cx="4443730" cy="859790"/>
          </a:xfrm>
          <a:custGeom>
            <a:avLst/>
            <a:gdLst/>
            <a:ahLst/>
            <a:cxnLst/>
            <a:rect l="l" t="t" r="r" b="b"/>
            <a:pathLst>
              <a:path w="4443730" h="859789">
                <a:moveTo>
                  <a:pt x="963548" y="99822"/>
                </a:moveTo>
                <a:lnTo>
                  <a:pt x="929139" y="97047"/>
                </a:lnTo>
                <a:lnTo>
                  <a:pt x="894588" y="94773"/>
                </a:lnTo>
                <a:lnTo>
                  <a:pt x="860036" y="91785"/>
                </a:lnTo>
                <a:lnTo>
                  <a:pt x="803028" y="81010"/>
                </a:lnTo>
                <a:lnTo>
                  <a:pt x="758975" y="65008"/>
                </a:lnTo>
                <a:lnTo>
                  <a:pt x="750951" y="61722"/>
                </a:lnTo>
                <a:lnTo>
                  <a:pt x="704477" y="66012"/>
                </a:lnTo>
                <a:lnTo>
                  <a:pt x="664244" y="69972"/>
                </a:lnTo>
                <a:lnTo>
                  <a:pt x="599342" y="76991"/>
                </a:lnTo>
                <a:lnTo>
                  <a:pt x="549934" y="82955"/>
                </a:lnTo>
                <a:lnTo>
                  <a:pt x="529067" y="85598"/>
                </a:lnTo>
                <a:lnTo>
                  <a:pt x="509708" y="88043"/>
                </a:lnTo>
                <a:lnTo>
                  <a:pt x="452781" y="94419"/>
                </a:lnTo>
                <a:lnTo>
                  <a:pt x="407900" y="98092"/>
                </a:lnTo>
                <a:lnTo>
                  <a:pt x="350112" y="101510"/>
                </a:lnTo>
                <a:lnTo>
                  <a:pt x="273106" y="104851"/>
                </a:lnTo>
                <a:lnTo>
                  <a:pt x="225424" y="106548"/>
                </a:lnTo>
                <a:lnTo>
                  <a:pt x="170570" y="108293"/>
                </a:lnTo>
                <a:lnTo>
                  <a:pt x="107757" y="110107"/>
                </a:lnTo>
                <a:lnTo>
                  <a:pt x="36194" y="112014"/>
                </a:lnTo>
                <a:lnTo>
                  <a:pt x="10961" y="156549"/>
                </a:lnTo>
                <a:lnTo>
                  <a:pt x="0" y="192140"/>
                </a:lnTo>
                <a:lnTo>
                  <a:pt x="1547" y="219777"/>
                </a:lnTo>
                <a:lnTo>
                  <a:pt x="13843" y="240453"/>
                </a:lnTo>
                <a:lnTo>
                  <a:pt x="63627" y="264890"/>
                </a:lnTo>
                <a:lnTo>
                  <a:pt x="135255" y="273388"/>
                </a:lnTo>
                <a:lnTo>
                  <a:pt x="174855" y="274141"/>
                </a:lnTo>
                <a:lnTo>
                  <a:pt x="214630" y="273886"/>
                </a:lnTo>
                <a:lnTo>
                  <a:pt x="252817" y="273614"/>
                </a:lnTo>
                <a:lnTo>
                  <a:pt x="287654" y="274320"/>
                </a:lnTo>
                <a:lnTo>
                  <a:pt x="312360" y="277308"/>
                </a:lnTo>
                <a:lnTo>
                  <a:pt x="337280" y="279939"/>
                </a:lnTo>
                <a:lnTo>
                  <a:pt x="362342" y="282999"/>
                </a:lnTo>
                <a:lnTo>
                  <a:pt x="409991" y="293774"/>
                </a:lnTo>
                <a:lnTo>
                  <a:pt x="455306" y="309348"/>
                </a:lnTo>
                <a:lnTo>
                  <a:pt x="463676" y="312420"/>
                </a:lnTo>
                <a:lnTo>
                  <a:pt x="436887" y="334899"/>
                </a:lnTo>
                <a:lnTo>
                  <a:pt x="419671" y="356806"/>
                </a:lnTo>
                <a:lnTo>
                  <a:pt x="402169" y="378428"/>
                </a:lnTo>
                <a:lnTo>
                  <a:pt x="374522" y="400050"/>
                </a:lnTo>
                <a:lnTo>
                  <a:pt x="369927" y="409324"/>
                </a:lnTo>
                <a:lnTo>
                  <a:pt x="364616" y="418814"/>
                </a:lnTo>
                <a:lnTo>
                  <a:pt x="361021" y="428446"/>
                </a:lnTo>
                <a:lnTo>
                  <a:pt x="361568" y="438150"/>
                </a:lnTo>
                <a:lnTo>
                  <a:pt x="399668" y="463296"/>
                </a:lnTo>
                <a:lnTo>
                  <a:pt x="449741" y="470885"/>
                </a:lnTo>
                <a:lnTo>
                  <a:pt x="500143" y="475548"/>
                </a:lnTo>
                <a:lnTo>
                  <a:pt x="550654" y="478932"/>
                </a:lnTo>
                <a:lnTo>
                  <a:pt x="601056" y="482681"/>
                </a:lnTo>
                <a:lnTo>
                  <a:pt x="651129" y="488442"/>
                </a:lnTo>
                <a:lnTo>
                  <a:pt x="666076" y="530864"/>
                </a:lnTo>
                <a:lnTo>
                  <a:pt x="673964" y="552584"/>
                </a:lnTo>
                <a:lnTo>
                  <a:pt x="675598" y="566732"/>
                </a:lnTo>
                <a:lnTo>
                  <a:pt x="671782" y="586441"/>
                </a:lnTo>
                <a:lnTo>
                  <a:pt x="663320" y="624840"/>
                </a:lnTo>
                <a:lnTo>
                  <a:pt x="664702" y="648735"/>
                </a:lnTo>
                <a:lnTo>
                  <a:pt x="664082" y="673131"/>
                </a:lnTo>
                <a:lnTo>
                  <a:pt x="666321" y="695670"/>
                </a:lnTo>
                <a:lnTo>
                  <a:pt x="676274" y="713994"/>
                </a:lnTo>
                <a:lnTo>
                  <a:pt x="689133" y="719042"/>
                </a:lnTo>
                <a:lnTo>
                  <a:pt x="704849" y="715518"/>
                </a:lnTo>
                <a:lnTo>
                  <a:pt x="721709" y="707993"/>
                </a:lnTo>
                <a:lnTo>
                  <a:pt x="737996" y="701040"/>
                </a:lnTo>
                <a:lnTo>
                  <a:pt x="788502" y="687762"/>
                </a:lnTo>
                <a:lnTo>
                  <a:pt x="837544" y="676204"/>
                </a:lnTo>
                <a:lnTo>
                  <a:pt x="886404" y="666256"/>
                </a:lnTo>
                <a:lnTo>
                  <a:pt x="936360" y="657807"/>
                </a:lnTo>
                <a:lnTo>
                  <a:pt x="988694" y="650748"/>
                </a:lnTo>
                <a:lnTo>
                  <a:pt x="998827" y="659594"/>
                </a:lnTo>
                <a:lnTo>
                  <a:pt x="1009173" y="668369"/>
                </a:lnTo>
                <a:lnTo>
                  <a:pt x="1018805" y="677858"/>
                </a:lnTo>
                <a:lnTo>
                  <a:pt x="1026794" y="688848"/>
                </a:lnTo>
                <a:lnTo>
                  <a:pt x="1039992" y="720065"/>
                </a:lnTo>
                <a:lnTo>
                  <a:pt x="1039840" y="733946"/>
                </a:lnTo>
                <a:lnTo>
                  <a:pt x="1038042" y="738390"/>
                </a:lnTo>
                <a:lnTo>
                  <a:pt x="1046302" y="741297"/>
                </a:lnTo>
                <a:lnTo>
                  <a:pt x="1076325" y="750570"/>
                </a:lnTo>
                <a:lnTo>
                  <a:pt x="1109317" y="788348"/>
                </a:lnTo>
                <a:lnTo>
                  <a:pt x="1142523" y="800766"/>
                </a:lnTo>
                <a:lnTo>
                  <a:pt x="1183588" y="797611"/>
                </a:lnTo>
                <a:lnTo>
                  <a:pt x="1240155" y="788670"/>
                </a:lnTo>
                <a:lnTo>
                  <a:pt x="1277112" y="776097"/>
                </a:lnTo>
                <a:lnTo>
                  <a:pt x="1295447" y="769596"/>
                </a:lnTo>
                <a:lnTo>
                  <a:pt x="1314069" y="763524"/>
                </a:lnTo>
                <a:lnTo>
                  <a:pt x="1325487" y="759249"/>
                </a:lnTo>
                <a:lnTo>
                  <a:pt x="1337976" y="755046"/>
                </a:lnTo>
                <a:lnTo>
                  <a:pt x="1348037" y="751843"/>
                </a:lnTo>
                <a:lnTo>
                  <a:pt x="1352169" y="750570"/>
                </a:lnTo>
                <a:lnTo>
                  <a:pt x="1394609" y="765139"/>
                </a:lnTo>
                <a:lnTo>
                  <a:pt x="1416457" y="772759"/>
                </a:lnTo>
                <a:lnTo>
                  <a:pt x="1430953" y="776904"/>
                </a:lnTo>
                <a:lnTo>
                  <a:pt x="1451338" y="781050"/>
                </a:lnTo>
                <a:lnTo>
                  <a:pt x="1490852" y="788670"/>
                </a:lnTo>
                <a:lnTo>
                  <a:pt x="1549812" y="782365"/>
                </a:lnTo>
                <a:lnTo>
                  <a:pt x="1598295" y="776844"/>
                </a:lnTo>
                <a:lnTo>
                  <a:pt x="1641443" y="772763"/>
                </a:lnTo>
                <a:lnTo>
                  <a:pt x="1684401" y="770777"/>
                </a:lnTo>
                <a:lnTo>
                  <a:pt x="1732311" y="771542"/>
                </a:lnTo>
                <a:lnTo>
                  <a:pt x="1790318" y="775716"/>
                </a:lnTo>
                <a:lnTo>
                  <a:pt x="1826976" y="801281"/>
                </a:lnTo>
                <a:lnTo>
                  <a:pt x="1850838" y="818078"/>
                </a:lnTo>
                <a:lnTo>
                  <a:pt x="1867324" y="827981"/>
                </a:lnTo>
                <a:lnTo>
                  <a:pt x="1881854" y="832866"/>
                </a:lnTo>
                <a:lnTo>
                  <a:pt x="1899849" y="834607"/>
                </a:lnTo>
                <a:lnTo>
                  <a:pt x="1926728" y="835080"/>
                </a:lnTo>
                <a:lnTo>
                  <a:pt x="1967914" y="836161"/>
                </a:lnTo>
                <a:lnTo>
                  <a:pt x="2028825" y="839724"/>
                </a:lnTo>
                <a:lnTo>
                  <a:pt x="2075122" y="850433"/>
                </a:lnTo>
                <a:lnTo>
                  <a:pt x="2123239" y="856634"/>
                </a:lnTo>
                <a:lnTo>
                  <a:pt x="2172801" y="859214"/>
                </a:lnTo>
                <a:lnTo>
                  <a:pt x="2223433" y="859060"/>
                </a:lnTo>
                <a:lnTo>
                  <a:pt x="2274760" y="857059"/>
                </a:lnTo>
                <a:lnTo>
                  <a:pt x="2326407" y="854098"/>
                </a:lnTo>
                <a:lnTo>
                  <a:pt x="2377999" y="851064"/>
                </a:lnTo>
                <a:lnTo>
                  <a:pt x="2429161" y="848843"/>
                </a:lnTo>
                <a:lnTo>
                  <a:pt x="2479519" y="848323"/>
                </a:lnTo>
                <a:lnTo>
                  <a:pt x="2528697" y="850392"/>
                </a:lnTo>
                <a:lnTo>
                  <a:pt x="2557033" y="844772"/>
                </a:lnTo>
                <a:lnTo>
                  <a:pt x="2585085" y="836866"/>
                </a:lnTo>
                <a:lnTo>
                  <a:pt x="2613136" y="829818"/>
                </a:lnTo>
                <a:lnTo>
                  <a:pt x="2641473" y="826770"/>
                </a:lnTo>
                <a:lnTo>
                  <a:pt x="2673574" y="827758"/>
                </a:lnTo>
                <a:lnTo>
                  <a:pt x="2719978" y="830386"/>
                </a:lnTo>
                <a:lnTo>
                  <a:pt x="2775393" y="834147"/>
                </a:lnTo>
                <a:lnTo>
                  <a:pt x="2834527" y="838535"/>
                </a:lnTo>
                <a:lnTo>
                  <a:pt x="2892088" y="843043"/>
                </a:lnTo>
                <a:lnTo>
                  <a:pt x="2942785" y="847164"/>
                </a:lnTo>
                <a:lnTo>
                  <a:pt x="2981325" y="850392"/>
                </a:lnTo>
                <a:lnTo>
                  <a:pt x="3030737" y="844891"/>
                </a:lnTo>
                <a:lnTo>
                  <a:pt x="3078789" y="837924"/>
                </a:lnTo>
                <a:lnTo>
                  <a:pt x="3126082" y="830077"/>
                </a:lnTo>
                <a:lnTo>
                  <a:pt x="3173215" y="821938"/>
                </a:lnTo>
                <a:lnTo>
                  <a:pt x="3220788" y="814091"/>
                </a:lnTo>
                <a:lnTo>
                  <a:pt x="3269400" y="807124"/>
                </a:lnTo>
                <a:lnTo>
                  <a:pt x="3319653" y="801624"/>
                </a:lnTo>
                <a:lnTo>
                  <a:pt x="3346702" y="792546"/>
                </a:lnTo>
                <a:lnTo>
                  <a:pt x="3358169" y="788015"/>
                </a:lnTo>
                <a:lnTo>
                  <a:pt x="3358403" y="784358"/>
                </a:lnTo>
                <a:lnTo>
                  <a:pt x="3351752" y="777906"/>
                </a:lnTo>
                <a:lnTo>
                  <a:pt x="3342565" y="764989"/>
                </a:lnTo>
                <a:lnTo>
                  <a:pt x="3335190" y="741937"/>
                </a:lnTo>
                <a:lnTo>
                  <a:pt x="3333977" y="705080"/>
                </a:lnTo>
                <a:lnTo>
                  <a:pt x="3343275" y="650748"/>
                </a:lnTo>
                <a:lnTo>
                  <a:pt x="3350716" y="641973"/>
                </a:lnTo>
                <a:lnTo>
                  <a:pt x="3363944" y="639413"/>
                </a:lnTo>
                <a:lnTo>
                  <a:pt x="3379600" y="639282"/>
                </a:lnTo>
                <a:lnTo>
                  <a:pt x="3394329" y="637794"/>
                </a:lnTo>
                <a:lnTo>
                  <a:pt x="3416462" y="612195"/>
                </a:lnTo>
                <a:lnTo>
                  <a:pt x="3439382" y="595312"/>
                </a:lnTo>
                <a:lnTo>
                  <a:pt x="3464730" y="581001"/>
                </a:lnTo>
                <a:lnTo>
                  <a:pt x="3494151" y="563118"/>
                </a:lnTo>
                <a:lnTo>
                  <a:pt x="3513920" y="521779"/>
                </a:lnTo>
                <a:lnTo>
                  <a:pt x="3542326" y="487934"/>
                </a:lnTo>
                <a:lnTo>
                  <a:pt x="3577590" y="460819"/>
                </a:lnTo>
                <a:lnTo>
                  <a:pt x="3617933" y="439674"/>
                </a:lnTo>
                <a:lnTo>
                  <a:pt x="3661579" y="423735"/>
                </a:lnTo>
                <a:lnTo>
                  <a:pt x="3706749" y="412242"/>
                </a:lnTo>
                <a:lnTo>
                  <a:pt x="3722667" y="366974"/>
                </a:lnTo>
                <a:lnTo>
                  <a:pt x="3729513" y="347281"/>
                </a:lnTo>
                <a:lnTo>
                  <a:pt x="3734502" y="331874"/>
                </a:lnTo>
                <a:lnTo>
                  <a:pt x="3744849" y="299466"/>
                </a:lnTo>
                <a:lnTo>
                  <a:pt x="3756195" y="286000"/>
                </a:lnTo>
                <a:lnTo>
                  <a:pt x="3775614" y="280320"/>
                </a:lnTo>
                <a:lnTo>
                  <a:pt x="3798319" y="277927"/>
                </a:lnTo>
                <a:lnTo>
                  <a:pt x="3819525" y="274320"/>
                </a:lnTo>
                <a:lnTo>
                  <a:pt x="3870187" y="259104"/>
                </a:lnTo>
                <a:lnTo>
                  <a:pt x="3919770" y="244291"/>
                </a:lnTo>
                <a:lnTo>
                  <a:pt x="3968972" y="230409"/>
                </a:lnTo>
                <a:lnTo>
                  <a:pt x="4018491" y="217988"/>
                </a:lnTo>
                <a:lnTo>
                  <a:pt x="4069027" y="207556"/>
                </a:lnTo>
                <a:lnTo>
                  <a:pt x="4121277" y="199644"/>
                </a:lnTo>
                <a:lnTo>
                  <a:pt x="4161520" y="185261"/>
                </a:lnTo>
                <a:lnTo>
                  <a:pt x="4201477" y="171449"/>
                </a:lnTo>
                <a:lnTo>
                  <a:pt x="4241720" y="159353"/>
                </a:lnTo>
                <a:lnTo>
                  <a:pt x="4282821" y="150113"/>
                </a:lnTo>
                <a:lnTo>
                  <a:pt x="4327933" y="142327"/>
                </a:lnTo>
                <a:lnTo>
                  <a:pt x="4377404" y="134111"/>
                </a:lnTo>
                <a:lnTo>
                  <a:pt x="4417302" y="127611"/>
                </a:lnTo>
                <a:lnTo>
                  <a:pt x="4433697" y="124967"/>
                </a:lnTo>
                <a:lnTo>
                  <a:pt x="4443650" y="75830"/>
                </a:lnTo>
                <a:lnTo>
                  <a:pt x="4432173" y="50768"/>
                </a:lnTo>
                <a:lnTo>
                  <a:pt x="4402407" y="37849"/>
                </a:lnTo>
                <a:lnTo>
                  <a:pt x="4357497" y="25145"/>
                </a:lnTo>
                <a:lnTo>
                  <a:pt x="4301990" y="34172"/>
                </a:lnTo>
                <a:lnTo>
                  <a:pt x="4258341" y="40350"/>
                </a:lnTo>
                <a:lnTo>
                  <a:pt x="4221408" y="44045"/>
                </a:lnTo>
                <a:lnTo>
                  <a:pt x="4186047" y="45624"/>
                </a:lnTo>
                <a:lnTo>
                  <a:pt x="4147113" y="45453"/>
                </a:lnTo>
                <a:lnTo>
                  <a:pt x="4099464" y="43898"/>
                </a:lnTo>
                <a:lnTo>
                  <a:pt x="4037957" y="41325"/>
                </a:lnTo>
                <a:lnTo>
                  <a:pt x="3957447" y="38099"/>
                </a:lnTo>
                <a:lnTo>
                  <a:pt x="3922406" y="25883"/>
                </a:lnTo>
                <a:lnTo>
                  <a:pt x="3896451" y="16820"/>
                </a:lnTo>
                <a:lnTo>
                  <a:pt x="3877175" y="10572"/>
                </a:lnTo>
                <a:lnTo>
                  <a:pt x="3862168" y="6801"/>
                </a:lnTo>
                <a:lnTo>
                  <a:pt x="3849025" y="5168"/>
                </a:lnTo>
                <a:lnTo>
                  <a:pt x="3835336" y="5333"/>
                </a:lnTo>
                <a:lnTo>
                  <a:pt x="3818695" y="6960"/>
                </a:lnTo>
                <a:lnTo>
                  <a:pt x="3796693" y="9708"/>
                </a:lnTo>
                <a:lnTo>
                  <a:pt x="3766923" y="13239"/>
                </a:lnTo>
                <a:lnTo>
                  <a:pt x="3726977" y="17215"/>
                </a:lnTo>
                <a:lnTo>
                  <a:pt x="3674447" y="21297"/>
                </a:lnTo>
                <a:lnTo>
                  <a:pt x="3606927" y="25146"/>
                </a:lnTo>
                <a:lnTo>
                  <a:pt x="3562088" y="34075"/>
                </a:lnTo>
                <a:lnTo>
                  <a:pt x="3517963" y="31432"/>
                </a:lnTo>
                <a:lnTo>
                  <a:pt x="3474696" y="19359"/>
                </a:lnTo>
                <a:lnTo>
                  <a:pt x="3432429" y="0"/>
                </a:lnTo>
              </a:path>
            </a:pathLst>
          </a:custGeom>
          <a:ln w="31750">
            <a:solidFill>
              <a:srgbClr val="000000"/>
            </a:solidFill>
          </a:ln>
        </p:spPr>
        <p:txBody>
          <a:bodyPr wrap="square" lIns="0" tIns="0" rIns="0" bIns="0" rtlCol="0"/>
          <a:lstStyle/>
          <a:p>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328926" y="151891"/>
            <a:ext cx="5789930" cy="1736373"/>
          </a:xfrm>
          <a:prstGeom prst="rect">
            <a:avLst/>
          </a:prstGeom>
        </p:spPr>
        <p:txBody>
          <a:bodyPr vert="horz" wrap="square" lIns="0" tIns="12700" rIns="0" bIns="0" rtlCol="0">
            <a:spAutoFit/>
          </a:bodyPr>
          <a:lstStyle/>
          <a:p>
            <a:pPr marL="12700" marR="5080">
              <a:lnSpc>
                <a:spcPct val="100000"/>
              </a:lnSpc>
              <a:spcBef>
                <a:spcPts val="100"/>
              </a:spcBef>
              <a:tabLst>
                <a:tab pos="2168525" algn="l"/>
              </a:tabLst>
            </a:pPr>
            <a:r>
              <a:rPr lang="ro-RO" dirty="0">
                <a:solidFill>
                  <a:srgbClr val="000000"/>
                </a:solidFill>
              </a:rPr>
              <a:t>David s-a enervat pe egoismul acelui bogat și a strigat, Omul care a făcut aceasta va muri cu siguranță.</a:t>
            </a:r>
            <a:endParaRPr spc="-5" dirty="0">
              <a:solidFill>
                <a:srgbClr val="000000"/>
              </a:solidFill>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42570" y="145795"/>
            <a:ext cx="8470265" cy="1306830"/>
          </a:xfrm>
          <a:prstGeom prst="rect">
            <a:avLst/>
          </a:prstGeom>
        </p:spPr>
        <p:txBody>
          <a:bodyPr vert="horz" wrap="square" lIns="0" tIns="12700" rIns="0" bIns="0" rtlCol="0">
            <a:spAutoFit/>
          </a:bodyPr>
          <a:lstStyle/>
          <a:p>
            <a:pPr marL="12700" marR="5080" algn="just">
              <a:lnSpc>
                <a:spcPct val="100000"/>
              </a:lnSpc>
              <a:spcBef>
                <a:spcPts val="100"/>
              </a:spcBef>
            </a:pPr>
            <a:r>
              <a:rPr lang="ro-RO" i="1" spc="-5" dirty="0">
                <a:solidFill>
                  <a:srgbClr val="000000"/>
                </a:solidFill>
              </a:rPr>
              <a:t>Tu ești acel om</a:t>
            </a:r>
            <a:r>
              <a:rPr lang="ro-RO" spc="-5" dirty="0">
                <a:solidFill>
                  <a:srgbClr val="000000"/>
                </a:solidFill>
              </a:rPr>
              <a:t>, i-a spus Nathan cu curaj lui David. Însă ceea ce făcuse David era cu mult mai rău decât povestea acelui om bogat.</a:t>
            </a:r>
            <a:endParaRPr dirty="0">
              <a:solidFill>
                <a:srgbClr val="000000"/>
              </a:solidFill>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8600" y="0"/>
            <a:ext cx="4123690" cy="6578724"/>
          </a:xfrm>
          <a:prstGeom prst="rect">
            <a:avLst/>
          </a:prstGeom>
        </p:spPr>
        <p:txBody>
          <a:bodyPr vert="horz" wrap="square" lIns="0" tIns="12700" rIns="0" bIns="0" rtlCol="0">
            <a:spAutoFit/>
          </a:bodyPr>
          <a:lstStyle/>
          <a:p>
            <a:pPr marL="12700" marR="5080">
              <a:lnSpc>
                <a:spcPct val="100000"/>
              </a:lnSpc>
              <a:spcBef>
                <a:spcPts val="100"/>
              </a:spcBef>
              <a:tabLst>
                <a:tab pos="3298190" algn="l"/>
              </a:tabLst>
            </a:pPr>
            <a:r>
              <a:rPr lang="ro-RO" sz="2800" dirty="0">
                <a:latin typeface="Comic Sans MS" panose="030F0702030302020204" pitchFamily="66" charset="0"/>
              </a:rPr>
              <a:t>David era regele lui Iuda, în Israelul de Sud. Însă în restul Israelului, cel de Nord, încă domnea unul din cei patru fii ai regelui </a:t>
            </a:r>
          </a:p>
          <a:p>
            <a:pPr marL="12700" marR="5080">
              <a:lnSpc>
                <a:spcPct val="100000"/>
              </a:lnSpc>
              <a:spcBef>
                <a:spcPts val="100"/>
              </a:spcBef>
              <a:tabLst>
                <a:tab pos="3298190" algn="l"/>
              </a:tabLst>
            </a:pPr>
            <a:r>
              <a:rPr lang="ro-RO" sz="2800" dirty="0">
                <a:latin typeface="Comic Sans MS" panose="030F0702030302020204" pitchFamily="66" charset="0"/>
              </a:rPr>
              <a:t>Saul, pe nume </a:t>
            </a:r>
          </a:p>
          <a:p>
            <a:pPr marL="12700" marR="5080">
              <a:lnSpc>
                <a:spcPct val="100000"/>
              </a:lnSpc>
              <a:spcBef>
                <a:spcPts val="100"/>
              </a:spcBef>
              <a:tabLst>
                <a:tab pos="3298190" algn="l"/>
              </a:tabLst>
            </a:pPr>
            <a:r>
              <a:rPr lang="ro-RO" sz="2800" dirty="0">
                <a:latin typeface="Comic Sans MS" panose="030F0702030302020204" pitchFamily="66" charset="0"/>
              </a:rPr>
              <a:t>Ish-bosheth. Însă</a:t>
            </a:r>
          </a:p>
          <a:p>
            <a:pPr marL="12700" marR="5080">
              <a:lnSpc>
                <a:spcPct val="100000"/>
              </a:lnSpc>
              <a:spcBef>
                <a:spcPts val="100"/>
              </a:spcBef>
              <a:tabLst>
                <a:tab pos="3298190" algn="l"/>
              </a:tabLst>
            </a:pPr>
            <a:r>
              <a:rPr lang="ro-RO" sz="2800" dirty="0">
                <a:latin typeface="Comic Sans MS" panose="030F0702030302020204" pitchFamily="66" charset="0"/>
              </a:rPr>
              <a:t> a izbucnit un </a:t>
            </a:r>
          </a:p>
          <a:p>
            <a:pPr marL="12700" marR="5080">
              <a:lnSpc>
                <a:spcPct val="100000"/>
              </a:lnSpc>
              <a:spcBef>
                <a:spcPts val="100"/>
              </a:spcBef>
              <a:tabLst>
                <a:tab pos="3298190" algn="l"/>
              </a:tabLst>
            </a:pPr>
            <a:r>
              <a:rPr lang="ro-RO" sz="2800" dirty="0">
                <a:latin typeface="Comic Sans MS" panose="030F0702030302020204" pitchFamily="66" charset="0"/>
              </a:rPr>
              <a:t>război civil </a:t>
            </a:r>
          </a:p>
          <a:p>
            <a:pPr marL="12700" marR="5080">
              <a:lnSpc>
                <a:spcPct val="100000"/>
              </a:lnSpc>
              <a:spcBef>
                <a:spcPts val="100"/>
              </a:spcBef>
              <a:tabLst>
                <a:tab pos="3298190" algn="l"/>
              </a:tabLst>
            </a:pPr>
            <a:r>
              <a:rPr lang="ro-RO" sz="2800" dirty="0">
                <a:latin typeface="Comic Sans MS" panose="030F0702030302020204" pitchFamily="66" charset="0"/>
              </a:rPr>
              <a:t>care a durat </a:t>
            </a:r>
          </a:p>
          <a:p>
            <a:pPr marL="12700" marR="5080">
              <a:lnSpc>
                <a:spcPct val="100000"/>
              </a:lnSpc>
              <a:spcBef>
                <a:spcPts val="100"/>
              </a:spcBef>
              <a:tabLst>
                <a:tab pos="3298190" algn="l"/>
              </a:tabLst>
            </a:pPr>
            <a:r>
              <a:rPr lang="ro-RO" sz="2800" dirty="0">
                <a:latin typeface="Comic Sans MS" panose="030F0702030302020204" pitchFamily="66" charset="0"/>
              </a:rPr>
              <a:t>timp de șapte ani. </a:t>
            </a:r>
          </a:p>
          <a:p>
            <a:pPr marL="12700" marR="5080">
              <a:lnSpc>
                <a:spcPct val="100000"/>
              </a:lnSpc>
              <a:spcBef>
                <a:spcPts val="100"/>
              </a:spcBef>
              <a:tabLst>
                <a:tab pos="3298190" algn="l"/>
              </a:tabLst>
            </a:pPr>
            <a:r>
              <a:rPr lang="ro-RO" sz="2800" dirty="0">
                <a:latin typeface="Comic Sans MS" panose="030F0702030302020204" pitchFamily="66" charset="0"/>
              </a:rPr>
              <a:t>Însă David </a:t>
            </a:r>
          </a:p>
          <a:p>
            <a:pPr marL="12700" marR="5080">
              <a:lnSpc>
                <a:spcPct val="100000"/>
              </a:lnSpc>
              <a:spcBef>
                <a:spcPts val="100"/>
              </a:spcBef>
              <a:tabLst>
                <a:tab pos="3298190" algn="l"/>
              </a:tabLst>
            </a:pPr>
            <a:r>
              <a:rPr lang="ro-RO" sz="2800" dirty="0">
                <a:latin typeface="Comic Sans MS" panose="030F0702030302020204" pitchFamily="66" charset="0"/>
              </a:rPr>
              <a:t>devenea tot mai puternic.</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181600" y="1480"/>
            <a:ext cx="3851275" cy="5614357"/>
          </a:xfrm>
          <a:prstGeom prst="rect">
            <a:avLst/>
          </a:prstGeom>
        </p:spPr>
        <p:txBody>
          <a:bodyPr vert="horz" wrap="square" lIns="0" tIns="12700" rIns="0" bIns="0" rtlCol="0">
            <a:spAutoFit/>
          </a:bodyPr>
          <a:lstStyle/>
          <a:p>
            <a:pPr marL="12700" marR="99060" algn="r">
              <a:lnSpc>
                <a:spcPct val="100000"/>
              </a:lnSpc>
              <a:spcBef>
                <a:spcPts val="100"/>
              </a:spcBef>
            </a:pPr>
            <a:r>
              <a:rPr lang="ro-RO" sz="2600" dirty="0">
                <a:latin typeface="Comic Sans MS"/>
                <a:cs typeface="Comic Sans MS"/>
              </a:rPr>
              <a:t>Dumnezeu i-a arătat lui David cât de viclean fusese. Iar David și-a cerut iertare pentru păcatul său. I-a spus lui Dumnezeu, Împotriva ta am păcătuit și am făcut acest rău. Iar Dumnezeu i-a iertat păcatul lui David. Însă copilul lui Bathsheba era extrem de bolnav și a murit imediat după naștere.</a:t>
            </a:r>
            <a:endParaRPr sz="2600" dirty="0">
              <a:latin typeface="Comic Sans MS"/>
              <a:cs typeface="Comic Sans MS"/>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194220" y="167893"/>
            <a:ext cx="4721179" cy="4321696"/>
          </a:xfrm>
          <a:prstGeom prst="rect">
            <a:avLst/>
          </a:prstGeom>
        </p:spPr>
        <p:txBody>
          <a:bodyPr vert="horz" wrap="square" lIns="0" tIns="12700" rIns="0" bIns="0" rtlCol="0">
            <a:spAutoFit/>
          </a:bodyPr>
          <a:lstStyle/>
          <a:p>
            <a:pPr marL="12700" marR="5080" indent="-1270" algn="ctr">
              <a:lnSpc>
                <a:spcPct val="100000"/>
              </a:lnSpc>
              <a:spcBef>
                <a:spcPts val="100"/>
              </a:spcBef>
              <a:tabLst>
                <a:tab pos="1236980" algn="l"/>
                <a:tab pos="2187575" algn="l"/>
              </a:tabLst>
            </a:pPr>
            <a:r>
              <a:rPr lang="ro-RO" sz="2800" dirty="0">
                <a:latin typeface="Comic Sans MS"/>
                <a:cs typeface="Comic Sans MS"/>
              </a:rPr>
              <a:t>Dumnezeu i-a iertat lui David cumplitul său păcat. Apoi Bathsheba a avut un alt copil, căruia i-a dat numele de Solomon, care a devenit următorul mare rege după David. Însă regele David a avut mulți alți copii, din care unii i-au provocat mari dureri.</a:t>
            </a:r>
            <a:endParaRPr sz="2800" dirty="0">
              <a:latin typeface="Comic Sans MS"/>
              <a:cs typeface="Comic Sans MS"/>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746501" y="2500376"/>
            <a:ext cx="3542665" cy="1122680"/>
          </a:xfrm>
          <a:prstGeom prst="rect">
            <a:avLst/>
          </a:prstGeom>
        </p:spPr>
        <p:txBody>
          <a:bodyPr vert="horz" wrap="square" lIns="0" tIns="12700" rIns="0" bIns="0" rtlCol="0">
            <a:spAutoFit/>
          </a:bodyPr>
          <a:lstStyle/>
          <a:p>
            <a:pPr marL="12700">
              <a:lnSpc>
                <a:spcPct val="100000"/>
              </a:lnSpc>
              <a:spcBef>
                <a:spcPts val="100"/>
              </a:spcBef>
            </a:pPr>
            <a:r>
              <a:rPr lang="ro-RO" sz="7200" dirty="0">
                <a:solidFill>
                  <a:srgbClr val="FFFFFF"/>
                </a:solidFill>
              </a:rPr>
              <a:t>Sfârșit</a:t>
            </a:r>
            <a:endParaRPr sz="72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917702" y="182371"/>
            <a:ext cx="7880984" cy="874598"/>
          </a:xfrm>
          <a:prstGeom prst="rect">
            <a:avLst/>
          </a:prstGeom>
        </p:spPr>
        <p:txBody>
          <a:bodyPr vert="horz" wrap="square" lIns="0" tIns="12700" rIns="0" bIns="0" rtlCol="0">
            <a:spAutoFit/>
          </a:bodyPr>
          <a:lstStyle/>
          <a:p>
            <a:pPr marL="12700" marR="5080">
              <a:lnSpc>
                <a:spcPct val="100000"/>
              </a:lnSpc>
              <a:spcBef>
                <a:spcPts val="100"/>
              </a:spcBef>
            </a:pPr>
            <a:r>
              <a:rPr lang="ro-RO" dirty="0">
                <a:solidFill>
                  <a:schemeClr val="tx1"/>
                </a:solidFill>
              </a:rPr>
              <a:t>Într-un final regele Ish-bosheth a fost ucis de către doi dintre proprii lui soldați.</a:t>
            </a:r>
            <a:endParaRPr dirty="0">
              <a:solidFill>
                <a:schemeClr val="tx1"/>
              </a:solidFill>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txBox="1">
            <a:spLocks noGrp="1"/>
          </p:cNvSpPr>
          <p:nvPr>
            <p:ph type="title"/>
          </p:nvPr>
        </p:nvSpPr>
        <p:spPr>
          <a:xfrm>
            <a:off x="762000" y="63376"/>
            <a:ext cx="8204200" cy="1736373"/>
          </a:xfrm>
          <a:prstGeom prst="rect">
            <a:avLst/>
          </a:prstGeom>
        </p:spPr>
        <p:txBody>
          <a:bodyPr vert="horz" wrap="square" lIns="0" tIns="12700" rIns="0" bIns="0" rtlCol="0">
            <a:spAutoFit/>
          </a:bodyPr>
          <a:lstStyle/>
          <a:p>
            <a:pPr marL="12700" marR="5080">
              <a:lnSpc>
                <a:spcPct val="100000"/>
              </a:lnSpc>
              <a:spcBef>
                <a:spcPts val="100"/>
              </a:spcBef>
              <a:tabLst>
                <a:tab pos="5142865" algn="l"/>
              </a:tabLst>
            </a:pPr>
            <a:r>
              <a:rPr lang="ro-RO" dirty="0">
                <a:solidFill>
                  <a:srgbClr val="000000"/>
                </a:solidFill>
              </a:rPr>
              <a:t>În acel moment, toate triburile lui Israel au venit la David și l-au uns pe el rege și asupra lui Israel. Într-un final, David a devenit rege asupra celor 12 triburi ale lui Israel, reușind să unească</a:t>
            </a:r>
            <a:endParaRPr spc="-5" dirty="0">
              <a:solidFill>
                <a:srgbClr val="000000"/>
              </a:solidFill>
            </a:endParaRPr>
          </a:p>
        </p:txBody>
      </p:sp>
      <p:sp>
        <p:nvSpPr>
          <p:cNvPr id="5" name="object 3">
            <a:extLst>
              <a:ext uri="{FF2B5EF4-FFF2-40B4-BE49-F238E27FC236}">
                <a16:creationId xmlns:a16="http://schemas.microsoft.com/office/drawing/2014/main" id="{16A9C3C2-9ECF-4EE3-AEF8-9FBE09DE05F7}"/>
              </a:ext>
            </a:extLst>
          </p:cNvPr>
          <p:cNvSpPr txBox="1">
            <a:spLocks/>
          </p:cNvSpPr>
          <p:nvPr/>
        </p:nvSpPr>
        <p:spPr>
          <a:xfrm>
            <a:off x="5638800" y="1863125"/>
            <a:ext cx="2730500" cy="443711"/>
          </a:xfrm>
          <a:prstGeom prst="rect">
            <a:avLst/>
          </a:prstGeom>
        </p:spPr>
        <p:txBody>
          <a:bodyPr vert="horz" wrap="square" lIns="0" tIns="12700" rIns="0" bIns="0" rtlCol="0">
            <a:spAutoFit/>
          </a:bodyPr>
          <a:lstStyle>
            <a:lvl1pPr>
              <a:defRPr sz="2800" b="0" i="0">
                <a:solidFill>
                  <a:srgbClr val="65FF65"/>
                </a:solidFill>
                <a:latin typeface="Comic Sans MS"/>
                <a:ea typeface="+mj-ea"/>
                <a:cs typeface="Comic Sans MS"/>
              </a:defRPr>
            </a:lvl1pPr>
          </a:lstStyle>
          <a:p>
            <a:pPr marL="12700" marR="5080">
              <a:spcBef>
                <a:spcPts val="100"/>
              </a:spcBef>
              <a:tabLst>
                <a:tab pos="5142865" algn="l"/>
              </a:tabLst>
            </a:pPr>
            <a:r>
              <a:rPr lang="ro-RO" kern="0" dirty="0">
                <a:solidFill>
                  <a:srgbClr val="000000"/>
                </a:solidFill>
              </a:rPr>
              <a:t>poporul evreu.</a:t>
            </a:r>
            <a:endParaRPr lang="ro-RO" kern="0" spc="-5" dirty="0">
              <a:solidFill>
                <a:srgbClr val="000000"/>
              </a:solidFill>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21995" y="177037"/>
            <a:ext cx="8604250" cy="2598147"/>
          </a:xfrm>
          <a:prstGeom prst="rect">
            <a:avLst/>
          </a:prstGeom>
        </p:spPr>
        <p:txBody>
          <a:bodyPr vert="horz" wrap="square" lIns="0" tIns="12700" rIns="0" bIns="0" rtlCol="0">
            <a:spAutoFit/>
          </a:bodyPr>
          <a:lstStyle/>
          <a:p>
            <a:r>
              <a:rPr lang="ro-RO" dirty="0">
                <a:solidFill>
                  <a:schemeClr val="tx1"/>
                </a:solidFill>
              </a:rPr>
              <a:t>Imediat după, nou rege David a cucerit cetatea Ierusalim, devenind astfel cunoscută și ca cetatea lui David. A reconstruit-o asemenea unei fortărețe. Din Ierusalim, armatele lui David mergeau pentru a-i cuceri pe Filisteni și pe toți ceilalți dușmani ai Israelului.</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257800" y="190934"/>
            <a:ext cx="3224530" cy="6476132"/>
          </a:xfrm>
          <a:prstGeom prst="rect">
            <a:avLst/>
          </a:prstGeom>
        </p:spPr>
        <p:txBody>
          <a:bodyPr vert="horz" wrap="square" lIns="0" tIns="12700" rIns="0" bIns="0" rtlCol="0">
            <a:spAutoFit/>
          </a:bodyPr>
          <a:lstStyle/>
          <a:p>
            <a:pPr marL="12700" marR="6985" indent="412750" algn="r">
              <a:lnSpc>
                <a:spcPct val="100000"/>
              </a:lnSpc>
              <a:spcBef>
                <a:spcPts val="100"/>
              </a:spcBef>
            </a:pPr>
            <a:r>
              <a:rPr lang="ro-RO" sz="2800" dirty="0">
                <a:latin typeface="Comic Sans MS"/>
                <a:cs typeface="Comic Sans MS"/>
              </a:rPr>
              <a:t>Apoi, regele David a adus Arca Alianței la Ierusalim. Arca Alianței conținea cele 10 porunci și alte legi date lui Moise de Dumnezeu. Arca reamintea Israeliților de sfințenia lui Dumnezeu și de nevoia de a-l asculta.</a:t>
            </a:r>
            <a:endParaRPr sz="2800" dirty="0">
              <a:latin typeface="Comic Sans MS"/>
              <a:cs typeface="Comic Sans MS"/>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499102" y="180847"/>
            <a:ext cx="4356735" cy="3029034"/>
          </a:xfrm>
          <a:prstGeom prst="rect">
            <a:avLst/>
          </a:prstGeom>
        </p:spPr>
        <p:txBody>
          <a:bodyPr vert="horz" wrap="square" lIns="0" tIns="12700" rIns="0" bIns="0" rtlCol="0">
            <a:spAutoFit/>
          </a:bodyPr>
          <a:lstStyle/>
          <a:p>
            <a:pPr marL="12700" marR="5080">
              <a:lnSpc>
                <a:spcPct val="100000"/>
              </a:lnSpc>
              <a:spcBef>
                <a:spcPts val="100"/>
              </a:spcBef>
              <a:tabLst>
                <a:tab pos="2213610" algn="l"/>
              </a:tabLst>
            </a:pPr>
            <a:r>
              <a:rPr lang="ro-RO" sz="2800" dirty="0">
                <a:latin typeface="Comic Sans MS"/>
                <a:cs typeface="Comic Sans MS"/>
              </a:rPr>
              <a:t>David a fost nevoit să ducă multe bătălii în primi ani ai domniei sale. Era un soldat înțelept și un om umil care cerea mereu îndrumarea lui Dumnezeu în rugăciune.</a:t>
            </a:r>
            <a:endParaRPr sz="2800" dirty="0">
              <a:latin typeface="Comic Sans MS"/>
              <a:cs typeface="Comic Sans MS"/>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096000" y="283267"/>
            <a:ext cx="2587565" cy="6291466"/>
          </a:xfrm>
          <a:prstGeom prst="rect">
            <a:avLst/>
          </a:prstGeom>
        </p:spPr>
        <p:txBody>
          <a:bodyPr vert="horz" wrap="square" lIns="0" tIns="12700" rIns="0" bIns="0" rtlCol="0">
            <a:spAutoFit/>
          </a:bodyPr>
          <a:lstStyle/>
          <a:p>
            <a:pPr marL="12700" marR="5080" indent="-3810" algn="r">
              <a:lnSpc>
                <a:spcPct val="100000"/>
              </a:lnSpc>
              <a:spcBef>
                <a:spcPts val="100"/>
              </a:spcBef>
              <a:tabLst>
                <a:tab pos="1030605" algn="l"/>
              </a:tabLst>
            </a:pPr>
            <a:r>
              <a:rPr lang="ro-RO" sz="2400" spc="-5" dirty="0">
                <a:latin typeface="Comic Sans MS"/>
                <a:cs typeface="Comic Sans MS"/>
              </a:rPr>
              <a:t>Însă ceea ce îl tulbura pe David era faptul că el locuia într-o casă frumoasă în timp ce Arca lui Dumnezeu rămânea în continuare într-un cort. Așa că a decis să construiască un templu. Nathan, profetul Domnului, i-a spus că se apuce de treabă.</a:t>
            </a:r>
            <a:endParaRPr sz="2400" dirty="0">
              <a:latin typeface="Comic Sans MS"/>
              <a:cs typeface="Comic Sans MS"/>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347254" y="710481"/>
            <a:ext cx="2644345" cy="4013919"/>
          </a:xfrm>
          <a:prstGeom prst="rect">
            <a:avLst/>
          </a:prstGeom>
        </p:spPr>
        <p:txBody>
          <a:bodyPr vert="horz" wrap="square" lIns="0" tIns="12700" rIns="0" bIns="0" rtlCol="0">
            <a:spAutoFit/>
          </a:bodyPr>
          <a:lstStyle/>
          <a:p>
            <a:pPr algn="r"/>
            <a:r>
              <a:rPr lang="ro-RO" sz="2600" dirty="0">
                <a:solidFill>
                  <a:schemeClr val="bg1"/>
                </a:solidFill>
                <a:latin typeface="Comic Sans MS" panose="030F0702030302020204" pitchFamily="66" charset="0"/>
              </a:rPr>
              <a:t> Însă în acea noapte, Dumnezeu i-a trimis un mesaj lui David, </a:t>
            </a:r>
            <a:r>
              <a:rPr lang="ro-RO" sz="2600" i="1" dirty="0">
                <a:solidFill>
                  <a:schemeClr val="bg1"/>
                </a:solidFill>
                <a:latin typeface="Comic Sans MS" panose="030F0702030302020204" pitchFamily="66" charset="0"/>
              </a:rPr>
              <a:t>Slujitorul meu David, Domnul </a:t>
            </a:r>
            <a:r>
              <a:rPr lang="ro-RO" sz="2600" i="1" dirty="0" err="1">
                <a:solidFill>
                  <a:schemeClr val="bg1"/>
                </a:solidFill>
                <a:latin typeface="Comic Sans MS" panose="030F0702030302020204" pitchFamily="66" charset="0"/>
              </a:rPr>
              <a:t>îţi</a:t>
            </a:r>
            <a:r>
              <a:rPr lang="ro-RO" sz="2600" i="1" dirty="0">
                <a:solidFill>
                  <a:schemeClr val="bg1"/>
                </a:solidFill>
                <a:latin typeface="Comic Sans MS" panose="030F0702030302020204" pitchFamily="66" charset="0"/>
              </a:rPr>
              <a:t> face cunoscut că Domnul </a:t>
            </a:r>
            <a:r>
              <a:rPr lang="ro-RO" sz="2600" i="1" dirty="0" err="1">
                <a:solidFill>
                  <a:schemeClr val="bg1"/>
                </a:solidFill>
                <a:latin typeface="Comic Sans MS" panose="030F0702030302020204" pitchFamily="66" charset="0"/>
              </a:rPr>
              <a:t>îţi</a:t>
            </a:r>
            <a:r>
              <a:rPr lang="ro-RO" sz="2600" i="1" dirty="0">
                <a:solidFill>
                  <a:schemeClr val="bg1"/>
                </a:solidFill>
                <a:latin typeface="Comic Sans MS" panose="030F0702030302020204" pitchFamily="66" charset="0"/>
              </a:rPr>
              <a:t> va face </a:t>
            </a:r>
            <a:endParaRPr sz="2600" dirty="0">
              <a:solidFill>
                <a:schemeClr val="bg1"/>
              </a:solidFill>
              <a:latin typeface="Comic Sans MS" panose="030F0702030302020204" pitchFamily="66" charset="0"/>
              <a:cs typeface="Comic Sans MS"/>
            </a:endParaRPr>
          </a:p>
        </p:txBody>
      </p:sp>
      <p:sp>
        <p:nvSpPr>
          <p:cNvPr id="4" name="object 3">
            <a:extLst>
              <a:ext uri="{FF2B5EF4-FFF2-40B4-BE49-F238E27FC236}">
                <a16:creationId xmlns:a16="http://schemas.microsoft.com/office/drawing/2014/main" id="{A14155B8-0242-4753-BDF9-570F7B5B8032}"/>
              </a:ext>
            </a:extLst>
          </p:cNvPr>
          <p:cNvSpPr txBox="1"/>
          <p:nvPr/>
        </p:nvSpPr>
        <p:spPr>
          <a:xfrm>
            <a:off x="304800" y="4724400"/>
            <a:ext cx="8534400" cy="2037786"/>
          </a:xfrm>
          <a:prstGeom prst="rect">
            <a:avLst/>
          </a:prstGeom>
        </p:spPr>
        <p:txBody>
          <a:bodyPr vert="horz" wrap="square" lIns="0" tIns="12700" rIns="0" bIns="0" rtlCol="0">
            <a:spAutoFit/>
          </a:bodyPr>
          <a:lstStyle/>
          <a:p>
            <a:r>
              <a:rPr lang="ro-RO" sz="2600" i="1" dirty="0">
                <a:solidFill>
                  <a:schemeClr val="bg1"/>
                </a:solidFill>
                <a:latin typeface="Comic Sans MS" panose="030F0702030302020204" pitchFamily="66" charset="0"/>
              </a:rPr>
              <a:t>o casă!  Când se vor împlini zilele tale </a:t>
            </a:r>
            <a:r>
              <a:rPr lang="ro-RO" sz="2600" i="1" dirty="0" err="1">
                <a:solidFill>
                  <a:schemeClr val="bg1"/>
                </a:solidFill>
                <a:latin typeface="Comic Sans MS" panose="030F0702030302020204" pitchFamily="66" charset="0"/>
              </a:rPr>
              <a:t>şi</a:t>
            </a:r>
            <a:r>
              <a:rPr lang="ro-RO" sz="2600" i="1" dirty="0">
                <a:solidFill>
                  <a:schemeClr val="bg1"/>
                </a:solidFill>
                <a:latin typeface="Comic Sans MS" panose="030F0702030302020204" pitchFamily="66" charset="0"/>
              </a:rPr>
              <a:t> te vei odihni cu </a:t>
            </a:r>
            <a:r>
              <a:rPr lang="ro-RO" sz="2600" i="1" dirty="0" err="1">
                <a:solidFill>
                  <a:schemeClr val="bg1"/>
                </a:solidFill>
                <a:latin typeface="Comic Sans MS" panose="030F0702030302020204" pitchFamily="66" charset="0"/>
              </a:rPr>
              <a:t>părinţii</a:t>
            </a:r>
            <a:r>
              <a:rPr lang="ro-RO" sz="2600" i="1" dirty="0">
                <a:solidFill>
                  <a:schemeClr val="bg1"/>
                </a:solidFill>
                <a:latin typeface="Comic Sans MS" panose="030F0702030302020204" pitchFamily="66" charset="0"/>
              </a:rPr>
              <a:t> tăi, voi ridica un descendent al tău după tine, care a </a:t>
            </a:r>
            <a:r>
              <a:rPr lang="ro-RO" sz="2600" i="1" dirty="0" err="1">
                <a:solidFill>
                  <a:schemeClr val="bg1"/>
                </a:solidFill>
                <a:latin typeface="Comic Sans MS" panose="030F0702030302020204" pitchFamily="66" charset="0"/>
              </a:rPr>
              <a:t>ieşit</a:t>
            </a:r>
            <a:r>
              <a:rPr lang="ro-RO" sz="2600" i="1" dirty="0">
                <a:solidFill>
                  <a:schemeClr val="bg1"/>
                </a:solidFill>
                <a:latin typeface="Comic Sans MS" panose="030F0702030302020204" pitchFamily="66" charset="0"/>
              </a:rPr>
              <a:t> din tine, </a:t>
            </a:r>
            <a:r>
              <a:rPr lang="ro-RO" sz="2600" i="1" dirty="0" err="1">
                <a:solidFill>
                  <a:schemeClr val="bg1"/>
                </a:solidFill>
                <a:latin typeface="Comic Sans MS" panose="030F0702030302020204" pitchFamily="66" charset="0"/>
              </a:rPr>
              <a:t>şi</a:t>
            </a:r>
            <a:r>
              <a:rPr lang="ro-RO" sz="2600" i="1" dirty="0">
                <a:solidFill>
                  <a:schemeClr val="bg1"/>
                </a:solidFill>
                <a:latin typeface="Comic Sans MS" panose="030F0702030302020204" pitchFamily="66" charset="0"/>
              </a:rPr>
              <a:t>-i voi întări domnia. </a:t>
            </a:r>
            <a:r>
              <a:rPr lang="ro-RO" sz="2600" b="1" i="1" baseline="30000" dirty="0">
                <a:solidFill>
                  <a:schemeClr val="bg1"/>
                </a:solidFill>
                <a:latin typeface="Comic Sans MS" panose="030F0702030302020204" pitchFamily="66" charset="0"/>
              </a:rPr>
              <a:t>13</a:t>
            </a:r>
            <a:r>
              <a:rPr lang="ro-RO" sz="2600" i="1" dirty="0">
                <a:solidFill>
                  <a:schemeClr val="bg1"/>
                </a:solidFill>
                <a:latin typeface="Comic Sans MS" panose="030F0702030302020204" pitchFamily="66" charset="0"/>
              </a:rPr>
              <a:t> El va zidi o casă numelui meu </a:t>
            </a:r>
            <a:r>
              <a:rPr lang="ro-RO" sz="2600" i="1" dirty="0" err="1">
                <a:solidFill>
                  <a:schemeClr val="bg1"/>
                </a:solidFill>
                <a:latin typeface="Comic Sans MS" panose="030F0702030302020204" pitchFamily="66" charset="0"/>
              </a:rPr>
              <a:t>şi</a:t>
            </a:r>
            <a:r>
              <a:rPr lang="ro-RO" sz="2600" i="1" dirty="0">
                <a:solidFill>
                  <a:schemeClr val="bg1"/>
                </a:solidFill>
                <a:latin typeface="Comic Sans MS" panose="030F0702030302020204" pitchFamily="66" charset="0"/>
              </a:rPr>
              <a:t> voi întări scaunul lui de domnie pentru vecie (2Sam 7, 11-13).</a:t>
            </a:r>
            <a:endParaRPr lang="ro-RO" sz="2600" dirty="0">
              <a:solidFill>
                <a:schemeClr val="bg1"/>
              </a:solidFill>
              <a:latin typeface="Comic Sans MS" panose="030F0702030302020204" pitchFamily="66" charset="0"/>
            </a:endParaRP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936</Words>
  <Application>Microsoft Office PowerPoint</Application>
  <PresentationFormat>Expunere pe ecran (4:3)</PresentationFormat>
  <Paragraphs>37</Paragraphs>
  <Slides>22</Slides>
  <Notes>0</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22</vt:i4>
      </vt:variant>
    </vt:vector>
  </HeadingPairs>
  <TitlesOfParts>
    <vt:vector size="25" baseType="lpstr">
      <vt:lpstr>Calibri</vt:lpstr>
      <vt:lpstr>Comic Sans MS</vt:lpstr>
      <vt:lpstr>Office Theme</vt:lpstr>
      <vt:lpstr>Prezentare PowerPoint</vt:lpstr>
      <vt:lpstr>Prezentare PowerPoint</vt:lpstr>
      <vt:lpstr>Într-un final regele Ish-bosheth a fost ucis de către doi dintre proprii lui soldați.</vt:lpstr>
      <vt:lpstr>În acel moment, toate triburile lui Israel au venit la David și l-au uns pe el rege și asupra lui Israel. Într-un final, David a devenit rege asupra celor 12 triburi ale lui Israel, reușind să unească</vt:lpstr>
      <vt:lpstr>Imediat după, nou rege David a cucerit cetatea Ierusalim, devenind astfel cunoscută și ca cetatea lui David. A reconstruit-o asemenea unei fortărețe. Din Ierusalim, armatele lui David mergeau pentru a-i cuceri pe Filisteni și pe toți ceilalți dușmani ai Israelului.</vt:lpstr>
      <vt:lpstr>Prezentare PowerPoint</vt:lpstr>
      <vt:lpstr>Prezentare PowerPoint</vt:lpstr>
      <vt:lpstr>Prezentare PowerPoint</vt:lpstr>
      <vt:lpstr>Prezentare PowerPoint</vt:lpstr>
      <vt:lpstr>Prezentare PowerPoint</vt:lpstr>
      <vt:lpstr>Prezentare PowerPoint</vt:lpstr>
      <vt:lpstr>Într-o noaptea, nu reușea să doarmă. Așa că s-a dus pe balcon și privea asupra orașului.</vt:lpstr>
      <vt:lpstr>Prezentare PowerPoint</vt:lpstr>
      <vt:lpstr>Prezentare PowerPoint</vt:lpstr>
      <vt:lpstr>Prezentare PowerPoint</vt:lpstr>
      <vt:lpstr>Prezentare PowerPoint</vt:lpstr>
      <vt:lpstr>Când un călător a sosit la bogat, bogatul nu a ucis una din oile sale pentru a-i da de mâncare ci a luat singura lui mielușică și a ucis-o.</vt:lpstr>
      <vt:lpstr>David s-a enervat pe egoismul acelui bogat și a strigat, Omul care a făcut aceasta va muri cu siguranță.</vt:lpstr>
      <vt:lpstr>Tu ești acel om, i-a spus Nathan cu curaj lui David. Însă ceea ce făcuse David era cu mult mai rău decât povestea acelui om bogat.</vt:lpstr>
      <vt:lpstr>Prezentare PowerPoint</vt:lpstr>
      <vt:lpstr>Prezentare PowerPoint</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the King Part 2 English</dc:title>
  <cp:lastModifiedBy>Mihail</cp:lastModifiedBy>
  <cp:revision>15</cp:revision>
  <dcterms:created xsi:type="dcterms:W3CDTF">2018-02-26T20:30:09Z</dcterms:created>
  <dcterms:modified xsi:type="dcterms:W3CDTF">2019-10-25T18:26:27Z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2002-10-26T00:00:00Z</vt:filetime>
  </property>
  <property fmtid="{D5CDD505-2E9C-101B-9397-08002B2CF9AE}" pid="3" name="Creator">
    <vt:lpwstr>ADOBEPS4.DRV Version 4.24</vt:lpwstr>
  </property>
  <property fmtid="{D5CDD505-2E9C-101B-9397-08002B2CF9AE}" pid="4" name="LastSaved">
    <vt:filetime>2018-02-26T00:00:00Z</vt:filetime>
  </property>
</Properties>
</file>