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8" r:id="rId18"/>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ro-RO"/>
          </a:p>
        </p:txBody>
      </p:sp>
      <p:sp>
        <p:nvSpPr>
          <p:cNvPr id="3" name="Substituent dată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E704FA50-C2CD-43C2-BA72-FA6F300A6780}" type="datetimeFigureOut">
              <a:rPr lang="ro-RO" smtClean="0"/>
              <a:t>14.11.2019</a:t>
            </a:fld>
            <a:endParaRPr lang="ro-RO"/>
          </a:p>
        </p:txBody>
      </p:sp>
      <p:sp>
        <p:nvSpPr>
          <p:cNvPr id="4" name="Substituent imagine diapozitiv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ro-RO"/>
          </a:p>
        </p:txBody>
      </p:sp>
      <p:sp>
        <p:nvSpPr>
          <p:cNvPr id="5" name="Substituent note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6" name="Substituent subsol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ro-RO"/>
          </a:p>
        </p:txBody>
      </p:sp>
      <p:sp>
        <p:nvSpPr>
          <p:cNvPr id="7" name="Substituent număr diapozitiv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38118A9-8952-4594-B4EA-9987D3FA796B}" type="slidenum">
              <a:rPr lang="ro-RO" smtClean="0"/>
              <a:t>‹#›</a:t>
            </a:fld>
            <a:endParaRPr lang="ro-RO"/>
          </a:p>
        </p:txBody>
      </p:sp>
    </p:spTree>
    <p:extLst>
      <p:ext uri="{BB962C8B-B14F-4D97-AF65-F5344CB8AC3E}">
        <p14:creationId xmlns:p14="http://schemas.microsoft.com/office/powerpoint/2010/main" val="243222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238118A9-8952-4594-B4EA-9987D3FA796B}" type="slidenum">
              <a:rPr lang="ro-RO" smtClean="0"/>
              <a:t>2</a:t>
            </a:fld>
            <a:endParaRPr lang="ro-RO"/>
          </a:p>
        </p:txBody>
      </p:sp>
    </p:spTree>
    <p:extLst>
      <p:ext uri="{BB962C8B-B14F-4D97-AF65-F5344CB8AC3E}">
        <p14:creationId xmlns:p14="http://schemas.microsoft.com/office/powerpoint/2010/main" val="123072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78633" y="2576576"/>
            <a:ext cx="3586733" cy="1122679"/>
          </a:xfrm>
          <a:prstGeom prst="rect">
            <a:avLst/>
          </a:prstGeom>
        </p:spPr>
        <p:txBody>
          <a:bodyPr wrap="square" lIns="0" tIns="0" rIns="0" bIns="0">
            <a:spAutoFit/>
          </a:bodyPr>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11/14/2019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648200" y="1828800"/>
            <a:ext cx="2849677" cy="1366400"/>
          </a:xfrm>
          <a:prstGeom prst="rect">
            <a:avLst/>
          </a:prstGeom>
        </p:spPr>
        <p:txBody>
          <a:bodyPr vert="horz" wrap="square" lIns="0" tIns="12065" rIns="0" bIns="0" rtlCol="0">
            <a:spAutoFit/>
          </a:bodyPr>
          <a:lstStyle/>
          <a:p>
            <a:pPr marL="12700" marR="5080" indent="-635" algn="ctr">
              <a:lnSpc>
                <a:spcPct val="100000"/>
              </a:lnSpc>
              <a:spcBef>
                <a:spcPts val="95"/>
              </a:spcBef>
            </a:pPr>
            <a:r>
              <a:rPr lang="nn-NO" sz="4400" spc="-5" dirty="0">
                <a:solidFill>
                  <a:srgbClr val="FFFF00"/>
                </a:solidFill>
                <a:latin typeface="Comic Sans MS"/>
                <a:cs typeface="Comic Sans MS"/>
              </a:rPr>
              <a:t>Regi buni și regi răi</a:t>
            </a:r>
            <a:endParaRPr sz="4400" dirty="0">
              <a:latin typeface="Comic Sans MS"/>
              <a:cs typeface="Comic Sans M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08278" y="178561"/>
            <a:ext cx="8707121" cy="2598147"/>
          </a:xfrm>
          <a:prstGeom prst="rect">
            <a:avLst/>
          </a:prstGeom>
        </p:spPr>
        <p:txBody>
          <a:bodyPr vert="horz" wrap="square" lIns="0" tIns="12700" rIns="0" bIns="0" rtlCol="0">
            <a:spAutoFit/>
          </a:bodyPr>
          <a:lstStyle/>
          <a:p>
            <a:pPr marL="12700" marR="5080">
              <a:lnSpc>
                <a:spcPct val="100000"/>
              </a:lnSpc>
              <a:spcBef>
                <a:spcPts val="100"/>
              </a:spcBef>
              <a:tabLst>
                <a:tab pos="2743835" algn="l"/>
                <a:tab pos="2961640" algn="l"/>
                <a:tab pos="5409565" algn="l"/>
              </a:tabLst>
            </a:pPr>
            <a:r>
              <a:rPr lang="ro-RO" sz="2800" dirty="0">
                <a:solidFill>
                  <a:srgbClr val="000000"/>
                </a:solidFill>
              </a:rPr>
              <a:t>În momentul în care Manase a murit, fiul său, Amon, a revenit la închinarea la chipuri cioplite. Însă el nu s-a căit cu umilință asemenea tatălui său Manase. Amon, păcătuia din ce în ce mai mult, așa că slujitori lui, într-un final l-au și omorât, în propria sa casă. Acesta domnise doar doi ani de zile.</a:t>
            </a:r>
            <a:endParaRPr sz="2800"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58572" y="177037"/>
            <a:ext cx="4923028" cy="4752583"/>
          </a:xfrm>
          <a:prstGeom prst="rect">
            <a:avLst/>
          </a:prstGeom>
        </p:spPr>
        <p:txBody>
          <a:bodyPr vert="horz" wrap="square" lIns="0" tIns="12700" rIns="0" bIns="0" rtlCol="0">
            <a:spAutoFit/>
          </a:bodyPr>
          <a:lstStyle/>
          <a:p>
            <a:pPr marL="12700" marR="5080">
              <a:lnSpc>
                <a:spcPct val="100000"/>
              </a:lnSpc>
              <a:spcBef>
                <a:spcPts val="100"/>
              </a:spcBef>
              <a:tabLst>
                <a:tab pos="1151255" algn="l"/>
                <a:tab pos="3550285" algn="l"/>
              </a:tabLst>
            </a:pPr>
            <a:r>
              <a:rPr lang="ro-RO" sz="2800" dirty="0">
                <a:latin typeface="Comic Sans MS"/>
                <a:cs typeface="Comic Sans MS"/>
              </a:rPr>
              <a:t>Următorul rege al lui Israel, Iosia a fost un băiețel de doar 8 ani de zile, care a domnit timp de 31 de ani, datorită faptului că a făcut doar ceea ce era drept în ochi lui Dumnezeu. A distrus toți zei falși și toate chipurile cioplite. De fapt, Iosia a sfărâmat toți acești idoli.</a:t>
            </a:r>
            <a:endParaRPr sz="2800" dirty="0">
              <a:latin typeface="Comic Sans MS"/>
              <a:cs typeface="Comic Sans MS"/>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47904" y="182371"/>
            <a:ext cx="8819896" cy="1305486"/>
          </a:xfrm>
          <a:prstGeom prst="rect">
            <a:avLst/>
          </a:prstGeom>
        </p:spPr>
        <p:txBody>
          <a:bodyPr vert="horz" wrap="square" lIns="0" tIns="12700" rIns="0" bIns="0" rtlCol="0">
            <a:spAutoFit/>
          </a:bodyPr>
          <a:lstStyle/>
          <a:p>
            <a:pPr marL="12700" marR="5080">
              <a:lnSpc>
                <a:spcPct val="100000"/>
              </a:lnSpc>
              <a:spcBef>
                <a:spcPts val="100"/>
              </a:spcBef>
              <a:tabLst>
                <a:tab pos="2733040" algn="l"/>
              </a:tabLst>
            </a:pPr>
            <a:r>
              <a:rPr lang="ro-RO" sz="2800" dirty="0">
                <a:solidFill>
                  <a:srgbClr val="000000"/>
                </a:solidFill>
              </a:rPr>
              <a:t>Bunul rege Iosia de asemenea, a curățat și a reparat Templul lui Dumnezeu. Printre dărâmături un preot a găsit cartea Legii Domnului dată lui Moise. </a:t>
            </a:r>
            <a:endParaRPr sz="2800"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419600" y="151891"/>
            <a:ext cx="4372863" cy="3459922"/>
          </a:xfrm>
          <a:prstGeom prst="rect">
            <a:avLst/>
          </a:prstGeom>
        </p:spPr>
        <p:txBody>
          <a:bodyPr vert="horz" wrap="square" lIns="0" tIns="12700" rIns="0" bIns="0" rtlCol="0">
            <a:spAutoFit/>
          </a:bodyPr>
          <a:lstStyle/>
          <a:p>
            <a:pPr marL="12700" marR="5080">
              <a:lnSpc>
                <a:spcPct val="100000"/>
              </a:lnSpc>
              <a:spcBef>
                <a:spcPts val="100"/>
              </a:spcBef>
              <a:tabLst>
                <a:tab pos="1447800" algn="l"/>
              </a:tabLst>
            </a:pPr>
            <a:r>
              <a:rPr lang="ro-RO" sz="2800" dirty="0">
                <a:latin typeface="Comic Sans MS"/>
                <a:cs typeface="Comic Sans MS"/>
              </a:rPr>
              <a:t>În momentul în care regele a auzit de cuvântul Legii, și-a sfâșiat hainele de durere. Iosia știa de faptele teribile ale predecesorilor săi, cum aceștia nu ascultaseră de legile Domnului.</a:t>
            </a:r>
            <a:endParaRPr sz="2800" dirty="0">
              <a:latin typeface="Comic Sans MS"/>
              <a:cs typeface="Comic Sans MS"/>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52400" y="152400"/>
            <a:ext cx="8051165" cy="3929281"/>
          </a:xfrm>
          <a:prstGeom prst="rect">
            <a:avLst/>
          </a:prstGeom>
        </p:spPr>
        <p:txBody>
          <a:bodyPr vert="horz" wrap="square" lIns="0" tIns="12700" rIns="0" bIns="0" rtlCol="0">
            <a:spAutoFit/>
          </a:bodyPr>
          <a:lstStyle/>
          <a:p>
            <a:pPr marL="12700" marR="5080">
              <a:lnSpc>
                <a:spcPct val="100000"/>
              </a:lnSpc>
              <a:spcBef>
                <a:spcPts val="100"/>
              </a:spcBef>
              <a:tabLst>
                <a:tab pos="1858645" algn="l"/>
                <a:tab pos="5839460" algn="l"/>
              </a:tabLst>
            </a:pPr>
            <a:r>
              <a:rPr lang="ro-RO" sz="2800" dirty="0">
                <a:solidFill>
                  <a:srgbClr val="FFFFFF"/>
                </a:solidFill>
                <a:latin typeface="Comic Sans MS"/>
                <a:cs typeface="Comic Sans MS"/>
              </a:rPr>
              <a:t>O profetesă pe nume </a:t>
            </a:r>
            <a:r>
              <a:rPr lang="ro-RO" sz="2800" dirty="0" err="1">
                <a:solidFill>
                  <a:srgbClr val="FFFFFF"/>
                </a:solidFill>
                <a:latin typeface="Comic Sans MS"/>
                <a:cs typeface="Comic Sans MS"/>
              </a:rPr>
              <a:t>Húlda</a:t>
            </a:r>
            <a:r>
              <a:rPr lang="ro-RO" sz="2800" dirty="0">
                <a:solidFill>
                  <a:srgbClr val="FFFFFF"/>
                </a:solidFill>
                <a:latin typeface="Comic Sans MS"/>
                <a:cs typeface="Comic Sans MS"/>
              </a:rPr>
              <a:t>, i-a dat un mesaj regelui Iosia din partea lui Dumnezeu, </a:t>
            </a:r>
            <a:r>
              <a:rPr lang="ro-RO" sz="2800" dirty="0" err="1">
                <a:solidFill>
                  <a:srgbClr val="FFFFFF"/>
                </a:solidFill>
                <a:latin typeface="Comic Sans MS"/>
                <a:cs typeface="Comic Sans MS"/>
              </a:rPr>
              <a:t>Aşa</a:t>
            </a:r>
            <a:r>
              <a:rPr lang="ro-RO" sz="2800" dirty="0">
                <a:solidFill>
                  <a:srgbClr val="FFFFFF"/>
                </a:solidFill>
                <a:latin typeface="Comic Sans MS"/>
                <a:cs typeface="Comic Sans MS"/>
              </a:rPr>
              <a:t> </a:t>
            </a:r>
            <a:r>
              <a:rPr lang="ro-RO" sz="2800" dirty="0" err="1">
                <a:solidFill>
                  <a:srgbClr val="FFFFFF"/>
                </a:solidFill>
                <a:latin typeface="Comic Sans MS"/>
                <a:cs typeface="Comic Sans MS"/>
              </a:rPr>
              <a:t>vorbeşte</a:t>
            </a:r>
            <a:r>
              <a:rPr lang="ro-RO" sz="2800" dirty="0">
                <a:solidFill>
                  <a:srgbClr val="FFFFFF"/>
                </a:solidFill>
                <a:latin typeface="Comic Sans MS"/>
                <a:cs typeface="Comic Sans MS"/>
              </a:rPr>
              <a:t> Domnul: Iată, voi trimite răul asupra acestui loc, asupra locuitorilor săi, după toate cuvintele </a:t>
            </a:r>
            <a:r>
              <a:rPr lang="ro-RO" sz="2800" dirty="0" err="1">
                <a:solidFill>
                  <a:srgbClr val="FFFFFF"/>
                </a:solidFill>
                <a:latin typeface="Comic Sans MS"/>
                <a:cs typeface="Comic Sans MS"/>
              </a:rPr>
              <a:t>cărţii</a:t>
            </a:r>
            <a:r>
              <a:rPr lang="ro-RO" sz="2800" dirty="0">
                <a:solidFill>
                  <a:srgbClr val="FFFFFF"/>
                </a:solidFill>
                <a:latin typeface="Comic Sans MS"/>
                <a:cs typeface="Comic Sans MS"/>
              </a:rPr>
              <a:t> pe care a citit-o regele lui </a:t>
            </a:r>
            <a:r>
              <a:rPr lang="ro-RO" sz="2800" dirty="0" err="1">
                <a:solidFill>
                  <a:srgbClr val="FFFFFF"/>
                </a:solidFill>
                <a:latin typeface="Comic Sans MS"/>
                <a:cs typeface="Comic Sans MS"/>
              </a:rPr>
              <a:t>Iúda</a:t>
            </a:r>
            <a:r>
              <a:rPr lang="ro-RO" sz="2800" dirty="0">
                <a:solidFill>
                  <a:srgbClr val="FFFFFF"/>
                </a:solidFill>
                <a:latin typeface="Comic Sans MS"/>
                <a:cs typeface="Comic Sans MS"/>
              </a:rPr>
              <a:t>. Pentru că m-au părăsit. Însă pentru faptul </a:t>
            </a:r>
          </a:p>
          <a:p>
            <a:pPr marL="12700" marR="5080">
              <a:lnSpc>
                <a:spcPct val="100000"/>
              </a:lnSpc>
              <a:spcBef>
                <a:spcPts val="100"/>
              </a:spcBef>
              <a:tabLst>
                <a:tab pos="1858645" algn="l"/>
                <a:tab pos="5839460" algn="l"/>
              </a:tabLst>
            </a:pPr>
            <a:r>
              <a:rPr lang="ro-RO" sz="2800" dirty="0">
                <a:solidFill>
                  <a:srgbClr val="FFFFFF"/>
                </a:solidFill>
                <a:latin typeface="Comic Sans MS"/>
                <a:cs typeface="Comic Sans MS"/>
              </a:rPr>
              <a:t>că Iosia fusese umil, acest fapt nu a </a:t>
            </a:r>
          </a:p>
          <a:p>
            <a:pPr marL="12700" marR="5080">
              <a:lnSpc>
                <a:spcPct val="100000"/>
              </a:lnSpc>
              <a:spcBef>
                <a:spcPts val="100"/>
              </a:spcBef>
              <a:tabLst>
                <a:tab pos="1858645" algn="l"/>
                <a:tab pos="5839460" algn="l"/>
              </a:tabLst>
            </a:pPr>
            <a:r>
              <a:rPr lang="ro-RO" sz="2800" dirty="0">
                <a:solidFill>
                  <a:srgbClr val="FFFFFF"/>
                </a:solidFill>
                <a:latin typeface="Comic Sans MS"/>
                <a:cs typeface="Comic Sans MS"/>
              </a:rPr>
              <a:t>avut loc decât după moartea lui </a:t>
            </a:r>
          </a:p>
          <a:p>
            <a:pPr marL="12700" marR="5080">
              <a:lnSpc>
                <a:spcPct val="100000"/>
              </a:lnSpc>
              <a:spcBef>
                <a:spcPts val="100"/>
              </a:spcBef>
              <a:tabLst>
                <a:tab pos="1858645" algn="l"/>
                <a:tab pos="5839460" algn="l"/>
              </a:tabLst>
            </a:pPr>
            <a:r>
              <a:rPr lang="ro-RO" sz="2800" dirty="0">
                <a:solidFill>
                  <a:srgbClr val="FFFFFF"/>
                </a:solidFill>
                <a:latin typeface="Comic Sans MS"/>
                <a:cs typeface="Comic Sans MS"/>
              </a:rPr>
              <a:t>Iosia.</a:t>
            </a:r>
            <a:endParaRPr sz="2800" dirty="0">
              <a:latin typeface="Comic Sans MS"/>
              <a:cs typeface="Comic Sans MS"/>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04800" y="152400"/>
            <a:ext cx="8074659" cy="3954929"/>
          </a:xfrm>
          <a:prstGeom prst="rect">
            <a:avLst/>
          </a:prstGeom>
        </p:spPr>
        <p:txBody>
          <a:bodyPr vert="horz" wrap="square" lIns="0" tIns="12700" rIns="0" bIns="0" rtlCol="0">
            <a:spAutoFit/>
          </a:bodyPr>
          <a:lstStyle/>
          <a:p>
            <a:pPr marL="12700" marR="5080" algn="just">
              <a:lnSpc>
                <a:spcPct val="100000"/>
              </a:lnSpc>
              <a:spcBef>
                <a:spcPts val="100"/>
              </a:spcBef>
            </a:pPr>
            <a:r>
              <a:rPr lang="ro-RO" sz="2800" dirty="0">
                <a:latin typeface="Comic Sans MS"/>
                <a:cs typeface="Comic Sans MS"/>
              </a:rPr>
              <a:t>Dumnezeu l-a ajutat pe Iosia să aducă poporul său înapoi la Domnul. Într-o zi, în timp ce conducea armatele sale, Iosia a fost grav rănit de către o săgeată de la armatele dușmane.</a:t>
            </a:r>
          </a:p>
          <a:p>
            <a:pPr marL="12700" marR="5080" algn="just">
              <a:lnSpc>
                <a:spcPct val="100000"/>
              </a:lnSpc>
              <a:spcBef>
                <a:spcPts val="100"/>
              </a:spcBef>
            </a:pPr>
            <a:r>
              <a:rPr lang="ro-RO" sz="2800" dirty="0">
                <a:latin typeface="Comic Sans MS"/>
                <a:cs typeface="Comic Sans MS"/>
              </a:rPr>
              <a:t>Servitorii l-au adus acasă </a:t>
            </a:r>
          </a:p>
          <a:p>
            <a:pPr marL="12700" marR="5080" algn="just">
              <a:lnSpc>
                <a:spcPct val="100000"/>
              </a:lnSpc>
              <a:spcBef>
                <a:spcPts val="100"/>
              </a:spcBef>
            </a:pPr>
            <a:r>
              <a:rPr lang="ro-RO" sz="2800" dirty="0">
                <a:latin typeface="Comic Sans MS"/>
                <a:cs typeface="Comic Sans MS"/>
              </a:rPr>
              <a:t>într-o trăsură murind în </a:t>
            </a:r>
          </a:p>
          <a:p>
            <a:pPr marL="12700" marR="5080" algn="just">
              <a:lnSpc>
                <a:spcPct val="100000"/>
              </a:lnSpc>
              <a:spcBef>
                <a:spcPts val="100"/>
              </a:spcBef>
            </a:pPr>
            <a:r>
              <a:rPr lang="ro-RO" sz="2800" dirty="0">
                <a:latin typeface="Comic Sans MS"/>
                <a:cs typeface="Comic Sans MS"/>
              </a:rPr>
              <a:t>Ierusalim. Tot poporul l-a </a:t>
            </a:r>
          </a:p>
          <a:p>
            <a:pPr marL="12700" marR="5080" algn="just">
              <a:lnSpc>
                <a:spcPct val="100000"/>
              </a:lnSpc>
              <a:spcBef>
                <a:spcPts val="100"/>
              </a:spcBef>
            </a:pPr>
            <a:r>
              <a:rPr lang="ro-RO" sz="2800" dirty="0">
                <a:latin typeface="Comic Sans MS"/>
                <a:cs typeface="Comic Sans MS"/>
              </a:rPr>
              <a:t>deplâns și a cântat cântece </a:t>
            </a:r>
          </a:p>
          <a:p>
            <a:pPr marL="12700" marR="5080" algn="just">
              <a:lnSpc>
                <a:spcPct val="100000"/>
              </a:lnSpc>
              <a:spcBef>
                <a:spcPts val="100"/>
              </a:spcBef>
            </a:pPr>
            <a:r>
              <a:rPr lang="ro-RO" sz="2800" dirty="0">
                <a:latin typeface="Comic Sans MS"/>
                <a:cs typeface="Comic Sans MS"/>
              </a:rPr>
              <a:t>despre regele Iosia.</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800600" y="76200"/>
            <a:ext cx="4157217" cy="6476132"/>
          </a:xfrm>
          <a:prstGeom prst="rect">
            <a:avLst/>
          </a:prstGeom>
        </p:spPr>
        <p:txBody>
          <a:bodyPr vert="horz" wrap="square" lIns="0" tIns="12700" rIns="0" bIns="0" rtlCol="0">
            <a:spAutoFit/>
          </a:bodyPr>
          <a:lstStyle/>
          <a:p>
            <a:pPr marL="12700" marR="13970">
              <a:lnSpc>
                <a:spcPct val="100000"/>
              </a:lnSpc>
              <a:spcBef>
                <a:spcPts val="100"/>
              </a:spcBef>
              <a:tabLst>
                <a:tab pos="2128520" algn="l"/>
                <a:tab pos="2755900" algn="l"/>
              </a:tabLst>
            </a:pPr>
            <a:r>
              <a:rPr lang="ro-RO" sz="2800" spc="-5" dirty="0">
                <a:latin typeface="Comic Sans MS"/>
                <a:cs typeface="Comic Sans MS"/>
              </a:rPr>
              <a:t>Imediat după, regatul a luat sfârșit. Însă într-o bună zi avea să vină un rege nou care va domni peste Israel. Numele lui este Regele Regilor, și Domnul Domnilor. În momentul în care Isus Cristos a venit prima oară, el a fost respins și crucificat. Când Isus Cristos va veni din nou, el nu va mai fi rege doar asupra lui Israel ci asupra lumii întregi.</a:t>
            </a:r>
            <a:endParaRPr sz="2800" dirty="0">
              <a:latin typeface="Comic Sans MS"/>
              <a:cs typeface="Comic Sans M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048000" y="2326295"/>
            <a:ext cx="3542665" cy="1122680"/>
          </a:xfrm>
          <a:prstGeom prst="rect">
            <a:avLst/>
          </a:prstGeom>
        </p:spPr>
        <p:txBody>
          <a:bodyPr vert="horz" wrap="square" lIns="0" tIns="12700" rIns="0" bIns="0" rtlCol="0">
            <a:spAutoFit/>
          </a:bodyPr>
          <a:lstStyle/>
          <a:p>
            <a:pPr marL="12700">
              <a:lnSpc>
                <a:spcPct val="100000"/>
              </a:lnSpc>
              <a:spcBef>
                <a:spcPts val="100"/>
              </a:spcBef>
            </a:pPr>
            <a:r>
              <a:rPr lang="ro-RO" sz="7200" dirty="0">
                <a:solidFill>
                  <a:srgbClr val="FFFFFF"/>
                </a:solidFill>
              </a:rPr>
              <a:t>Sfârșit</a:t>
            </a:r>
            <a:endParaRPr sz="7200"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txBox="1"/>
          <p:nvPr/>
        </p:nvSpPr>
        <p:spPr>
          <a:xfrm>
            <a:off x="209804" y="177037"/>
            <a:ext cx="4666996" cy="5614357"/>
          </a:xfrm>
          <a:prstGeom prst="rect">
            <a:avLst/>
          </a:prstGeom>
        </p:spPr>
        <p:txBody>
          <a:bodyPr vert="horz" wrap="square" lIns="0" tIns="12700" rIns="0" bIns="0" rtlCol="0">
            <a:spAutoFit/>
          </a:bodyPr>
          <a:lstStyle/>
          <a:p>
            <a:pPr marL="12700" marR="5080">
              <a:lnSpc>
                <a:spcPct val="100000"/>
              </a:lnSpc>
              <a:spcBef>
                <a:spcPts val="100"/>
              </a:spcBef>
              <a:tabLst>
                <a:tab pos="1927225" algn="l"/>
              </a:tabLst>
            </a:pPr>
            <a:r>
              <a:rPr lang="ro-RO" sz="2800" spc="-5" dirty="0">
                <a:latin typeface="Comic Sans MS"/>
                <a:cs typeface="Comic Sans MS"/>
              </a:rPr>
              <a:t>Era o zi minunată pentru regele Manase. Tatăl lui regele Ezechia tocmai ce murise. Acum, în vârstă de doar 12 ani de zile, Manase, era noul rege al poporului lui Dumnezeu din Iuda. În acel moment încă nu știa, însă Manase avea să fie rege timp de 55 de ani de zile. Iar Manase avea nevoie de ajutorul lui Dumnezeu pentru a fi un rege bun.</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36851" y="177037"/>
            <a:ext cx="7254750" cy="3014980"/>
          </a:xfrm>
          <a:prstGeom prst="rect">
            <a:avLst/>
          </a:prstGeom>
        </p:spPr>
        <p:txBody>
          <a:bodyPr vert="horz" wrap="square" lIns="0" tIns="12700" rIns="0" bIns="0" rtlCol="0">
            <a:spAutoFit/>
          </a:bodyPr>
          <a:lstStyle/>
          <a:p>
            <a:pPr marL="12700" marR="5080">
              <a:lnSpc>
                <a:spcPct val="100000"/>
              </a:lnSpc>
              <a:spcBef>
                <a:spcPts val="100"/>
              </a:spcBef>
              <a:tabLst>
                <a:tab pos="1427480" algn="l"/>
                <a:tab pos="3346450" algn="l"/>
              </a:tabLst>
            </a:pPr>
            <a:r>
              <a:rPr lang="ro-RO" sz="2800" spc="-5" dirty="0">
                <a:latin typeface="Comic Sans MS"/>
                <a:cs typeface="Comic Sans MS"/>
              </a:rPr>
              <a:t>Însă Manase l-a ignorat pe Dumnezeu și a făcut multe rele. Manase a reconstruit altare altor idoli. Ba chiar a făcut un chip cioplit și l-a pus în templul sfânt al lui Dumnezeu. Așa că Dumnezeu i-a spus lui Manase, Să nu-ți faci chip cioplit. Să nu i te </a:t>
            </a:r>
          </a:p>
          <a:p>
            <a:pPr marL="12700" marR="5080" algn="r">
              <a:lnSpc>
                <a:spcPct val="100000"/>
              </a:lnSpc>
              <a:spcBef>
                <a:spcPts val="100"/>
              </a:spcBef>
              <a:tabLst>
                <a:tab pos="1427480" algn="l"/>
                <a:tab pos="3346450" algn="l"/>
              </a:tabLst>
            </a:pPr>
            <a:r>
              <a:rPr lang="ro-RO" sz="2800" spc="-5" dirty="0">
                <a:latin typeface="Comic Sans MS"/>
                <a:cs typeface="Comic Sans MS"/>
              </a:rPr>
              <a:t>închini lui și nici să-i slujești.</a:t>
            </a:r>
            <a:endParaRPr sz="2800" dirty="0">
              <a:latin typeface="Comic Sans MS"/>
              <a:cs typeface="Comic Sans MS"/>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7997" y="151891"/>
            <a:ext cx="3957320" cy="3890809"/>
          </a:xfrm>
          <a:prstGeom prst="rect">
            <a:avLst/>
          </a:prstGeom>
        </p:spPr>
        <p:txBody>
          <a:bodyPr vert="horz" wrap="square" lIns="0" tIns="12700" rIns="0" bIns="0" rtlCol="0">
            <a:spAutoFit/>
          </a:bodyPr>
          <a:lstStyle/>
          <a:p>
            <a:pPr marL="12700" marR="5080">
              <a:lnSpc>
                <a:spcPct val="100000"/>
              </a:lnSpc>
              <a:spcBef>
                <a:spcPts val="100"/>
              </a:spcBef>
              <a:tabLst>
                <a:tab pos="1873885" algn="l"/>
              </a:tabLst>
            </a:pPr>
            <a:r>
              <a:rPr lang="ro-RO" sz="2800" dirty="0">
                <a:latin typeface="Comic Sans MS"/>
                <a:cs typeface="Comic Sans MS"/>
              </a:rPr>
              <a:t>Manase practicase vrăjitoria. A îndepărtat poporul de la Dumnezeu. Regele ba chiar și-a ars fii ca sacrificii aduse idolilor. Ne-ascultarea lui Manase l-a mâniat </a:t>
            </a:r>
          </a:p>
          <a:p>
            <a:pPr marL="12700" marR="5080">
              <a:lnSpc>
                <a:spcPct val="100000"/>
              </a:lnSpc>
              <a:spcBef>
                <a:spcPts val="100"/>
              </a:spcBef>
              <a:tabLst>
                <a:tab pos="1873885" algn="l"/>
              </a:tabLst>
            </a:pPr>
            <a:r>
              <a:rPr lang="ro-RO" sz="2800" dirty="0">
                <a:latin typeface="Comic Sans MS"/>
                <a:cs typeface="Comic Sans MS"/>
              </a:rPr>
              <a:t>mult pe Domnul.</a:t>
            </a:r>
            <a:endParaRPr sz="2800" dirty="0">
              <a:latin typeface="Comic Sans MS"/>
              <a:cs typeface="Comic Sans MS"/>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47904" y="161797"/>
            <a:ext cx="8667496" cy="2598147"/>
          </a:xfrm>
          <a:prstGeom prst="rect">
            <a:avLst/>
          </a:prstGeom>
        </p:spPr>
        <p:txBody>
          <a:bodyPr vert="horz" wrap="square" lIns="0" tIns="12700" rIns="0" bIns="0" rtlCol="0">
            <a:spAutoFit/>
          </a:bodyPr>
          <a:lstStyle/>
          <a:p>
            <a:pPr marL="12700">
              <a:lnSpc>
                <a:spcPct val="100000"/>
              </a:lnSpc>
              <a:spcBef>
                <a:spcPts val="100"/>
              </a:spcBef>
            </a:pPr>
            <a:r>
              <a:rPr lang="ro-RO" sz="2800" dirty="0">
                <a:latin typeface="Comic Sans MS"/>
                <a:cs typeface="Comic Sans MS"/>
              </a:rPr>
              <a:t>În momentul în care poporul nu l-a ascultat pe Dumnezeu, acesta a permis ca ei să fie pedepsiți. Asta e și ceea ce s-a întâmplat cu Manase și cu poporul asupra căruia domnea. Domnul a adus armata asiriană asupra lor. Iar Manase a fost luat în lanțuri în Babilon.</a:t>
            </a:r>
            <a:endParaRPr sz="2800" dirty="0">
              <a:latin typeface="Comic Sans MS"/>
              <a:cs typeface="Comic Sans MS"/>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962400" y="228600"/>
            <a:ext cx="5029200" cy="4752583"/>
          </a:xfrm>
          <a:prstGeom prst="rect">
            <a:avLst/>
          </a:prstGeom>
        </p:spPr>
        <p:txBody>
          <a:bodyPr vert="horz" wrap="square" lIns="0" tIns="12700" rIns="0" bIns="0" rtlCol="0">
            <a:spAutoFit/>
          </a:bodyPr>
          <a:lstStyle/>
          <a:p>
            <a:pPr marL="12700" marR="5080">
              <a:lnSpc>
                <a:spcPct val="100000"/>
              </a:lnSpc>
              <a:spcBef>
                <a:spcPts val="100"/>
              </a:spcBef>
              <a:tabLst>
                <a:tab pos="964565" algn="l"/>
                <a:tab pos="2436495" algn="l"/>
                <a:tab pos="3378835" algn="l"/>
              </a:tabLst>
            </a:pPr>
            <a:r>
              <a:rPr lang="ro-RO" sz="2800" spc="-5" dirty="0">
                <a:latin typeface="Comic Sans MS"/>
                <a:cs typeface="Comic Sans MS"/>
              </a:rPr>
              <a:t>Suferind în Babilon, Manase s-a rugat Domnului, Dumnezeului său. S-a umilit pe sine enorm de mult, înaintea Dumnezeului părinților lui, și s-a rugat lui. Rugăciunea adusă chipurilor cioplite a fost încheiată. Însă oare avea să răspundă Dumnezeul cel viu, la rugăciunile lui Manase după această slăbiciune a sa?</a:t>
            </a:r>
            <a:endParaRPr sz="2800" dirty="0">
              <a:latin typeface="Comic Sans MS"/>
              <a:cs typeface="Comic Sans MS"/>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3425" y="157987"/>
            <a:ext cx="5252975" cy="3029034"/>
          </a:xfrm>
          <a:prstGeom prst="rect">
            <a:avLst/>
          </a:prstGeom>
        </p:spPr>
        <p:txBody>
          <a:bodyPr vert="horz" wrap="square" lIns="0" tIns="12700" rIns="0" bIns="0" rtlCol="0">
            <a:spAutoFit/>
          </a:bodyPr>
          <a:lstStyle/>
          <a:p>
            <a:pPr marL="12700" marR="5080">
              <a:lnSpc>
                <a:spcPct val="100000"/>
              </a:lnSpc>
              <a:spcBef>
                <a:spcPts val="100"/>
              </a:spcBef>
              <a:tabLst>
                <a:tab pos="903605" algn="l"/>
                <a:tab pos="2878455" algn="l"/>
              </a:tabLst>
            </a:pPr>
            <a:r>
              <a:rPr lang="ro-RO" sz="2800" spc="-5" dirty="0">
                <a:latin typeface="Comic Sans MS"/>
                <a:cs typeface="Comic Sans MS"/>
              </a:rPr>
              <a:t>Da! Dumnezeu a auzit rugăciunea regelui și l-a readus în Ierusalim, și l-a repus pe tronul său, l-a pus din nou rege peste poporul său. În acel moment, Manase a știut că Domnul este Dumnezeu.</a:t>
            </a:r>
            <a:endParaRPr sz="2800" dirty="0">
              <a:latin typeface="Comic Sans MS"/>
              <a:cs typeface="Comic Sans MS"/>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655573" y="1387094"/>
            <a:ext cx="7791450" cy="2160905"/>
          </a:xfrm>
          <a:prstGeom prst="rect">
            <a:avLst/>
          </a:prstGeom>
        </p:spPr>
        <p:txBody>
          <a:bodyPr vert="horz" wrap="square" lIns="0" tIns="12700" rIns="0" bIns="0" rtlCol="0">
            <a:spAutoFit/>
          </a:bodyPr>
          <a:lstStyle/>
          <a:p>
            <a:pPr marL="12700" marR="5080">
              <a:lnSpc>
                <a:spcPct val="100000"/>
              </a:lnSpc>
              <a:spcBef>
                <a:spcPts val="100"/>
              </a:spcBef>
              <a:tabLst>
                <a:tab pos="1593850" algn="l"/>
                <a:tab pos="5270500" algn="l"/>
                <a:tab pos="5659120" algn="l"/>
              </a:tabLst>
            </a:pPr>
            <a:r>
              <a:rPr lang="ro-RO" sz="2800" dirty="0"/>
              <a:t>Acum regele Manase, era o persoană nouă. A luat imaginea cioplită din templul Domnului și a adunat toți idoli falși din Ierusalim. I-a aruncat pe toți. A reparat altarul Domnului și a oferit multe jertfe de mulțumire.</a:t>
            </a:r>
            <a:endParaRPr sz="2800"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602995" y="1920494"/>
            <a:ext cx="8286750" cy="1305486"/>
          </a:xfrm>
          <a:prstGeom prst="rect">
            <a:avLst/>
          </a:prstGeom>
        </p:spPr>
        <p:txBody>
          <a:bodyPr vert="horz" wrap="square" lIns="0" tIns="12700" rIns="0" bIns="0" rtlCol="0">
            <a:spAutoFit/>
          </a:bodyPr>
          <a:lstStyle/>
          <a:p>
            <a:pPr marL="12700" marR="5080">
              <a:lnSpc>
                <a:spcPct val="100000"/>
              </a:lnSpc>
              <a:spcBef>
                <a:spcPts val="100"/>
              </a:spcBef>
              <a:tabLst>
                <a:tab pos="3613785" algn="l"/>
              </a:tabLst>
            </a:pPr>
            <a:r>
              <a:rPr lang="ro-RO" sz="2800" dirty="0"/>
              <a:t>Apoi a dat poruncă poporului său, să îl slujească pe Domnul Dumnezeul lui Israel. Ce schimbare minunată în Manase!</a:t>
            </a:r>
            <a:endParaRPr sz="2800" dirty="0"/>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TotalTime>
  <Words>786</Words>
  <Application>Microsoft Office PowerPoint</Application>
  <PresentationFormat>Expunere pe ecran (4:3)</PresentationFormat>
  <Paragraphs>28</Paragraphs>
  <Slides>17</Slides>
  <Notes>1</Notes>
  <HiddenSlides>0</HiddenSlides>
  <MMClips>0</MMClips>
  <ScaleCrop>false</ScaleCrop>
  <HeadingPairs>
    <vt:vector size="6" baseType="variant">
      <vt:variant>
        <vt:lpstr>Fonturi utilizate</vt:lpstr>
      </vt:variant>
      <vt:variant>
        <vt:i4>2</vt:i4>
      </vt:variant>
      <vt:variant>
        <vt:lpstr>Temă</vt:lpstr>
      </vt:variant>
      <vt:variant>
        <vt:i4>1</vt:i4>
      </vt:variant>
      <vt:variant>
        <vt:lpstr>Titluri diapozitive</vt:lpstr>
      </vt:variant>
      <vt:variant>
        <vt:i4>17</vt:i4>
      </vt:variant>
    </vt:vector>
  </HeadingPairs>
  <TitlesOfParts>
    <vt:vector size="20" baseType="lpstr">
      <vt:lpstr>Calibri</vt:lpstr>
      <vt:lpstr>Comic Sans MS</vt:lpstr>
      <vt:lpstr>Office Theme</vt:lpstr>
      <vt:lpstr>Prezentare PowerPoint</vt:lpstr>
      <vt:lpstr>Prezentare PowerPoint</vt:lpstr>
      <vt:lpstr>Prezentare PowerPoint</vt:lpstr>
      <vt:lpstr>Prezentare PowerPoint</vt:lpstr>
      <vt:lpstr>Prezentare PowerPoint</vt:lpstr>
      <vt:lpstr>Prezentare PowerPoint</vt:lpstr>
      <vt:lpstr>Prezentare PowerPoint</vt:lpstr>
      <vt:lpstr>Acum regele Manase, era o persoană nouă. A luat imaginea cioplită din templul Domnului și a adunat toți idoli falși din Ierusalim. I-a aruncat pe toți. A reparat altarul Domnului și a oferit multe jertfe de mulțumire.</vt:lpstr>
      <vt:lpstr>Apoi a dat poruncă poporului său, să îl slujească pe Domnul Dumnezeul lui Israel. Ce schimbare minunată în Manase!</vt:lpstr>
      <vt:lpstr>În momentul în care Manase a murit, fiul său, Amon, a revenit la închinarea la chipuri cioplite. Însă el nu s-a căit cu umilință asemenea tatălui său Manase. Amon, păcătuia din ce în ce mai mult, așa că slujitori lui, într-un final l-au și omorât, în propria sa casă. Acesta domnise doar doi ani de zile.</vt:lpstr>
      <vt:lpstr>Prezentare PowerPoint</vt:lpstr>
      <vt:lpstr>Bunul rege Iosia de asemenea, a curățat și a reparat Templul lui Dumnezeu. Printre dărâmături un preot a găsit cartea Legii Domnului dată lui Moise. </vt:lpstr>
      <vt:lpstr>Prezentare PowerPoint</vt:lpstr>
      <vt:lpstr>Prezentare PowerPoint</vt:lpstr>
      <vt:lpstr>Prezentare PowerPoint</vt:lpstr>
      <vt:lpstr>Prezentare PowerPoint</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Kings Bad Kings English</dc:title>
  <cp:lastModifiedBy>Mihail</cp:lastModifiedBy>
  <cp:revision>12</cp:revision>
  <dcterms:created xsi:type="dcterms:W3CDTF">2018-02-26T20:31:17Z</dcterms:created>
  <dcterms:modified xsi:type="dcterms:W3CDTF">2019-11-14T16:34:16Z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2002-09-21T00:00:00Z</vt:filetime>
  </property>
  <property fmtid="{D5CDD505-2E9C-101B-9397-08002B2CF9AE}" pid="3" name="Creator">
    <vt:lpwstr>ADOBEPS4.DRV Version 4.24</vt:lpwstr>
  </property>
  <property fmtid="{D5CDD505-2E9C-101B-9397-08002B2CF9AE}" pid="4" name="LastSaved">
    <vt:filetime>2018-02-26T00:00:00Z</vt:filetime>
  </property>
</Properties>
</file>