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659633" y="74487"/>
            <a:ext cx="3824732" cy="1255395"/>
          </a:xfrm>
          <a:prstGeom prst="rect">
            <a:avLst/>
          </a:prstGeom>
        </p:spPr>
        <p:txBody>
          <a:bodyPr wrap="square" lIns="0" tIns="0" rIns="0" bIns="0">
            <a:spAutoFit/>
          </a:bodyPr>
          <a:lstStyle>
            <a:lvl1pPr>
              <a:defRPr sz="3600" b="0" i="0">
                <a:solidFill>
                  <a:schemeClr val="bg1"/>
                </a:solidFill>
                <a:latin typeface="Comic Sans MS"/>
                <a:cs typeface="Comic Sans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rgbClr val="65FF65"/>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65FF65"/>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65FF65"/>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211165" y="320293"/>
            <a:ext cx="4721668" cy="2160905"/>
          </a:xfrm>
          <a:prstGeom prst="rect">
            <a:avLst/>
          </a:prstGeom>
        </p:spPr>
        <p:txBody>
          <a:bodyPr wrap="square" lIns="0" tIns="0" rIns="0" bIns="0">
            <a:spAutoFit/>
          </a:bodyPr>
          <a:lstStyle>
            <a:lvl1pPr>
              <a:defRPr sz="2800" b="0" i="0">
                <a:solidFill>
                  <a:srgbClr val="65FF65"/>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11/21/2019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76800" y="1828800"/>
            <a:ext cx="2698750" cy="1489510"/>
          </a:xfrm>
          <a:prstGeom prst="rect">
            <a:avLst/>
          </a:prstGeom>
        </p:spPr>
        <p:txBody>
          <a:bodyPr vert="horz" wrap="square" lIns="0" tIns="12065" rIns="0" bIns="0" rtlCol="0">
            <a:spAutoFit/>
          </a:bodyPr>
          <a:lstStyle/>
          <a:p>
            <a:pPr marL="198755" marR="5080" indent="-186690" algn="ctr">
              <a:lnSpc>
                <a:spcPct val="100000"/>
              </a:lnSpc>
              <a:spcBef>
                <a:spcPts val="95"/>
              </a:spcBef>
            </a:pPr>
            <a:r>
              <a:rPr lang="ro-RO" sz="4800" spc="-5" dirty="0">
                <a:solidFill>
                  <a:srgbClr val="FFFF00"/>
                </a:solidFill>
                <a:latin typeface="Comic Sans MS"/>
                <a:cs typeface="Comic Sans MS"/>
              </a:rPr>
              <a:t>Omul de foc</a:t>
            </a:r>
            <a:endParaRPr sz="4800" dirty="0">
              <a:latin typeface="Comic Sans MS"/>
              <a:cs typeface="Comic Sans M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55524" y="170941"/>
            <a:ext cx="8736076" cy="6565900"/>
          </a:xfrm>
          <a:prstGeom prst="rect">
            <a:avLst/>
          </a:prstGeom>
        </p:spPr>
        <p:txBody>
          <a:bodyPr vert="horz" wrap="square" lIns="0" tIns="12700" rIns="0" bIns="0" rtlCol="0">
            <a:spAutoFit/>
          </a:bodyPr>
          <a:lstStyle/>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Nu te teme, mergi </a:t>
            </a:r>
            <a:r>
              <a:rPr lang="ro-RO" sz="2800" spc="-5" dirty="0" err="1">
                <a:latin typeface="Comic Sans MS"/>
                <a:cs typeface="Comic Sans MS"/>
              </a:rPr>
              <a:t>şi</a:t>
            </a:r>
            <a:r>
              <a:rPr lang="ro-RO" sz="2800" spc="-5" dirty="0">
                <a:latin typeface="Comic Sans MS"/>
                <a:cs typeface="Comic Sans MS"/>
              </a:rPr>
              <a:t> fă după cuvântul tău! Dar fă pentru mine o turtă mică mai întâi </a:t>
            </a:r>
            <a:r>
              <a:rPr lang="ro-RO" sz="2800" spc="-5" dirty="0" err="1">
                <a:latin typeface="Comic Sans MS"/>
                <a:cs typeface="Comic Sans MS"/>
              </a:rPr>
              <a:t>şi</a:t>
            </a:r>
            <a:r>
              <a:rPr lang="ro-RO" sz="2800" spc="-5" dirty="0">
                <a:latin typeface="Comic Sans MS"/>
                <a:cs typeface="Comic Sans MS"/>
              </a:rPr>
              <a:t> adu-mi-o; apoi vei face pentru tine </a:t>
            </a:r>
            <a:r>
              <a:rPr lang="ro-RO" sz="2800" spc="-5" dirty="0" err="1">
                <a:latin typeface="Comic Sans MS"/>
                <a:cs typeface="Comic Sans MS"/>
              </a:rPr>
              <a:t>şi</a:t>
            </a:r>
            <a:r>
              <a:rPr lang="ro-RO" sz="2800" spc="-5" dirty="0">
                <a:latin typeface="Comic Sans MS"/>
                <a:cs typeface="Comic Sans MS"/>
              </a:rPr>
              <a:t> pentru fiul tău! După care Ilie a spus, «Vasul cu făină nu se va termina </a:t>
            </a:r>
            <a:r>
              <a:rPr lang="ro-RO" sz="2800" spc="-5" dirty="0" err="1">
                <a:latin typeface="Comic Sans MS"/>
                <a:cs typeface="Comic Sans MS"/>
              </a:rPr>
              <a:t>şi</a:t>
            </a:r>
            <a:r>
              <a:rPr lang="ro-RO" sz="2800" spc="-5" dirty="0">
                <a:latin typeface="Comic Sans MS"/>
                <a:cs typeface="Comic Sans MS"/>
              </a:rPr>
              <a:t> untdelemnul din urcior nu se va împuțina până în ziua când Domnul va da ploaie peste fața pământului»”. Pentru ca aceasta să se întâmple Dumnezeu trebuia să săvârșească un miracol, ceea ce a </a:t>
            </a:r>
          </a:p>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și făcut. Femeia </a:t>
            </a:r>
          </a:p>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și fiul ei au </a:t>
            </a:r>
          </a:p>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mâncat </a:t>
            </a:r>
          </a:p>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multe zile, </a:t>
            </a:r>
          </a:p>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dar făina </a:t>
            </a:r>
          </a:p>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și uleiul nu </a:t>
            </a:r>
          </a:p>
          <a:p>
            <a:pPr marL="12700" marR="5080">
              <a:lnSpc>
                <a:spcPct val="100000"/>
              </a:lnSpc>
              <a:spcBef>
                <a:spcPts val="100"/>
              </a:spcBef>
              <a:tabLst>
                <a:tab pos="1387475" algn="l"/>
                <a:tab pos="1927225" algn="l"/>
                <a:tab pos="2390775" algn="l"/>
                <a:tab pos="2940050" algn="l"/>
                <a:tab pos="4078604" algn="l"/>
              </a:tabLst>
            </a:pPr>
            <a:r>
              <a:rPr lang="ro-RO" sz="2800" spc="-5" dirty="0">
                <a:latin typeface="Comic Sans MS"/>
                <a:cs typeface="Comic Sans MS"/>
              </a:rPr>
              <a:t>se terminau.</a:t>
            </a:r>
            <a:endParaRPr sz="2800" dirty="0">
              <a:latin typeface="Comic Sans MS"/>
              <a:cs typeface="Comic Sans MS"/>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65429" y="145795"/>
            <a:ext cx="8878191" cy="4411464"/>
          </a:xfrm>
          <a:prstGeom prst="rect">
            <a:avLst/>
          </a:prstGeom>
        </p:spPr>
        <p:txBody>
          <a:bodyPr vert="horz" wrap="square" lIns="0" tIns="12700" rIns="0" bIns="0" rtlCol="0">
            <a:spAutoFit/>
          </a:bodyPr>
          <a:lstStyle/>
          <a:p>
            <a:pPr marL="12700" marR="182880">
              <a:lnSpc>
                <a:spcPct val="100000"/>
              </a:lnSpc>
              <a:spcBef>
                <a:spcPts val="100"/>
              </a:spcBef>
              <a:tabLst>
                <a:tab pos="1870075" algn="l"/>
                <a:tab pos="3921125" algn="l"/>
                <a:tab pos="5683885" algn="l"/>
              </a:tabLst>
            </a:pPr>
            <a:r>
              <a:rPr lang="ro-RO" sz="2800" dirty="0">
                <a:latin typeface="Comic Sans MS"/>
                <a:cs typeface="Comic Sans MS"/>
              </a:rPr>
              <a:t>Ilie a trăit cu ei. Într-o zi s-a întâmplat un lucru destul de trist. Fiul văduvei a murit. Ilie a cărat trupul băiatului în camera de sus. A strigat la </a:t>
            </a:r>
          </a:p>
          <a:p>
            <a:pPr marL="12700" marR="182880" algn="r">
              <a:lnSpc>
                <a:spcPct val="100000"/>
              </a:lnSpc>
              <a:spcBef>
                <a:spcPts val="100"/>
              </a:spcBef>
              <a:tabLst>
                <a:tab pos="1870075" algn="l"/>
                <a:tab pos="3921125" algn="l"/>
                <a:tab pos="5683885" algn="l"/>
              </a:tabLst>
            </a:pPr>
            <a:r>
              <a:rPr lang="ro-RO" sz="2800" dirty="0">
                <a:latin typeface="Comic Sans MS"/>
                <a:cs typeface="Comic Sans MS"/>
              </a:rPr>
              <a:t>Domnul spunând, Doamne </a:t>
            </a:r>
          </a:p>
          <a:p>
            <a:pPr marL="12700" marR="182880" algn="r">
              <a:lnSpc>
                <a:spcPct val="100000"/>
              </a:lnSpc>
              <a:spcBef>
                <a:spcPts val="100"/>
              </a:spcBef>
              <a:tabLst>
                <a:tab pos="1870075" algn="l"/>
                <a:tab pos="3921125" algn="l"/>
                <a:tab pos="5683885" algn="l"/>
              </a:tabLst>
            </a:pPr>
            <a:r>
              <a:rPr lang="ro-RO" sz="2800" dirty="0">
                <a:latin typeface="Comic Sans MS"/>
                <a:cs typeface="Comic Sans MS"/>
              </a:rPr>
              <a:t>Dumnezeul meu, fă, te </a:t>
            </a:r>
          </a:p>
          <a:p>
            <a:pPr marL="12700" marR="182880" algn="r">
              <a:lnSpc>
                <a:spcPct val="100000"/>
              </a:lnSpc>
              <a:spcBef>
                <a:spcPts val="100"/>
              </a:spcBef>
              <a:tabLst>
                <a:tab pos="1870075" algn="l"/>
                <a:tab pos="3921125" algn="l"/>
                <a:tab pos="5683885" algn="l"/>
              </a:tabLst>
            </a:pPr>
            <a:r>
              <a:rPr lang="ro-RO" sz="2800" dirty="0">
                <a:latin typeface="Comic Sans MS"/>
                <a:cs typeface="Comic Sans MS"/>
              </a:rPr>
              <a:t>rog, să se întoarcă </a:t>
            </a:r>
          </a:p>
          <a:p>
            <a:pPr marL="12700" marR="182880" algn="r">
              <a:lnSpc>
                <a:spcPct val="100000"/>
              </a:lnSpc>
              <a:spcBef>
                <a:spcPts val="100"/>
              </a:spcBef>
              <a:tabLst>
                <a:tab pos="1870075" algn="l"/>
                <a:tab pos="3921125" algn="l"/>
                <a:tab pos="5683885" algn="l"/>
              </a:tabLst>
            </a:pPr>
            <a:r>
              <a:rPr lang="ro-RO" sz="2800" dirty="0">
                <a:latin typeface="Comic Sans MS"/>
                <a:cs typeface="Comic Sans MS"/>
              </a:rPr>
              <a:t>sufletul acestui </a:t>
            </a:r>
          </a:p>
          <a:p>
            <a:pPr marL="12700" marR="182880" algn="r">
              <a:lnSpc>
                <a:spcPct val="100000"/>
              </a:lnSpc>
              <a:spcBef>
                <a:spcPts val="100"/>
              </a:spcBef>
              <a:tabLst>
                <a:tab pos="1870075" algn="l"/>
                <a:tab pos="3921125" algn="l"/>
                <a:tab pos="5683885" algn="l"/>
              </a:tabLst>
            </a:pPr>
            <a:r>
              <a:rPr lang="ro-RO" sz="2800" dirty="0">
                <a:latin typeface="Comic Sans MS"/>
                <a:cs typeface="Comic Sans MS"/>
              </a:rPr>
              <a:t>copil în el!”. </a:t>
            </a:r>
          </a:p>
          <a:p>
            <a:pPr marL="12700" marR="182880" algn="r">
              <a:lnSpc>
                <a:spcPct val="100000"/>
              </a:lnSpc>
              <a:spcBef>
                <a:spcPts val="100"/>
              </a:spcBef>
              <a:tabLst>
                <a:tab pos="1870075" algn="l"/>
                <a:tab pos="3921125" algn="l"/>
                <a:tab pos="5683885" algn="l"/>
              </a:tabLst>
            </a:pPr>
            <a:r>
              <a:rPr lang="ro-RO" sz="2800" dirty="0">
                <a:latin typeface="Comic Sans MS"/>
                <a:cs typeface="Comic Sans MS"/>
              </a:rPr>
              <a:t>O rugăciune </a:t>
            </a:r>
          </a:p>
          <a:p>
            <a:pPr marL="12700" marR="182880" algn="r">
              <a:lnSpc>
                <a:spcPct val="100000"/>
              </a:lnSpc>
              <a:spcBef>
                <a:spcPts val="100"/>
              </a:spcBef>
              <a:tabLst>
                <a:tab pos="1870075" algn="l"/>
                <a:tab pos="3921125" algn="l"/>
                <a:tab pos="5683885" algn="l"/>
              </a:tabLst>
            </a:pPr>
            <a:r>
              <a:rPr lang="ro-RO" sz="2800" dirty="0">
                <a:latin typeface="Comic Sans MS"/>
                <a:cs typeface="Comic Sans MS"/>
              </a:rPr>
              <a:t>cam imposibilă!</a:t>
            </a:r>
            <a:endParaRPr sz="2800" dirty="0">
              <a:latin typeface="Comic Sans MS"/>
              <a:cs typeface="Comic Sans MS"/>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65429" y="154939"/>
            <a:ext cx="8802371" cy="2623795"/>
          </a:xfrm>
          <a:prstGeom prst="rect">
            <a:avLst/>
          </a:prstGeom>
        </p:spPr>
        <p:txBody>
          <a:bodyPr vert="horz" wrap="square" lIns="0" tIns="12700" rIns="0" bIns="0" rtlCol="0">
            <a:spAutoFit/>
          </a:bodyPr>
          <a:lstStyle/>
          <a:p>
            <a:pPr marL="12700" marR="66675">
              <a:lnSpc>
                <a:spcPct val="100000"/>
              </a:lnSpc>
              <a:spcBef>
                <a:spcPts val="100"/>
              </a:spcBef>
              <a:tabLst>
                <a:tab pos="7362825" algn="l"/>
              </a:tabLst>
            </a:pPr>
            <a:r>
              <a:rPr lang="ro-RO" sz="2800" dirty="0">
                <a:latin typeface="Comic Sans MS"/>
                <a:cs typeface="Comic Sans MS"/>
              </a:rPr>
              <a:t>Domnul a auzit vocea lui Ilie iar sufletul acelui copil s-a reîntors la el, iar el a înviat. În momentul în care Ilie a luat copilul și l-a dat mamei sale, aceasta i-a </a:t>
            </a:r>
          </a:p>
          <a:p>
            <a:pPr marL="12700" marR="66675" algn="r">
              <a:lnSpc>
                <a:spcPct val="100000"/>
              </a:lnSpc>
              <a:spcBef>
                <a:spcPts val="100"/>
              </a:spcBef>
              <a:tabLst>
                <a:tab pos="7362825" algn="l"/>
              </a:tabLst>
            </a:pPr>
            <a:r>
              <a:rPr lang="ro-RO" sz="2800" dirty="0">
                <a:latin typeface="Comic Sans MS"/>
                <a:cs typeface="Comic Sans MS"/>
              </a:rPr>
              <a:t>spus, Acum </a:t>
            </a:r>
            <a:r>
              <a:rPr lang="ro-RO" sz="2800" dirty="0" err="1">
                <a:latin typeface="Comic Sans MS"/>
                <a:cs typeface="Comic Sans MS"/>
              </a:rPr>
              <a:t>ştiu</a:t>
            </a:r>
            <a:r>
              <a:rPr lang="ro-RO" sz="2800" dirty="0">
                <a:latin typeface="Comic Sans MS"/>
                <a:cs typeface="Comic Sans MS"/>
              </a:rPr>
              <a:t> că </a:t>
            </a:r>
            <a:r>
              <a:rPr lang="ro-RO" sz="2800" dirty="0" err="1">
                <a:latin typeface="Comic Sans MS"/>
                <a:cs typeface="Comic Sans MS"/>
              </a:rPr>
              <a:t>eşti</a:t>
            </a:r>
            <a:r>
              <a:rPr lang="ro-RO" sz="2800" dirty="0">
                <a:latin typeface="Comic Sans MS"/>
                <a:cs typeface="Comic Sans MS"/>
              </a:rPr>
              <a:t> un om al </a:t>
            </a:r>
          </a:p>
          <a:p>
            <a:pPr marL="12700" marR="66675" algn="r">
              <a:lnSpc>
                <a:spcPct val="100000"/>
              </a:lnSpc>
              <a:spcBef>
                <a:spcPts val="100"/>
              </a:spcBef>
              <a:tabLst>
                <a:tab pos="7362825" algn="l"/>
              </a:tabLst>
            </a:pPr>
            <a:r>
              <a:rPr lang="ro-RO" sz="2800" dirty="0">
                <a:latin typeface="Comic Sans MS"/>
                <a:cs typeface="Comic Sans MS"/>
              </a:rPr>
              <a:t>lui Dumnezeu </a:t>
            </a:r>
            <a:r>
              <a:rPr lang="ro-RO" sz="2800" dirty="0" err="1">
                <a:latin typeface="Comic Sans MS"/>
                <a:cs typeface="Comic Sans MS"/>
              </a:rPr>
              <a:t>şi</a:t>
            </a:r>
            <a:r>
              <a:rPr lang="ro-RO" sz="2800" dirty="0">
                <a:latin typeface="Comic Sans MS"/>
                <a:cs typeface="Comic Sans MS"/>
              </a:rPr>
              <a:t> cuvântul </a:t>
            </a:r>
          </a:p>
          <a:p>
            <a:pPr marL="12700" marR="66675" algn="r">
              <a:lnSpc>
                <a:spcPct val="100000"/>
              </a:lnSpc>
              <a:spcBef>
                <a:spcPts val="100"/>
              </a:spcBef>
              <a:tabLst>
                <a:tab pos="7362825" algn="l"/>
              </a:tabLst>
            </a:pPr>
            <a:r>
              <a:rPr lang="ro-RO" sz="2800" dirty="0">
                <a:latin typeface="Comic Sans MS"/>
                <a:cs typeface="Comic Sans MS"/>
              </a:rPr>
              <a:t>Domnului în gura ta este adevăr!</a:t>
            </a:r>
            <a:endParaRPr sz="2800" dirty="0">
              <a:latin typeface="Comic Sans MS"/>
              <a:cs typeface="Comic Sans MS"/>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25806" y="157987"/>
            <a:ext cx="8841994" cy="874598"/>
          </a:xfrm>
          <a:prstGeom prst="rect">
            <a:avLst/>
          </a:prstGeom>
        </p:spPr>
        <p:txBody>
          <a:bodyPr vert="horz" wrap="square" lIns="0" tIns="12700" rIns="0" bIns="0" rtlCol="0">
            <a:spAutoFit/>
          </a:bodyPr>
          <a:lstStyle/>
          <a:p>
            <a:pPr marL="12700" marR="5080">
              <a:lnSpc>
                <a:spcPct val="100000"/>
              </a:lnSpc>
              <a:spcBef>
                <a:spcPts val="100"/>
              </a:spcBef>
            </a:pPr>
            <a:r>
              <a:rPr lang="ro-RO" dirty="0">
                <a:solidFill>
                  <a:srgbClr val="000000"/>
                </a:solidFill>
              </a:rPr>
              <a:t>Trei ani mai târziu, Dumnezeu l-a trimis pe Ilie înapoi la rege spunându-i, Voi trimite ploaie pe pământ.</a:t>
            </a:r>
            <a:endParaRPr dirty="0">
              <a:solidFill>
                <a:srgbClr val="000000"/>
              </a:solidFill>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8435" y="76200"/>
            <a:ext cx="8787130" cy="1305486"/>
          </a:xfrm>
          <a:prstGeom prst="rect">
            <a:avLst/>
          </a:prstGeom>
        </p:spPr>
        <p:txBody>
          <a:bodyPr vert="horz" wrap="square" lIns="0" tIns="12700" rIns="0" bIns="0" rtlCol="0">
            <a:spAutoFit/>
          </a:bodyPr>
          <a:lstStyle/>
          <a:p>
            <a:pPr marL="12700" marR="5080" algn="just">
              <a:lnSpc>
                <a:spcPct val="100000"/>
              </a:lnSpc>
              <a:spcBef>
                <a:spcPts val="100"/>
              </a:spcBef>
            </a:pPr>
            <a:r>
              <a:rPr lang="ro-RO" sz="2800" dirty="0">
                <a:latin typeface="Comic Sans MS"/>
                <a:cs typeface="Comic Sans MS"/>
              </a:rPr>
              <a:t>Să merg la Ahab? A răspuns Ilie. Soția lui Izabela, a ucis deja o sută din profeți Domnului. Însă Ilie nu a comentat. S-a ridicat și s-a dus la regele Ahab.</a:t>
            </a:r>
            <a:endParaRPr sz="2800" dirty="0">
              <a:latin typeface="Comic Sans MS"/>
              <a:cs typeface="Comic Sans MS"/>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41045" y="81787"/>
            <a:ext cx="3949955" cy="4752583"/>
          </a:xfrm>
          <a:prstGeom prst="rect">
            <a:avLst/>
          </a:prstGeom>
        </p:spPr>
        <p:txBody>
          <a:bodyPr vert="horz" wrap="square" lIns="0" tIns="12700" rIns="0" bIns="0" rtlCol="0">
            <a:spAutoFit/>
          </a:bodyPr>
          <a:lstStyle/>
          <a:p>
            <a:pPr marL="12700" marR="5080">
              <a:lnSpc>
                <a:spcPct val="100000"/>
              </a:lnSpc>
              <a:spcBef>
                <a:spcPts val="100"/>
              </a:spcBef>
              <a:tabLst>
                <a:tab pos="2731770" algn="l"/>
              </a:tabLst>
            </a:pPr>
            <a:r>
              <a:rPr lang="ro-RO" sz="2800" dirty="0">
                <a:latin typeface="Comic Sans MS"/>
                <a:cs typeface="Comic Sans MS"/>
              </a:rPr>
              <a:t>Când cei doi s-au întâlnit, Ilie l-a provocat pe Ahab să adune întregul Israel și toți cei 850 de profeți falși, într-un loc numit Muntele Carmel. Acolo Ilie a vorbit poporului, Dacă Domnul este Dumnezeu, atunci urmați-l pe el.</a:t>
            </a:r>
            <a:endParaRPr sz="2800" dirty="0">
              <a:latin typeface="Comic Sans MS"/>
              <a:cs typeface="Comic Sans MS"/>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58572" y="177037"/>
            <a:ext cx="8656828" cy="2587625"/>
          </a:xfrm>
          <a:prstGeom prst="rect">
            <a:avLst/>
          </a:prstGeom>
        </p:spPr>
        <p:txBody>
          <a:bodyPr vert="horz" wrap="square" lIns="0" tIns="12700" rIns="0" bIns="0" rtlCol="0">
            <a:spAutoFit/>
          </a:bodyPr>
          <a:lstStyle/>
          <a:p>
            <a:pPr marL="12700" marR="5080">
              <a:lnSpc>
                <a:spcPct val="100000"/>
              </a:lnSpc>
              <a:spcBef>
                <a:spcPts val="100"/>
              </a:spcBef>
              <a:tabLst>
                <a:tab pos="3412490" algn="l"/>
                <a:tab pos="3477260" algn="l"/>
                <a:tab pos="5786755" algn="l"/>
                <a:tab pos="7369175" algn="l"/>
              </a:tabLst>
            </a:pPr>
            <a:r>
              <a:rPr lang="ro-RO" sz="2800" dirty="0">
                <a:latin typeface="Comic Sans MS"/>
                <a:cs typeface="Comic Sans MS"/>
              </a:rPr>
              <a:t>Ilie a pus să fie pregătiți doi tauri pentru sacrificiu. Însă nici un foc nu trebuie să fie folosit pentru a-i aprinde. Să chemați numele dumnezeului vostru </a:t>
            </a:r>
            <a:r>
              <a:rPr lang="ro-RO" sz="2800" dirty="0" err="1">
                <a:latin typeface="Comic Sans MS"/>
                <a:cs typeface="Comic Sans MS"/>
              </a:rPr>
              <a:t>şi</a:t>
            </a:r>
            <a:r>
              <a:rPr lang="ro-RO" sz="2800" dirty="0">
                <a:latin typeface="Comic Sans MS"/>
                <a:cs typeface="Comic Sans MS"/>
              </a:rPr>
              <a:t> eu voi chema numele Domnului! Dumnezeul care va răspunde prin foc, acela este Dumnezeu”. Așa să fie, a răspuns poporul.</a:t>
            </a:r>
            <a:endParaRPr sz="2800" dirty="0">
              <a:latin typeface="Comic Sans MS"/>
              <a:cs typeface="Comic Sans M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28854" y="147319"/>
            <a:ext cx="8762746" cy="1733550"/>
          </a:xfrm>
          <a:prstGeom prst="rect">
            <a:avLst/>
          </a:prstGeom>
        </p:spPr>
        <p:txBody>
          <a:bodyPr vert="horz" wrap="square" lIns="0" tIns="12700" rIns="0" bIns="0" rtlCol="0">
            <a:spAutoFit/>
          </a:bodyPr>
          <a:lstStyle/>
          <a:p>
            <a:pPr marL="12700" marR="5080">
              <a:lnSpc>
                <a:spcPct val="100000"/>
              </a:lnSpc>
              <a:spcBef>
                <a:spcPts val="100"/>
              </a:spcBef>
              <a:tabLst>
                <a:tab pos="3808729" algn="l"/>
                <a:tab pos="7276465" algn="l"/>
              </a:tabLst>
            </a:pPr>
            <a:r>
              <a:rPr lang="ro-RO" dirty="0">
                <a:solidFill>
                  <a:srgbClr val="000000"/>
                </a:solidFill>
              </a:rPr>
              <a:t>De dimineață până seară profeți falși ai chemat și au strigat la zeul lor fals. Au dansat și au strigat, și s-au tăiat pe ei înșiși cu cuțite până sângele le curgea. Însă nici un foc nu a coborât.</a:t>
            </a:r>
            <a:endParaRPr dirty="0">
              <a:solidFill>
                <a:srgbClr val="000000"/>
              </a:solidFill>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181600" y="167893"/>
            <a:ext cx="3702177" cy="6045245"/>
          </a:xfrm>
          <a:prstGeom prst="rect">
            <a:avLst/>
          </a:prstGeom>
        </p:spPr>
        <p:txBody>
          <a:bodyPr vert="horz" wrap="square" lIns="0" tIns="12700" rIns="0" bIns="0" rtlCol="0">
            <a:spAutoFit/>
          </a:bodyPr>
          <a:lstStyle/>
          <a:p>
            <a:pPr marL="12700" marR="5080" algn="r">
              <a:lnSpc>
                <a:spcPct val="100000"/>
              </a:lnSpc>
              <a:spcBef>
                <a:spcPts val="100"/>
              </a:spcBef>
            </a:pPr>
            <a:r>
              <a:rPr lang="ro-RO" sz="2800" dirty="0">
                <a:latin typeface="Comic Sans MS"/>
                <a:cs typeface="Comic Sans MS"/>
              </a:rPr>
              <a:t>Apoi Ilie, a pus lemnul și jertfa să fie bine udate cu apă, după care s-a rugat. Doamne...fă să se </a:t>
            </a:r>
            <a:r>
              <a:rPr lang="ro-RO" sz="2800" dirty="0" err="1">
                <a:latin typeface="Comic Sans MS"/>
                <a:cs typeface="Comic Sans MS"/>
              </a:rPr>
              <a:t>ştie</a:t>
            </a:r>
            <a:r>
              <a:rPr lang="ro-RO" sz="2800" dirty="0">
                <a:latin typeface="Comic Sans MS"/>
                <a:cs typeface="Comic Sans MS"/>
              </a:rPr>
              <a:t> astăzi că tu </a:t>
            </a:r>
            <a:r>
              <a:rPr lang="ro-RO" sz="2800" dirty="0" err="1">
                <a:latin typeface="Comic Sans MS"/>
                <a:cs typeface="Comic Sans MS"/>
              </a:rPr>
              <a:t>eşti</a:t>
            </a:r>
            <a:r>
              <a:rPr lang="ro-RO" sz="2800" dirty="0">
                <a:latin typeface="Comic Sans MS"/>
                <a:cs typeface="Comic Sans MS"/>
              </a:rPr>
              <a:t> Dumnezeu în </a:t>
            </a:r>
            <a:r>
              <a:rPr lang="ro-RO" sz="2800" dirty="0" err="1">
                <a:latin typeface="Comic Sans MS"/>
                <a:cs typeface="Comic Sans MS"/>
              </a:rPr>
              <a:t>Israél</a:t>
            </a:r>
            <a:r>
              <a:rPr lang="ro-RO" sz="2800" dirty="0">
                <a:latin typeface="Comic Sans MS"/>
                <a:cs typeface="Comic Sans MS"/>
              </a:rPr>
              <a:t> </a:t>
            </a:r>
            <a:r>
              <a:rPr lang="ro-RO" sz="2800" dirty="0" err="1">
                <a:latin typeface="Comic Sans MS"/>
                <a:cs typeface="Comic Sans MS"/>
              </a:rPr>
              <a:t>şi</a:t>
            </a:r>
            <a:r>
              <a:rPr lang="ro-RO" sz="2800" dirty="0">
                <a:latin typeface="Comic Sans MS"/>
                <a:cs typeface="Comic Sans MS"/>
              </a:rPr>
              <a:t> eu sunt slujitorul tău! În acel moment a căzut focul lui Dumnezeu. A ars în întregime taurul și lemnul. A ars până și pietrele puse ca altar.</a:t>
            </a:r>
            <a:endParaRPr sz="2800" dirty="0">
              <a:latin typeface="Comic Sans MS"/>
              <a:cs typeface="Comic Sans MS"/>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82370" y="91693"/>
            <a:ext cx="6447029" cy="3014345"/>
          </a:xfrm>
          <a:prstGeom prst="rect">
            <a:avLst/>
          </a:prstGeom>
        </p:spPr>
        <p:txBody>
          <a:bodyPr vert="horz" wrap="square" lIns="0" tIns="12700" rIns="0" bIns="0" rtlCol="0">
            <a:spAutoFit/>
          </a:bodyPr>
          <a:lstStyle/>
          <a:p>
            <a:pPr marL="12700" marR="5080">
              <a:lnSpc>
                <a:spcPct val="100000"/>
              </a:lnSpc>
              <a:spcBef>
                <a:spcPts val="100"/>
              </a:spcBef>
              <a:tabLst>
                <a:tab pos="2219325" algn="l"/>
                <a:tab pos="4117975" algn="l"/>
                <a:tab pos="4894580" algn="l"/>
                <a:tab pos="5795645" algn="l"/>
              </a:tabLst>
            </a:pPr>
            <a:r>
              <a:rPr lang="ro-RO" sz="2800" dirty="0">
                <a:latin typeface="Comic Sans MS"/>
                <a:cs typeface="Comic Sans MS"/>
              </a:rPr>
              <a:t>Când oameni au văzut aceasta au strigat, Domnul este Dumnezeu! Iar Ilie a spus, Prindeți preoții lui Baal. Nu lăsați pe nici unul să scape. Ilie a făcut ceea ce ar fi trebuit să facă regele Ahab cu mult timp în urmă. A ucis toți acei preoți.</a:t>
            </a:r>
            <a:endParaRPr sz="2800" dirty="0">
              <a:latin typeface="Comic Sans MS"/>
              <a:cs typeface="Comic Sans MS"/>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54000" y="154939"/>
            <a:ext cx="8737600" cy="1736373"/>
          </a:xfrm>
          <a:prstGeom prst="rect">
            <a:avLst/>
          </a:prstGeom>
        </p:spPr>
        <p:txBody>
          <a:bodyPr vert="horz" wrap="square" lIns="0" tIns="12700" rIns="0" bIns="0" rtlCol="0">
            <a:spAutoFit/>
          </a:bodyPr>
          <a:lstStyle/>
          <a:p>
            <a:pPr marL="12700" marR="5080">
              <a:lnSpc>
                <a:spcPct val="100000"/>
              </a:lnSpc>
              <a:spcBef>
                <a:spcPts val="100"/>
              </a:spcBef>
              <a:tabLst>
                <a:tab pos="3072765" algn="l"/>
                <a:tab pos="5759450" algn="l"/>
                <a:tab pos="6748145" algn="l"/>
              </a:tabLst>
            </a:pPr>
            <a:r>
              <a:rPr lang="ro-RO" sz="2800" dirty="0">
                <a:latin typeface="Comic Sans MS"/>
                <a:cs typeface="Comic Sans MS"/>
              </a:rPr>
              <a:t>Totul părea rău în Israel. Regale și regina îl urau pe Dumnezeu. Ce exemplu rău! Curând și oameni au început să îl urască pe Dumnezeu și să se închine zeilor falși. Oare îl mai iubea cineva pe Dumnezeu?</a:t>
            </a:r>
            <a:endParaRPr sz="2800" dirty="0">
              <a:latin typeface="Comic Sans MS"/>
              <a:cs typeface="Comic Sans MS"/>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8600" y="76200"/>
            <a:ext cx="5096003" cy="3014345"/>
          </a:xfrm>
          <a:prstGeom prst="rect">
            <a:avLst/>
          </a:prstGeom>
        </p:spPr>
        <p:txBody>
          <a:bodyPr vert="horz" wrap="square" lIns="0" tIns="12700" rIns="0" bIns="0" rtlCol="0">
            <a:spAutoFit/>
          </a:bodyPr>
          <a:lstStyle/>
          <a:p>
            <a:pPr marL="12700" marR="978535">
              <a:lnSpc>
                <a:spcPct val="100000"/>
              </a:lnSpc>
              <a:spcBef>
                <a:spcPts val="100"/>
              </a:spcBef>
            </a:pPr>
            <a:r>
              <a:rPr lang="ro-RO" sz="2800" dirty="0">
                <a:latin typeface="Comic Sans MS"/>
                <a:cs typeface="Comic Sans MS"/>
              </a:rPr>
              <a:t>Apoi slujitorul lui Dumnezeu i-a spus lui Ahab că ploaia e pe drum. Imediat a apărut un nor mic pe cer. Avea să fie ploaie? După trei ani de secetă aprigă?</a:t>
            </a:r>
            <a:endParaRPr sz="2800" dirty="0">
              <a:latin typeface="Comic Sans MS"/>
              <a:cs typeface="Comic Sans MS"/>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800600" y="151891"/>
            <a:ext cx="4075556" cy="3890809"/>
          </a:xfrm>
          <a:prstGeom prst="rect">
            <a:avLst/>
          </a:prstGeom>
        </p:spPr>
        <p:txBody>
          <a:bodyPr vert="horz" wrap="square" lIns="0" tIns="12700" rIns="0" bIns="0" rtlCol="0">
            <a:spAutoFit/>
          </a:bodyPr>
          <a:lstStyle/>
          <a:p>
            <a:pPr marL="12700" marR="120014" algn="r">
              <a:lnSpc>
                <a:spcPct val="100000"/>
              </a:lnSpc>
              <a:spcBef>
                <a:spcPts val="100"/>
              </a:spcBef>
            </a:pPr>
            <a:r>
              <a:rPr lang="ro-RO" sz="2800" spc="-5" dirty="0">
                <a:latin typeface="Comic Sans MS"/>
                <a:cs typeface="Comic Sans MS"/>
              </a:rPr>
              <a:t>După un scurt timp, cerul a devenit negru cu nori și vânt și a căzut o ploaie grea. Dumnezeu a trimis ploaie. Dumnezeu a arătat oamenilor că Ilie spunea adevărul. Dumnezeu doar el este adevăratul Dumnezeu.</a:t>
            </a:r>
            <a:endParaRPr sz="2800" dirty="0">
              <a:latin typeface="Comic Sans MS"/>
              <a:cs typeface="Comic Sans MS"/>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724400" y="180847"/>
            <a:ext cx="4037965" cy="5614357"/>
          </a:xfrm>
          <a:prstGeom prst="rect">
            <a:avLst/>
          </a:prstGeom>
        </p:spPr>
        <p:txBody>
          <a:bodyPr vert="horz" wrap="square" lIns="0" tIns="12700" rIns="0" bIns="0" rtlCol="0">
            <a:spAutoFit/>
          </a:bodyPr>
          <a:lstStyle/>
          <a:p>
            <a:pPr marL="12700" marR="5080" algn="r">
              <a:lnSpc>
                <a:spcPct val="100000"/>
              </a:lnSpc>
              <a:spcBef>
                <a:spcPts val="100"/>
              </a:spcBef>
              <a:tabLst>
                <a:tab pos="1108075" algn="l"/>
                <a:tab pos="1363345" algn="l"/>
                <a:tab pos="2131060" algn="l"/>
              </a:tabLst>
            </a:pPr>
            <a:r>
              <a:rPr lang="ro-RO" sz="2800" dirty="0">
                <a:latin typeface="Comic Sans MS"/>
                <a:cs typeface="Comic Sans MS"/>
              </a:rPr>
              <a:t>Credeți că regele Ahab l-a onorat pe Dumnezeu și pe slujitorul său Ilie? Nu! De fapt, Izabela a încercat să îl ucidă pe Ilie, însă acesta a scăpat. Într-un final, Ahab a murit într-o bătălie iar servitori au împins-o pe Izabela de pe zidurile palatului. Ea a murit strivită de pietre.</a:t>
            </a:r>
            <a:endParaRPr sz="2800" dirty="0">
              <a:latin typeface="Comic Sans MS"/>
              <a:cs typeface="Comic Sans MS"/>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733800" y="4114800"/>
            <a:ext cx="5257417" cy="2598147"/>
          </a:xfrm>
          <a:prstGeom prst="rect">
            <a:avLst/>
          </a:prstGeom>
        </p:spPr>
        <p:txBody>
          <a:bodyPr vert="horz" wrap="square" lIns="0" tIns="12700" rIns="0" bIns="0" rtlCol="0">
            <a:spAutoFit/>
          </a:bodyPr>
          <a:lstStyle/>
          <a:p>
            <a:pPr marL="12700" marR="5080" indent="2540" algn="ctr">
              <a:lnSpc>
                <a:spcPct val="100000"/>
              </a:lnSpc>
              <a:spcBef>
                <a:spcPts val="100"/>
              </a:spcBef>
            </a:pPr>
            <a:r>
              <a:rPr lang="ro-RO" sz="2800" dirty="0">
                <a:latin typeface="Comic Sans MS"/>
                <a:cs typeface="Comic Sans MS"/>
              </a:rPr>
              <a:t>Ce s-a întâmplat cu Ilie? Într-o zi Dumnezeu a trimis o trăsură de foc cu cai de foc, iar Ilie, omul de foc al lui Dumnezeu, a fost urcat la cer de către un vârtej de vânt.</a:t>
            </a:r>
            <a:endParaRPr sz="2800" dirty="0">
              <a:latin typeface="Comic Sans MS"/>
              <a:cs typeface="Comic Sans MS"/>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1"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200400" y="2514600"/>
            <a:ext cx="3542665" cy="1028487"/>
          </a:xfrm>
          <a:prstGeom prst="rect">
            <a:avLst/>
          </a:prstGeom>
        </p:spPr>
        <p:txBody>
          <a:bodyPr vert="horz" wrap="square" lIns="0" tIns="12700" rIns="0" bIns="0" rtlCol="0">
            <a:spAutoFit/>
          </a:bodyPr>
          <a:lstStyle/>
          <a:p>
            <a:r>
              <a:rPr lang="ro-RO" sz="6600" i="1" dirty="0"/>
              <a:t>Sfârșit</a:t>
            </a:r>
            <a:endParaRPr lang="ro-RO" sz="66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4950" y="177037"/>
            <a:ext cx="8604250" cy="1305486"/>
          </a:xfrm>
          <a:prstGeom prst="rect">
            <a:avLst/>
          </a:prstGeom>
        </p:spPr>
        <p:txBody>
          <a:bodyPr vert="horz" wrap="square" lIns="0" tIns="12700" rIns="0" bIns="0" rtlCol="0">
            <a:spAutoFit/>
          </a:bodyPr>
          <a:lstStyle/>
          <a:p>
            <a:pPr marL="12700">
              <a:lnSpc>
                <a:spcPct val="100000"/>
              </a:lnSpc>
              <a:spcBef>
                <a:spcPts val="100"/>
              </a:spcBef>
            </a:pPr>
            <a:r>
              <a:rPr lang="ro-RO" sz="2800" spc="-5" dirty="0">
                <a:latin typeface="Comic Sans MS"/>
                <a:cs typeface="Comic Sans MS"/>
              </a:rPr>
              <a:t>Da, încă mai existau puțin oameni fideli Domnului. Într-o zi, Dumnezeu i-a vorbit unuia dintre aceștia pe nume Ilie.</a:t>
            </a:r>
            <a:endParaRPr sz="2800" dirty="0">
              <a:latin typeface="Comic Sans MS"/>
              <a:cs typeface="Comic Sans MS"/>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8600" y="76200"/>
            <a:ext cx="3773804" cy="6070893"/>
          </a:xfrm>
          <a:prstGeom prst="rect">
            <a:avLst/>
          </a:prstGeom>
        </p:spPr>
        <p:txBody>
          <a:bodyPr vert="horz" wrap="square" lIns="0" tIns="12700" rIns="0" bIns="0" rtlCol="0">
            <a:spAutoFit/>
          </a:bodyPr>
          <a:lstStyle/>
          <a:p>
            <a:pPr marL="12700" marR="5080">
              <a:lnSpc>
                <a:spcPct val="100000"/>
              </a:lnSpc>
              <a:spcBef>
                <a:spcPts val="100"/>
              </a:spcBef>
            </a:pPr>
            <a:r>
              <a:rPr lang="ro-RO" sz="2800" dirty="0">
                <a:latin typeface="Comic Sans MS"/>
                <a:cs typeface="Comic Sans MS"/>
              </a:rPr>
              <a:t>Ilie i-a spus vicleanului rege Ahab, Viu este Domnul Dumnezeul lui Israel, în fața căruia stau, că în anii aceștia nu va fi nici rouă, </a:t>
            </a:r>
          </a:p>
          <a:p>
            <a:pPr marL="12700" marR="5080">
              <a:lnSpc>
                <a:spcPct val="100000"/>
              </a:lnSpc>
              <a:spcBef>
                <a:spcPts val="100"/>
              </a:spcBef>
            </a:pPr>
            <a:r>
              <a:rPr lang="ro-RO" sz="2800" dirty="0">
                <a:latin typeface="Comic Sans MS"/>
                <a:cs typeface="Comic Sans MS"/>
              </a:rPr>
              <a:t>nici ploaie decât la cuvântul meu”. </a:t>
            </a:r>
          </a:p>
          <a:p>
            <a:pPr marL="12700" marR="5080">
              <a:lnSpc>
                <a:spcPct val="100000"/>
              </a:lnSpc>
              <a:spcBef>
                <a:spcPts val="100"/>
              </a:spcBef>
            </a:pPr>
            <a:r>
              <a:rPr lang="ro-RO" sz="2800" dirty="0">
                <a:latin typeface="Comic Sans MS"/>
                <a:cs typeface="Comic Sans MS"/>
              </a:rPr>
              <a:t>Ceea ce însemna foame! Dumnezeu nu avea de gând să își lase poporul să continue în </a:t>
            </a:r>
          </a:p>
          <a:p>
            <a:pPr marL="12700" marR="5080">
              <a:lnSpc>
                <a:spcPct val="100000"/>
              </a:lnSpc>
              <a:spcBef>
                <a:spcPts val="100"/>
              </a:spcBef>
            </a:pPr>
            <a:r>
              <a:rPr lang="ro-RO" sz="2800" dirty="0">
                <a:latin typeface="Comic Sans MS"/>
                <a:cs typeface="Comic Sans MS"/>
              </a:rPr>
              <a:t>nelegiuirea lor.</a:t>
            </a:r>
            <a:endParaRPr sz="2800" dirty="0">
              <a:latin typeface="Comic Sans MS"/>
              <a:cs typeface="Comic Sans MS"/>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80998" y="3131911"/>
            <a:ext cx="8584565" cy="1736373"/>
          </a:xfrm>
          <a:prstGeom prst="rect">
            <a:avLst/>
          </a:prstGeom>
        </p:spPr>
        <p:txBody>
          <a:bodyPr vert="horz" wrap="square" lIns="0" tIns="12700" rIns="0" bIns="0" rtlCol="0">
            <a:spAutoFit/>
          </a:bodyPr>
          <a:lstStyle/>
          <a:p>
            <a:pPr marL="6640195" marR="5080">
              <a:lnSpc>
                <a:spcPct val="100000"/>
              </a:lnSpc>
              <a:spcBef>
                <a:spcPts val="100"/>
              </a:spcBef>
            </a:pPr>
            <a:r>
              <a:rPr lang="ro-RO" sz="2800" spc="-5" dirty="0">
                <a:latin typeface="Comic Sans MS"/>
                <a:cs typeface="Comic Sans MS"/>
              </a:rPr>
              <a:t>După ce l-a avertizat pe rege, Dumnezeu</a:t>
            </a:r>
            <a:endParaRPr sz="2800" dirty="0">
              <a:latin typeface="Comic Sans MS"/>
              <a:cs typeface="Comic Sans MS"/>
            </a:endParaRPr>
          </a:p>
        </p:txBody>
      </p:sp>
      <p:sp>
        <p:nvSpPr>
          <p:cNvPr id="4" name="Dreptunghi 3">
            <a:extLst>
              <a:ext uri="{FF2B5EF4-FFF2-40B4-BE49-F238E27FC236}">
                <a16:creationId xmlns:a16="http://schemas.microsoft.com/office/drawing/2014/main" id="{D150AA42-E8D2-4F15-9FAC-567C42DFDD97}"/>
              </a:ext>
            </a:extLst>
          </p:cNvPr>
          <p:cNvSpPr/>
          <p:nvPr/>
        </p:nvSpPr>
        <p:spPr>
          <a:xfrm>
            <a:off x="101472" y="4868284"/>
            <a:ext cx="9143619" cy="1815882"/>
          </a:xfrm>
          <a:prstGeom prst="rect">
            <a:avLst/>
          </a:prstGeom>
        </p:spPr>
        <p:txBody>
          <a:bodyPr wrap="square">
            <a:spAutoFit/>
          </a:bodyPr>
          <a:lstStyle/>
          <a:p>
            <a:r>
              <a:rPr lang="ro-RO" sz="2800" spc="-5" dirty="0">
                <a:latin typeface="Comic Sans MS"/>
                <a:cs typeface="Comic Sans MS"/>
              </a:rPr>
              <a:t>l-a trimis pe Ilie, într-un loc liniștit din țară. Stând lângă un rău, Ilie a așteptat. Dumnezeu trimitea corbi ca să îl hrănească. Aceștia îi aduceau pâine și carne, dimineața și seara. Iar Ilie bea apă din acel râu.</a:t>
            </a:r>
            <a:endParaRPr lang="ro-RO" sz="2800"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txBox="1"/>
          <p:nvPr/>
        </p:nvSpPr>
        <p:spPr>
          <a:xfrm>
            <a:off x="177553" y="503032"/>
            <a:ext cx="7632700" cy="4321696"/>
          </a:xfrm>
          <a:prstGeom prst="rect">
            <a:avLst/>
          </a:prstGeom>
        </p:spPr>
        <p:txBody>
          <a:bodyPr vert="horz" wrap="square" lIns="0" tIns="12700" rIns="0" bIns="0" rtlCol="0">
            <a:spAutoFit/>
          </a:bodyPr>
          <a:lstStyle/>
          <a:p>
            <a:pPr marL="12700" marR="5856605">
              <a:lnSpc>
                <a:spcPct val="100000"/>
              </a:lnSpc>
              <a:spcBef>
                <a:spcPts val="100"/>
              </a:spcBef>
            </a:pPr>
            <a:r>
              <a:rPr lang="ro-RO" sz="2800" spc="-5" dirty="0">
                <a:latin typeface="Comic Sans MS"/>
                <a:cs typeface="Comic Sans MS"/>
              </a:rPr>
              <a:t>Nu după mult timp râul a secat, din cauza lipsei ploilor. Cuvântul lui Dumnezeu</a:t>
            </a:r>
            <a:endParaRPr sz="2800" dirty="0">
              <a:latin typeface="Comic Sans MS"/>
              <a:cs typeface="Comic Sans MS"/>
            </a:endParaRPr>
          </a:p>
        </p:txBody>
      </p:sp>
      <p:sp>
        <p:nvSpPr>
          <p:cNvPr id="4" name="object 3">
            <a:extLst>
              <a:ext uri="{FF2B5EF4-FFF2-40B4-BE49-F238E27FC236}">
                <a16:creationId xmlns:a16="http://schemas.microsoft.com/office/drawing/2014/main" id="{4FACB801-3384-4DE4-8D94-5B23FDBA0E95}"/>
              </a:ext>
            </a:extLst>
          </p:cNvPr>
          <p:cNvSpPr txBox="1"/>
          <p:nvPr/>
        </p:nvSpPr>
        <p:spPr>
          <a:xfrm>
            <a:off x="177553" y="4847241"/>
            <a:ext cx="8585447" cy="1736373"/>
          </a:xfrm>
          <a:prstGeom prst="rect">
            <a:avLst/>
          </a:prstGeom>
        </p:spPr>
        <p:txBody>
          <a:bodyPr vert="horz" wrap="square" lIns="0" tIns="12700" rIns="0" bIns="0" rtlCol="0">
            <a:spAutoFit/>
          </a:bodyPr>
          <a:lstStyle/>
          <a:p>
            <a:r>
              <a:rPr lang="ro-RO" sz="2800" dirty="0">
                <a:latin typeface="Comic Sans MS" panose="030F0702030302020204" pitchFamily="66" charset="0"/>
              </a:rPr>
              <a:t>se împlinea. Întreaga țară a rămas fără apă. Culturile nu mai creșteau. Oameni erau înfometați. Probabil Ilie se întreba ce se va întâmpla cu el acum că apa nu mai era.</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67335" y="0"/>
            <a:ext cx="8609330" cy="6642844"/>
          </a:xfrm>
          <a:prstGeom prst="rect">
            <a:avLst/>
          </a:prstGeom>
        </p:spPr>
        <p:txBody>
          <a:bodyPr vert="horz" wrap="square" lIns="0" tIns="12700" rIns="0" bIns="0" rtlCol="0">
            <a:spAutoFit/>
          </a:bodyPr>
          <a:lstStyle/>
          <a:p>
            <a:pPr marL="12700">
              <a:lnSpc>
                <a:spcPct val="100000"/>
              </a:lnSpc>
              <a:spcBef>
                <a:spcPts val="100"/>
              </a:spcBef>
            </a:pPr>
            <a:r>
              <a:rPr lang="ro-RO" sz="2800" dirty="0">
                <a:latin typeface="Comic Sans MS"/>
                <a:cs typeface="Comic Sans MS"/>
              </a:rPr>
              <a:t>Dumnezeu i-a spus lui Ilie, Ridică-te, mergi la Sarépta din Sidón și rămâi acolo! Iată, am poruncit </a:t>
            </a:r>
          </a:p>
          <a:p>
            <a:pPr marL="12700" algn="r">
              <a:lnSpc>
                <a:spcPct val="100000"/>
              </a:lnSpc>
              <a:spcBef>
                <a:spcPts val="100"/>
              </a:spcBef>
            </a:pPr>
            <a:r>
              <a:rPr lang="ro-RO" sz="2800" dirty="0">
                <a:latin typeface="Comic Sans MS"/>
                <a:cs typeface="Comic Sans MS"/>
              </a:rPr>
              <a:t>acolo unei femei văduve</a:t>
            </a:r>
          </a:p>
          <a:p>
            <a:pPr marL="12700" algn="r">
              <a:lnSpc>
                <a:spcPct val="100000"/>
              </a:lnSpc>
              <a:spcBef>
                <a:spcPts val="100"/>
              </a:spcBef>
            </a:pPr>
            <a:r>
              <a:rPr lang="ro-RO" sz="2800" dirty="0">
                <a:latin typeface="Comic Sans MS"/>
                <a:cs typeface="Comic Sans MS"/>
              </a:rPr>
              <a:t> să se îngrijească de</a:t>
            </a:r>
          </a:p>
          <a:p>
            <a:pPr marL="12700" algn="r">
              <a:lnSpc>
                <a:spcPct val="100000"/>
              </a:lnSpc>
              <a:spcBef>
                <a:spcPts val="100"/>
              </a:spcBef>
            </a:pPr>
            <a:r>
              <a:rPr lang="ro-RO" sz="2800" dirty="0">
                <a:latin typeface="Comic Sans MS"/>
                <a:cs typeface="Comic Sans MS"/>
              </a:rPr>
              <a:t> tine!”. Dumnezeu </a:t>
            </a:r>
          </a:p>
          <a:p>
            <a:pPr marL="12700" algn="r">
              <a:lnSpc>
                <a:spcPct val="100000"/>
              </a:lnSpc>
              <a:spcBef>
                <a:spcPts val="100"/>
              </a:spcBef>
            </a:pPr>
            <a:r>
              <a:rPr lang="ro-RO" sz="2800" dirty="0">
                <a:latin typeface="Comic Sans MS"/>
                <a:cs typeface="Comic Sans MS"/>
              </a:rPr>
              <a:t>cunoștea nevoile </a:t>
            </a:r>
          </a:p>
          <a:p>
            <a:pPr marL="12700" algn="r">
              <a:lnSpc>
                <a:spcPct val="100000"/>
              </a:lnSpc>
              <a:spcBef>
                <a:spcPts val="100"/>
              </a:spcBef>
            </a:pPr>
            <a:r>
              <a:rPr lang="ro-RO" sz="2800" dirty="0">
                <a:latin typeface="Comic Sans MS"/>
                <a:cs typeface="Comic Sans MS"/>
              </a:rPr>
              <a:t>slujitorului său. Însă ce </a:t>
            </a:r>
          </a:p>
          <a:p>
            <a:pPr marL="12700" algn="r">
              <a:lnSpc>
                <a:spcPct val="100000"/>
              </a:lnSpc>
              <a:spcBef>
                <a:spcPts val="100"/>
              </a:spcBef>
            </a:pPr>
            <a:r>
              <a:rPr lang="ro-RO" sz="2800" dirty="0">
                <a:latin typeface="Comic Sans MS"/>
                <a:cs typeface="Comic Sans MS"/>
              </a:rPr>
              <a:t>cale ciudată de a le </a:t>
            </a:r>
          </a:p>
          <a:p>
            <a:pPr marL="12700" algn="r">
              <a:lnSpc>
                <a:spcPct val="100000"/>
              </a:lnSpc>
              <a:spcBef>
                <a:spcPts val="100"/>
              </a:spcBef>
            </a:pPr>
            <a:r>
              <a:rPr lang="ro-RO" sz="2800" dirty="0">
                <a:latin typeface="Comic Sans MS"/>
                <a:cs typeface="Comic Sans MS"/>
              </a:rPr>
              <a:t>furniza. Cu umilință, </a:t>
            </a:r>
          </a:p>
          <a:p>
            <a:pPr marL="12700" algn="r">
              <a:lnSpc>
                <a:spcPct val="100000"/>
              </a:lnSpc>
              <a:spcBef>
                <a:spcPts val="100"/>
              </a:spcBef>
            </a:pPr>
            <a:r>
              <a:rPr lang="ro-RO" sz="2800" dirty="0">
                <a:latin typeface="Comic Sans MS"/>
                <a:cs typeface="Comic Sans MS"/>
              </a:rPr>
              <a:t>Ilie a ascultat de </a:t>
            </a:r>
          </a:p>
          <a:p>
            <a:pPr marL="12700" algn="r">
              <a:lnSpc>
                <a:spcPct val="100000"/>
              </a:lnSpc>
              <a:spcBef>
                <a:spcPts val="100"/>
              </a:spcBef>
            </a:pPr>
            <a:r>
              <a:rPr lang="ro-RO" sz="2800" dirty="0">
                <a:solidFill>
                  <a:schemeClr val="bg1"/>
                </a:solidFill>
                <a:latin typeface="Comic Sans MS"/>
                <a:cs typeface="Comic Sans MS"/>
              </a:rPr>
              <a:t>Dumnezeu, când a </a:t>
            </a:r>
          </a:p>
          <a:p>
            <a:pPr marL="12700" algn="r">
              <a:lnSpc>
                <a:spcPct val="100000"/>
              </a:lnSpc>
              <a:spcBef>
                <a:spcPts val="100"/>
              </a:spcBef>
            </a:pPr>
            <a:r>
              <a:rPr lang="ro-RO" sz="2800" dirty="0">
                <a:solidFill>
                  <a:schemeClr val="bg1"/>
                </a:solidFill>
                <a:latin typeface="Comic Sans MS"/>
                <a:cs typeface="Comic Sans MS"/>
              </a:rPr>
              <a:t>ajuns la Sarepta, </a:t>
            </a:r>
          </a:p>
          <a:p>
            <a:pPr marL="12700" algn="r">
              <a:lnSpc>
                <a:spcPct val="100000"/>
              </a:lnSpc>
              <a:spcBef>
                <a:spcPts val="100"/>
              </a:spcBef>
            </a:pPr>
            <a:r>
              <a:rPr lang="ro-RO" sz="2800" dirty="0">
                <a:solidFill>
                  <a:schemeClr val="bg1"/>
                </a:solidFill>
                <a:latin typeface="Comic Sans MS"/>
                <a:cs typeface="Comic Sans MS"/>
              </a:rPr>
              <a:t>văduva era deja la </a:t>
            </a:r>
          </a:p>
          <a:p>
            <a:pPr marL="12700" algn="r">
              <a:lnSpc>
                <a:spcPct val="100000"/>
              </a:lnSpc>
              <a:spcBef>
                <a:spcPts val="100"/>
              </a:spcBef>
            </a:pPr>
            <a:r>
              <a:rPr lang="ro-RO" sz="2800" dirty="0">
                <a:solidFill>
                  <a:schemeClr val="bg1"/>
                </a:solidFill>
                <a:latin typeface="Comic Sans MS"/>
                <a:cs typeface="Comic Sans MS"/>
              </a:rPr>
              <a:t>porțile cetății </a:t>
            </a:r>
          </a:p>
          <a:p>
            <a:pPr marL="12700" algn="r">
              <a:lnSpc>
                <a:spcPct val="100000"/>
              </a:lnSpc>
              <a:spcBef>
                <a:spcPts val="100"/>
              </a:spcBef>
            </a:pPr>
            <a:r>
              <a:rPr lang="ro-RO" sz="2800" dirty="0">
                <a:solidFill>
                  <a:schemeClr val="bg1"/>
                </a:solidFill>
                <a:latin typeface="Comic Sans MS"/>
                <a:cs typeface="Comic Sans MS"/>
              </a:rPr>
              <a:t>adunând lemne pentru foc.</a:t>
            </a:r>
            <a:endParaRPr sz="2800" dirty="0">
              <a:solidFill>
                <a:schemeClr val="bg1"/>
              </a:solidFill>
              <a:latin typeface="Comic Sans MS"/>
              <a:cs typeface="Comic Sans MS"/>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7997" y="161797"/>
            <a:ext cx="3512820" cy="2587625"/>
          </a:xfrm>
          <a:prstGeom prst="rect">
            <a:avLst/>
          </a:prstGeom>
        </p:spPr>
        <p:txBody>
          <a:bodyPr vert="horz" wrap="square" lIns="0" tIns="12700" rIns="0" bIns="0" rtlCol="0">
            <a:spAutoFit/>
          </a:bodyPr>
          <a:lstStyle/>
          <a:p>
            <a:pPr marL="12700" marR="5080">
              <a:lnSpc>
                <a:spcPct val="100000"/>
              </a:lnSpc>
              <a:spcBef>
                <a:spcPts val="100"/>
              </a:spcBef>
              <a:tabLst>
                <a:tab pos="1389380" algn="l"/>
              </a:tabLst>
            </a:pPr>
            <a:r>
              <a:rPr lang="ro-RO" sz="2800" spc="-5" dirty="0">
                <a:latin typeface="Comic Sans MS"/>
                <a:cs typeface="Comic Sans MS"/>
              </a:rPr>
              <a:t>Adu-mi, te rog, </a:t>
            </a:r>
            <a:r>
              <a:rPr lang="ro-RO" sz="2800" spc="-5" dirty="0" err="1">
                <a:latin typeface="Comic Sans MS"/>
                <a:cs typeface="Comic Sans MS"/>
              </a:rPr>
              <a:t>puţină</a:t>
            </a:r>
            <a:r>
              <a:rPr lang="ro-RO" sz="2800" spc="-5" dirty="0">
                <a:latin typeface="Comic Sans MS"/>
                <a:cs typeface="Comic Sans MS"/>
              </a:rPr>
              <a:t> apă într-un vas ca să beau!”, i-a cerut Ilie femeii. Adu-mi, te rog, </a:t>
            </a:r>
            <a:r>
              <a:rPr lang="ro-RO" sz="2800" spc="-5" dirty="0" err="1">
                <a:latin typeface="Comic Sans MS"/>
                <a:cs typeface="Comic Sans MS"/>
              </a:rPr>
              <a:t>şi</a:t>
            </a:r>
            <a:r>
              <a:rPr lang="ro-RO" sz="2800" spc="-5" dirty="0">
                <a:latin typeface="Comic Sans MS"/>
                <a:cs typeface="Comic Sans MS"/>
              </a:rPr>
              <a:t> o bucată de pâine!</a:t>
            </a:r>
            <a:endParaRPr sz="2800" dirty="0">
              <a:latin typeface="Comic Sans MS"/>
              <a:cs typeface="Comic Sans MS"/>
            </a:endParaRPr>
          </a:p>
        </p:txBody>
      </p:sp>
      <p:sp>
        <p:nvSpPr>
          <p:cNvPr id="4" name="object 4"/>
          <p:cNvSpPr txBox="1"/>
          <p:nvPr/>
        </p:nvSpPr>
        <p:spPr>
          <a:xfrm>
            <a:off x="5800707" y="173541"/>
            <a:ext cx="3025140" cy="2598147"/>
          </a:xfrm>
          <a:prstGeom prst="rect">
            <a:avLst/>
          </a:prstGeom>
        </p:spPr>
        <p:txBody>
          <a:bodyPr vert="horz" wrap="square" lIns="0" tIns="12700" rIns="0" bIns="0" rtlCol="0">
            <a:spAutoFit/>
          </a:bodyPr>
          <a:lstStyle/>
          <a:p>
            <a:pPr marL="12700" marR="22225" algn="r">
              <a:lnSpc>
                <a:spcPct val="100000"/>
              </a:lnSpc>
              <a:spcBef>
                <a:spcPts val="100"/>
              </a:spcBef>
            </a:pPr>
            <a:r>
              <a:rPr lang="ro-RO" sz="2800" spc="-5" dirty="0">
                <a:latin typeface="Comic Sans MS"/>
                <a:cs typeface="Comic Sans MS"/>
              </a:rPr>
              <a:t>Ea a răspuns: „Nu am nimic copt, ci doar un pumn de făină într-un vas </a:t>
            </a:r>
            <a:r>
              <a:rPr lang="ro-RO" sz="2800" spc="-5" dirty="0" err="1">
                <a:latin typeface="Comic Sans MS"/>
                <a:cs typeface="Comic Sans MS"/>
              </a:rPr>
              <a:t>şi</a:t>
            </a:r>
            <a:r>
              <a:rPr lang="ro-RO" sz="2800" spc="-5" dirty="0">
                <a:latin typeface="Comic Sans MS"/>
                <a:cs typeface="Comic Sans MS"/>
              </a:rPr>
              <a:t> </a:t>
            </a:r>
            <a:r>
              <a:rPr lang="ro-RO" sz="2800" spc="-5" dirty="0" err="1">
                <a:latin typeface="Comic Sans MS"/>
                <a:cs typeface="Comic Sans MS"/>
              </a:rPr>
              <a:t>puţin</a:t>
            </a:r>
            <a:r>
              <a:rPr lang="ro-RO" sz="2800" spc="-5" dirty="0">
                <a:latin typeface="Comic Sans MS"/>
                <a:cs typeface="Comic Sans MS"/>
              </a:rPr>
              <a:t> ulei într-un urcior.</a:t>
            </a:r>
            <a:endParaRPr sz="2800" dirty="0">
              <a:latin typeface="Comic Sans MS"/>
              <a:cs typeface="Comic Sans MS"/>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65428" y="137413"/>
            <a:ext cx="3544571" cy="3459922"/>
          </a:xfrm>
          <a:prstGeom prst="rect">
            <a:avLst/>
          </a:prstGeom>
        </p:spPr>
        <p:txBody>
          <a:bodyPr vert="horz" wrap="square" lIns="0" tIns="12700" rIns="0" bIns="0" rtlCol="0">
            <a:spAutoFit/>
          </a:bodyPr>
          <a:lstStyle/>
          <a:p>
            <a:pPr marL="12700" marR="5080">
              <a:lnSpc>
                <a:spcPct val="100000"/>
              </a:lnSpc>
              <a:spcBef>
                <a:spcPts val="100"/>
              </a:spcBef>
            </a:pPr>
            <a:r>
              <a:rPr lang="ro-RO" sz="2800" spc="-5" dirty="0">
                <a:latin typeface="Comic Sans MS"/>
                <a:cs typeface="Comic Sans MS"/>
              </a:rPr>
              <a:t>Trist e faptul, că această femeie i-a spus profetului că în momentul în care acestea se vor termina, ea și fiul ei vor înfometa până vor muri.</a:t>
            </a:r>
            <a:endParaRPr sz="2800" dirty="0">
              <a:latin typeface="Comic Sans MS"/>
              <a:cs typeface="Comic Sans MS"/>
            </a:endParaRPr>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1106</Words>
  <Application>Microsoft Office PowerPoint</Application>
  <PresentationFormat>Expunere pe ecran (4:3)</PresentationFormat>
  <Paragraphs>60</Paragraphs>
  <Slides>24</Slides>
  <Notes>0</Notes>
  <HiddenSlides>0</HiddenSlides>
  <MMClips>0</MMClips>
  <ScaleCrop>false</ScaleCrop>
  <HeadingPairs>
    <vt:vector size="6" baseType="variant">
      <vt:variant>
        <vt:lpstr>Fonturi utilizate</vt:lpstr>
      </vt:variant>
      <vt:variant>
        <vt:i4>2</vt:i4>
      </vt:variant>
      <vt:variant>
        <vt:lpstr>Temă</vt:lpstr>
      </vt:variant>
      <vt:variant>
        <vt:i4>1</vt:i4>
      </vt:variant>
      <vt:variant>
        <vt:lpstr>Titluri diapozitive</vt:lpstr>
      </vt:variant>
      <vt:variant>
        <vt:i4>24</vt:i4>
      </vt:variant>
    </vt:vector>
  </HeadingPairs>
  <TitlesOfParts>
    <vt:vector size="27" baseType="lpstr">
      <vt:lpstr>Calibri</vt:lpstr>
      <vt:lpstr>Comic Sans MS</vt:lpstr>
      <vt:lpstr>Office Theme</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Trei ani mai târziu, Dumnezeu l-a trimis pe Ilie înapoi la rege spunându-i, Voi trimite ploaie pe pământ.</vt:lpstr>
      <vt:lpstr>Prezentare PowerPoint</vt:lpstr>
      <vt:lpstr>Prezentare PowerPoint</vt:lpstr>
      <vt:lpstr>Prezentare PowerPoint</vt:lpstr>
      <vt:lpstr>De dimineață până seară profeți falși ai chemat și au strigat la zeul lor fals. Au dansat și au strigat, și s-au tăiat pe ei înșiși cu cuțite până sângele le curgea. Însă nici un foc nu a coborât.</vt:lpstr>
      <vt:lpstr>Prezentare PowerPoint</vt:lpstr>
      <vt:lpstr>Prezentare PowerPoint</vt:lpstr>
      <vt:lpstr>Prezentare PowerPoint</vt:lpstr>
      <vt:lpstr>Prezentare PowerPoint</vt:lpstr>
      <vt:lpstr>Prezentare PowerPoint</vt:lpstr>
      <vt:lpstr>Prezentare PowerPoint</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 of Fire English</dc:title>
  <cp:lastModifiedBy>Mihail</cp:lastModifiedBy>
  <cp:revision>25</cp:revision>
  <dcterms:created xsi:type="dcterms:W3CDTF">2018-02-26T20:31:33Z</dcterms:created>
  <dcterms:modified xsi:type="dcterms:W3CDTF">2019-11-21T09:44:19Z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2002-10-26T00:00:00Z</vt:filetime>
  </property>
  <property fmtid="{D5CDD505-2E9C-101B-9397-08002B2CF9AE}" pid="3" name="Creator">
    <vt:lpwstr>ADOBEPS4.DRV Version 4.24</vt:lpwstr>
  </property>
  <property fmtid="{D5CDD505-2E9C-101B-9397-08002B2CF9AE}" pid="4" name="LastSaved">
    <vt:filetime>2018-02-26T00:00:00Z</vt:filetime>
  </property>
</Properties>
</file>