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80" r:id="rId24"/>
  </p:sldIdLst>
  <p:sldSz cx="9144000" cy="6858000" type="screen4x3"/>
  <p:notesSz cx="9144000" cy="6858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ctrTitle"/>
          </p:nvPr>
        </p:nvSpPr>
        <p:spPr>
          <a:xfrm>
            <a:off x="2583561" y="170179"/>
            <a:ext cx="3976877" cy="1005840"/>
          </a:xfrm>
          <a:prstGeom prst="rect">
            <a:avLst/>
          </a:prstGeom>
        </p:spPr>
        <p:txBody>
          <a:bodyPr wrap="square" lIns="0" tIns="0" rIns="0" bIns="0">
            <a:spAutoFit/>
          </a:bodyPr>
          <a:lstStyle>
            <a:lvl1pPr>
              <a:defRPr sz="3600" b="0" i="0">
                <a:solidFill>
                  <a:schemeClr val="bg1"/>
                </a:solidFill>
                <a:latin typeface="Comic Sans MS"/>
                <a:cs typeface="Comic Sans MS"/>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12/11/2019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7200" b="0" i="0">
                <a:solidFill>
                  <a:schemeClr val="bg1"/>
                </a:solidFill>
                <a:latin typeface="Comic Sans MS"/>
                <a:cs typeface="Comic Sans MS"/>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12/11/2019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7200" b="0" i="0">
                <a:solidFill>
                  <a:schemeClr val="bg1"/>
                </a:solidFill>
                <a:latin typeface="Comic Sans MS"/>
                <a:cs typeface="Comic Sans MS"/>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12/11/2019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7200" b="0" i="0">
                <a:solidFill>
                  <a:schemeClr val="bg1"/>
                </a:solidFill>
                <a:latin typeface="Comic Sans MS"/>
                <a:cs typeface="Comic Sans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12/11/2019</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12/11/2019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78633" y="2500376"/>
            <a:ext cx="3586733" cy="1122679"/>
          </a:xfrm>
          <a:prstGeom prst="rect">
            <a:avLst/>
          </a:prstGeom>
        </p:spPr>
        <p:txBody>
          <a:bodyPr wrap="square" lIns="0" tIns="0" rIns="0" bIns="0">
            <a:spAutoFit/>
          </a:bodyPr>
          <a:lstStyle>
            <a:lvl1pPr>
              <a:defRPr sz="7200" b="0" i="0">
                <a:solidFill>
                  <a:schemeClr val="bg1"/>
                </a:solidFill>
                <a:latin typeface="Comic Sans MS"/>
                <a:cs typeface="Comic Sans MS"/>
              </a:defRPr>
            </a:lvl1pPr>
          </a:lstStyle>
          <a:p>
            <a:endParaRPr/>
          </a:p>
        </p:txBody>
      </p:sp>
      <p:sp>
        <p:nvSpPr>
          <p:cNvPr id="3" name="Holder 3"/>
          <p:cNvSpPr>
            <a:spLocks noGrp="1"/>
          </p:cNvSpPr>
          <p:nvPr>
            <p:ph type="body" idx="1"/>
          </p:nvPr>
        </p:nvSpPr>
        <p:spPr>
          <a:xfrm>
            <a:off x="457200" y="1577340"/>
            <a:ext cx="82296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12/11/2019</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429000" y="1676400"/>
            <a:ext cx="4038600" cy="1366400"/>
          </a:xfrm>
          <a:prstGeom prst="rect">
            <a:avLst/>
          </a:prstGeom>
        </p:spPr>
        <p:txBody>
          <a:bodyPr vert="horz" wrap="square" lIns="0" tIns="12065" rIns="0" bIns="0" rtlCol="0">
            <a:spAutoFit/>
          </a:bodyPr>
          <a:lstStyle/>
          <a:p>
            <a:pPr marL="12065" marR="5080" indent="1270" algn="ctr">
              <a:lnSpc>
                <a:spcPct val="100000"/>
              </a:lnSpc>
              <a:spcBef>
                <a:spcPts val="95"/>
              </a:spcBef>
            </a:pPr>
            <a:r>
              <a:rPr lang="it-IT" sz="4400" spc="-10" dirty="0">
                <a:solidFill>
                  <a:srgbClr val="FFFF00"/>
                </a:solidFill>
                <a:latin typeface="Comic Sans MS"/>
                <a:cs typeface="Comic Sans MS"/>
              </a:rPr>
              <a:t>Iona și peștele cel mare</a:t>
            </a:r>
            <a:endParaRPr sz="4400" dirty="0">
              <a:latin typeface="Comic Sans MS"/>
              <a:cs typeface="Comic Sans MS"/>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76200"/>
            <a:ext cx="9144000" cy="6858000"/>
          </a:xfrm>
          <a:prstGeom prst="rect">
            <a:avLst/>
          </a:prstGeom>
          <a:blipFill>
            <a:blip r:embed="rId2" cstate="print"/>
            <a:stretch>
              <a:fillRect/>
            </a:stretch>
          </a:blipFill>
        </p:spPr>
        <p:txBody>
          <a:bodyPr wrap="square" lIns="0" tIns="0" rIns="0" bIns="0" rtlCol="0"/>
          <a:lstStyle/>
          <a:p>
            <a:endParaRPr/>
          </a:p>
        </p:txBody>
      </p:sp>
      <p:sp>
        <p:nvSpPr>
          <p:cNvPr id="6" name="object 6"/>
          <p:cNvSpPr txBox="1"/>
          <p:nvPr/>
        </p:nvSpPr>
        <p:spPr>
          <a:xfrm>
            <a:off x="152400" y="-76200"/>
            <a:ext cx="8153400" cy="6630020"/>
          </a:xfrm>
          <a:prstGeom prst="rect">
            <a:avLst/>
          </a:prstGeom>
        </p:spPr>
        <p:txBody>
          <a:bodyPr vert="horz" wrap="square" lIns="0" tIns="12700" rIns="0" bIns="0" rtlCol="0">
            <a:spAutoFit/>
          </a:bodyPr>
          <a:lstStyle/>
          <a:p>
            <a:pPr marL="12700">
              <a:lnSpc>
                <a:spcPct val="100000"/>
              </a:lnSpc>
              <a:spcBef>
                <a:spcPts val="100"/>
              </a:spcBef>
            </a:pPr>
            <a:r>
              <a:rPr lang="ro-RO" sz="2800" spc="-5" dirty="0">
                <a:latin typeface="Comic Sans MS"/>
                <a:cs typeface="Comic Sans MS"/>
              </a:rPr>
              <a:t>După ce s-au rugat pentru iertare, marinari l-au luat pe Ioan și l-au aruncat direct peste bord. Odată cu </a:t>
            </a:r>
          </a:p>
          <a:p>
            <a:pPr marL="12700">
              <a:lnSpc>
                <a:spcPct val="100000"/>
              </a:lnSpc>
              <a:spcBef>
                <a:spcPts val="100"/>
              </a:spcBef>
            </a:pPr>
            <a:r>
              <a:rPr lang="ro-RO" sz="2800" spc="-5" dirty="0">
                <a:latin typeface="Comic Sans MS"/>
                <a:cs typeface="Comic Sans MS"/>
              </a:rPr>
              <a:t>dispariția lui </a:t>
            </a:r>
          </a:p>
          <a:p>
            <a:pPr marL="12700">
              <a:lnSpc>
                <a:spcPct val="100000"/>
              </a:lnSpc>
              <a:spcBef>
                <a:spcPts val="100"/>
              </a:spcBef>
            </a:pPr>
            <a:r>
              <a:rPr lang="ro-RO" sz="2800" spc="-5" dirty="0">
                <a:latin typeface="Comic Sans MS"/>
                <a:cs typeface="Comic Sans MS"/>
              </a:rPr>
              <a:t>Iona în mare, și </a:t>
            </a:r>
          </a:p>
          <a:p>
            <a:pPr marL="12700">
              <a:lnSpc>
                <a:spcPct val="100000"/>
              </a:lnSpc>
              <a:spcBef>
                <a:spcPts val="100"/>
              </a:spcBef>
            </a:pPr>
            <a:r>
              <a:rPr lang="ro-RO" sz="2800" spc="-5" dirty="0">
                <a:latin typeface="Comic Sans MS"/>
                <a:cs typeface="Comic Sans MS"/>
              </a:rPr>
              <a:t>marea începea să se </a:t>
            </a:r>
          </a:p>
          <a:p>
            <a:pPr marL="12700">
              <a:lnSpc>
                <a:spcPct val="100000"/>
              </a:lnSpc>
              <a:spcBef>
                <a:spcPts val="100"/>
              </a:spcBef>
            </a:pPr>
            <a:r>
              <a:rPr lang="ro-RO" sz="2800" spc="-5" dirty="0">
                <a:latin typeface="Comic Sans MS"/>
                <a:cs typeface="Comic Sans MS"/>
              </a:rPr>
              <a:t>liniștească. Brusca schimbare </a:t>
            </a:r>
          </a:p>
          <a:p>
            <a:pPr marL="12700">
              <a:lnSpc>
                <a:spcPct val="100000"/>
              </a:lnSpc>
              <a:spcBef>
                <a:spcPts val="100"/>
              </a:spcBef>
            </a:pPr>
            <a:r>
              <a:rPr lang="ro-RO" sz="2800" spc="-5" dirty="0">
                <a:latin typeface="Comic Sans MS"/>
                <a:cs typeface="Comic Sans MS"/>
              </a:rPr>
              <a:t>în vreme au speriat foarte tare </a:t>
            </a:r>
          </a:p>
          <a:p>
            <a:pPr marL="12700">
              <a:lnSpc>
                <a:spcPct val="100000"/>
              </a:lnSpc>
              <a:spcBef>
                <a:spcPts val="100"/>
              </a:spcBef>
            </a:pPr>
            <a:r>
              <a:rPr lang="ro-RO" sz="2800" spc="-5" dirty="0">
                <a:latin typeface="Comic Sans MS"/>
                <a:cs typeface="Comic Sans MS"/>
              </a:rPr>
              <a:t>marinari, mult mai tare decât o </a:t>
            </a:r>
          </a:p>
          <a:p>
            <a:pPr marL="12700">
              <a:lnSpc>
                <a:spcPct val="100000"/>
              </a:lnSpc>
              <a:spcBef>
                <a:spcPts val="100"/>
              </a:spcBef>
            </a:pPr>
            <a:r>
              <a:rPr lang="ro-RO" sz="2800" spc="-5" dirty="0">
                <a:latin typeface="Comic Sans MS"/>
                <a:cs typeface="Comic Sans MS"/>
              </a:rPr>
              <a:t>făcuse furtuna însăși.  Probabil </a:t>
            </a:r>
          </a:p>
          <a:p>
            <a:pPr marL="12700">
              <a:lnSpc>
                <a:spcPct val="100000"/>
              </a:lnSpc>
              <a:spcBef>
                <a:spcPts val="100"/>
              </a:spcBef>
            </a:pPr>
            <a:r>
              <a:rPr lang="ro-RO" sz="2800" spc="-5" dirty="0">
                <a:latin typeface="Comic Sans MS"/>
                <a:cs typeface="Comic Sans MS"/>
              </a:rPr>
              <a:t>că s-au lămurit atunci de ceea </a:t>
            </a:r>
          </a:p>
          <a:p>
            <a:pPr marL="12700">
              <a:lnSpc>
                <a:spcPct val="100000"/>
              </a:lnSpc>
              <a:spcBef>
                <a:spcPts val="100"/>
              </a:spcBef>
            </a:pPr>
            <a:r>
              <a:rPr lang="ro-RO" sz="2800" spc="-5" dirty="0">
                <a:latin typeface="Comic Sans MS"/>
                <a:cs typeface="Comic Sans MS"/>
              </a:rPr>
              <a:t>ce poate face Dumnezeu. </a:t>
            </a:r>
          </a:p>
          <a:p>
            <a:pPr marL="12700">
              <a:lnSpc>
                <a:spcPct val="100000"/>
              </a:lnSpc>
              <a:spcBef>
                <a:spcPts val="100"/>
              </a:spcBef>
            </a:pPr>
            <a:r>
              <a:rPr lang="ro-RO" sz="2800" spc="-5" dirty="0">
                <a:latin typeface="Comic Sans MS"/>
                <a:cs typeface="Comic Sans MS"/>
              </a:rPr>
              <a:t>În frică și mirare, ei au </a:t>
            </a:r>
          </a:p>
          <a:p>
            <a:pPr marL="12700">
              <a:lnSpc>
                <a:spcPct val="100000"/>
              </a:lnSpc>
              <a:spcBef>
                <a:spcPts val="100"/>
              </a:spcBef>
            </a:pPr>
            <a:r>
              <a:rPr lang="ro-RO" sz="2800" spc="-5" dirty="0">
                <a:latin typeface="Comic Sans MS"/>
                <a:cs typeface="Comic Sans MS"/>
              </a:rPr>
              <a:t>început să îl adore pe </a:t>
            </a:r>
          </a:p>
          <a:p>
            <a:pPr marL="12700">
              <a:lnSpc>
                <a:spcPct val="100000"/>
              </a:lnSpc>
              <a:spcBef>
                <a:spcPts val="100"/>
              </a:spcBef>
            </a:pPr>
            <a:r>
              <a:rPr lang="ro-RO" sz="2800" spc="-5" dirty="0">
                <a:latin typeface="Comic Sans MS"/>
                <a:cs typeface="Comic Sans MS"/>
              </a:rPr>
              <a:t>Dumnezeu.</a:t>
            </a:r>
            <a:endParaRPr sz="2800" dirty="0">
              <a:latin typeface="Comic Sans MS"/>
              <a:cs typeface="Comic Sans MS"/>
            </a:endParaRP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460502" y="609600"/>
            <a:ext cx="4111498" cy="5183470"/>
          </a:xfrm>
          <a:prstGeom prst="rect">
            <a:avLst/>
          </a:prstGeom>
        </p:spPr>
        <p:txBody>
          <a:bodyPr vert="horz" wrap="square" lIns="0" tIns="12700" rIns="0" bIns="0" rtlCol="0">
            <a:spAutoFit/>
          </a:bodyPr>
          <a:lstStyle/>
          <a:p>
            <a:pPr marL="12700" marR="709930">
              <a:lnSpc>
                <a:spcPct val="100000"/>
              </a:lnSpc>
              <a:spcBef>
                <a:spcPts val="100"/>
              </a:spcBef>
            </a:pPr>
            <a:r>
              <a:rPr lang="ro-RO" sz="2800" dirty="0">
                <a:solidFill>
                  <a:srgbClr val="FFFFFF"/>
                </a:solidFill>
                <a:latin typeface="Comic Sans MS"/>
                <a:cs typeface="Comic Sans MS"/>
              </a:rPr>
              <a:t>Între timp, mesagerul neascultător a avut parte de o mare surpriză. Scufundându-se în mare, Ioan știa că nimic nu îl mai poate salva acum. Avea să se înece și el...însă Dumnezeu avea alte planuri.</a:t>
            </a:r>
            <a:endParaRPr sz="2800" dirty="0">
              <a:latin typeface="Comic Sans MS"/>
              <a:cs typeface="Comic Sans MS"/>
            </a:endParaRP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28600" y="228600"/>
            <a:ext cx="8112125" cy="3054682"/>
          </a:xfrm>
          <a:prstGeom prst="rect">
            <a:avLst/>
          </a:prstGeom>
        </p:spPr>
        <p:txBody>
          <a:bodyPr vert="horz" wrap="square" lIns="0" tIns="12700" rIns="0" bIns="0" rtlCol="0">
            <a:spAutoFit/>
          </a:bodyPr>
          <a:lstStyle/>
          <a:p>
            <a:pPr marL="12700" marR="5080">
              <a:lnSpc>
                <a:spcPct val="100000"/>
              </a:lnSpc>
              <a:spcBef>
                <a:spcPts val="100"/>
              </a:spcBef>
              <a:tabLst>
                <a:tab pos="1310640" algn="l"/>
                <a:tab pos="5982335" algn="l"/>
              </a:tabLst>
            </a:pPr>
            <a:r>
              <a:rPr lang="ro-RO" sz="2800" dirty="0">
                <a:solidFill>
                  <a:srgbClr val="FFFFFF"/>
                </a:solidFill>
                <a:latin typeface="Comic Sans MS"/>
                <a:cs typeface="Comic Sans MS"/>
              </a:rPr>
              <a:t>Domnul pregătise un pește uriaș care avea să îl înghite pe Ioan. Peștele era chiar acolo, exact în acel moment. O gură mare și de-odată </a:t>
            </a:r>
          </a:p>
          <a:p>
            <a:pPr marL="12700" marR="5080">
              <a:lnSpc>
                <a:spcPct val="100000"/>
              </a:lnSpc>
              <a:spcBef>
                <a:spcPts val="100"/>
              </a:spcBef>
              <a:tabLst>
                <a:tab pos="1310640" algn="l"/>
                <a:tab pos="5982335" algn="l"/>
              </a:tabLst>
            </a:pPr>
            <a:r>
              <a:rPr lang="ro-RO" sz="2800" dirty="0">
                <a:solidFill>
                  <a:srgbClr val="FFFFFF"/>
                </a:solidFill>
                <a:latin typeface="Comic Sans MS"/>
                <a:cs typeface="Comic Sans MS"/>
              </a:rPr>
              <a:t>Ioan nu mai era în mare ci se afla în </a:t>
            </a:r>
          </a:p>
          <a:p>
            <a:pPr marL="12700" marR="5080">
              <a:lnSpc>
                <a:spcPct val="100000"/>
              </a:lnSpc>
              <a:spcBef>
                <a:spcPts val="100"/>
              </a:spcBef>
              <a:tabLst>
                <a:tab pos="1310640" algn="l"/>
                <a:tab pos="5982335" algn="l"/>
              </a:tabLst>
            </a:pPr>
            <a:r>
              <a:rPr lang="ro-RO" sz="2800" dirty="0">
                <a:solidFill>
                  <a:srgbClr val="FFFFFF"/>
                </a:solidFill>
                <a:latin typeface="Comic Sans MS"/>
                <a:cs typeface="Comic Sans MS"/>
              </a:rPr>
              <a:t>burta peștelui. Iona a stat în interiorul </a:t>
            </a:r>
          </a:p>
          <a:p>
            <a:pPr marL="12700" marR="5080">
              <a:lnSpc>
                <a:spcPct val="100000"/>
              </a:lnSpc>
              <a:spcBef>
                <a:spcPts val="100"/>
              </a:spcBef>
              <a:tabLst>
                <a:tab pos="1310640" algn="l"/>
                <a:tab pos="5982335" algn="l"/>
              </a:tabLst>
            </a:pPr>
            <a:r>
              <a:rPr lang="ro-RO" sz="2800" dirty="0">
                <a:solidFill>
                  <a:srgbClr val="FFFFFF"/>
                </a:solidFill>
                <a:latin typeface="Comic Sans MS"/>
                <a:cs typeface="Comic Sans MS"/>
              </a:rPr>
              <a:t>peștelui timp de trei zile. Avea multe la </a:t>
            </a:r>
          </a:p>
          <a:p>
            <a:pPr marL="12700" marR="5080">
              <a:lnSpc>
                <a:spcPct val="100000"/>
              </a:lnSpc>
              <a:spcBef>
                <a:spcPts val="100"/>
              </a:spcBef>
              <a:tabLst>
                <a:tab pos="1310640" algn="l"/>
                <a:tab pos="5982335" algn="l"/>
              </a:tabLst>
            </a:pPr>
            <a:r>
              <a:rPr lang="ro-RO" sz="2800" dirty="0">
                <a:solidFill>
                  <a:srgbClr val="FFFFFF"/>
                </a:solidFill>
                <a:latin typeface="Comic Sans MS"/>
                <a:cs typeface="Comic Sans MS"/>
              </a:rPr>
              <a:t>care să se gândească.</a:t>
            </a:r>
            <a:endParaRPr sz="2800" dirty="0">
              <a:latin typeface="Comic Sans MS"/>
              <a:cs typeface="Comic Sans MS"/>
            </a:endParaRP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31902" y="244093"/>
            <a:ext cx="8107680" cy="1306830"/>
          </a:xfrm>
          <a:prstGeom prst="rect">
            <a:avLst/>
          </a:prstGeom>
        </p:spPr>
        <p:txBody>
          <a:bodyPr vert="horz" wrap="square" lIns="0" tIns="12700" rIns="0" bIns="0" rtlCol="0">
            <a:spAutoFit/>
          </a:bodyPr>
          <a:lstStyle/>
          <a:p>
            <a:pPr marL="12700" marR="5080">
              <a:lnSpc>
                <a:spcPct val="100000"/>
              </a:lnSpc>
              <a:spcBef>
                <a:spcPts val="100"/>
              </a:spcBef>
              <a:tabLst>
                <a:tab pos="953769" algn="l"/>
              </a:tabLst>
            </a:pPr>
            <a:r>
              <a:rPr lang="ro-RO" sz="2800" dirty="0">
                <a:solidFill>
                  <a:srgbClr val="000000"/>
                </a:solidFill>
              </a:rPr>
              <a:t>Trei zile mai târziu, Iona i-a promis Domnului că îl va asculta. Imediat după aceea Dumnezeu i-a spus peștelui să îl vomite pe Iona pe o plajă.</a:t>
            </a:r>
            <a:endParaRPr sz="2800"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838200" y="167893"/>
            <a:ext cx="8153400" cy="2167260"/>
          </a:xfrm>
          <a:prstGeom prst="rect">
            <a:avLst/>
          </a:prstGeom>
        </p:spPr>
        <p:txBody>
          <a:bodyPr vert="horz" wrap="square" lIns="0" tIns="12700" rIns="0" bIns="0" rtlCol="0">
            <a:spAutoFit/>
          </a:bodyPr>
          <a:lstStyle/>
          <a:p>
            <a:pPr marL="12700" marR="5080" algn="r">
              <a:lnSpc>
                <a:spcPct val="100000"/>
              </a:lnSpc>
              <a:spcBef>
                <a:spcPts val="100"/>
              </a:spcBef>
              <a:tabLst>
                <a:tab pos="1102360" algn="l"/>
                <a:tab pos="4102100" algn="l"/>
              </a:tabLst>
            </a:pPr>
            <a:r>
              <a:rPr lang="ro-RO" sz="2800" spc="-5" dirty="0">
                <a:solidFill>
                  <a:srgbClr val="000000"/>
                </a:solidFill>
              </a:rPr>
              <a:t>Din nou, Dumnezeu i-a spus lui Iona să meargă la Ninive pentru a predica cuvântul lui Dumnezeu. Însă de data aceasta Iona chiar s-a dus! Iona a intrat în cetate, și a  început să strige, </a:t>
            </a:r>
            <a:br>
              <a:rPr lang="ro-RO" sz="2800" spc="-5" dirty="0">
                <a:solidFill>
                  <a:srgbClr val="000000"/>
                </a:solidFill>
              </a:rPr>
            </a:br>
            <a:r>
              <a:rPr lang="ro-RO" sz="2800" spc="-5" dirty="0">
                <a:solidFill>
                  <a:srgbClr val="000000"/>
                </a:solidFill>
              </a:rPr>
              <a:t>Patru zile și Ninive va fi distrus.</a:t>
            </a:r>
            <a:endParaRPr sz="2800"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52400" y="152400"/>
            <a:ext cx="8712835" cy="3890809"/>
          </a:xfrm>
          <a:prstGeom prst="rect">
            <a:avLst/>
          </a:prstGeom>
        </p:spPr>
        <p:txBody>
          <a:bodyPr vert="horz" wrap="square" lIns="0" tIns="12700" rIns="0" bIns="0" rtlCol="0">
            <a:spAutoFit/>
          </a:bodyPr>
          <a:lstStyle/>
          <a:p>
            <a:pPr marL="12700" marR="5080">
              <a:lnSpc>
                <a:spcPct val="100000"/>
              </a:lnSpc>
              <a:spcBef>
                <a:spcPts val="100"/>
              </a:spcBef>
              <a:tabLst>
                <a:tab pos="5022850" algn="l"/>
                <a:tab pos="5304790" algn="l"/>
                <a:tab pos="5857875" algn="l"/>
                <a:tab pos="7494905" algn="l"/>
              </a:tabLst>
            </a:pPr>
            <a:r>
              <a:rPr lang="ro-RO" sz="2800" dirty="0">
                <a:latin typeface="Comic Sans MS"/>
                <a:cs typeface="Comic Sans MS"/>
              </a:rPr>
              <a:t>Oameni din Ninive au crezut cuvântul lui Dumnezeu. Au încetat să mai mănânce și s-au îmbrăcat cu saci pentru a arăta Domnului că le pare rău pentru păcatele lor. Până și regele s-a umilit pe sine înaintea lui Dumnezeu. Regele s-a ridicat de pe tron, și-a luat o haină făcută din sac și a stat în cenușă. A ordonat tuturor să se întoarcă      de la căile lor rele și violente, și să se roage                lui Dumnezeu pentru iertare. </a:t>
            </a:r>
            <a:endParaRPr sz="2800" dirty="0">
              <a:latin typeface="Comic Sans MS"/>
              <a:cs typeface="Comic Sans MS"/>
            </a:endParaRP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02882" y="0"/>
            <a:ext cx="8738235" cy="3080330"/>
          </a:xfrm>
          <a:prstGeom prst="rect">
            <a:avLst/>
          </a:prstGeom>
        </p:spPr>
        <p:txBody>
          <a:bodyPr vert="horz" wrap="square" lIns="0" tIns="12700" rIns="0" bIns="0" rtlCol="0">
            <a:spAutoFit/>
          </a:bodyPr>
          <a:lstStyle/>
          <a:p>
            <a:pPr marL="1840864" marR="5080" indent="-1828800">
              <a:lnSpc>
                <a:spcPct val="100000"/>
              </a:lnSpc>
              <a:spcBef>
                <a:spcPts val="100"/>
              </a:spcBef>
              <a:tabLst>
                <a:tab pos="4015740" algn="l"/>
              </a:tabLst>
            </a:pPr>
            <a:r>
              <a:rPr lang="ro-RO" sz="2800" dirty="0">
                <a:latin typeface="Comic Sans MS"/>
                <a:cs typeface="Comic Sans MS"/>
              </a:rPr>
              <a:t>Dumnezeu chiar i-a iertat. Și cu siguranță a fost o zi minunată în Ninive în momentul în care oameni au realizat că Dumnezeu i-a </a:t>
            </a:r>
          </a:p>
          <a:p>
            <a:pPr marL="1840864" marR="5080" indent="-1828800" algn="r">
              <a:lnSpc>
                <a:spcPct val="100000"/>
              </a:lnSpc>
              <a:spcBef>
                <a:spcPts val="100"/>
              </a:spcBef>
              <a:tabLst>
                <a:tab pos="4015740" algn="l"/>
              </a:tabLst>
            </a:pPr>
            <a:r>
              <a:rPr lang="ro-RO" sz="2800" dirty="0">
                <a:latin typeface="Comic Sans MS"/>
                <a:cs typeface="Comic Sans MS"/>
              </a:rPr>
              <a:t>iertat.... Însă o singură </a:t>
            </a:r>
          </a:p>
          <a:p>
            <a:pPr marL="1840864" marR="5080" indent="-1828800" algn="r">
              <a:lnSpc>
                <a:spcPct val="100000"/>
              </a:lnSpc>
              <a:spcBef>
                <a:spcPts val="100"/>
              </a:spcBef>
              <a:tabLst>
                <a:tab pos="4015740" algn="l"/>
              </a:tabLst>
            </a:pPr>
            <a:r>
              <a:rPr lang="ro-RO" sz="2800" dirty="0">
                <a:latin typeface="Comic Sans MS"/>
                <a:cs typeface="Comic Sans MS"/>
              </a:rPr>
              <a:t>persoană </a:t>
            </a:r>
          </a:p>
          <a:p>
            <a:pPr marL="1840864" marR="5080" indent="-1828800" algn="r">
              <a:lnSpc>
                <a:spcPct val="100000"/>
              </a:lnSpc>
              <a:spcBef>
                <a:spcPts val="100"/>
              </a:spcBef>
              <a:tabLst>
                <a:tab pos="4015740" algn="l"/>
              </a:tabLst>
            </a:pPr>
            <a:r>
              <a:rPr lang="ro-RO" sz="2800" dirty="0">
                <a:latin typeface="Comic Sans MS"/>
                <a:cs typeface="Comic Sans MS"/>
              </a:rPr>
              <a:t>tot era </a:t>
            </a:r>
          </a:p>
          <a:p>
            <a:pPr marL="1840864" marR="5080" indent="-1828800" algn="r">
              <a:lnSpc>
                <a:spcPct val="100000"/>
              </a:lnSpc>
              <a:spcBef>
                <a:spcPts val="100"/>
              </a:spcBef>
              <a:tabLst>
                <a:tab pos="4015740" algn="l"/>
              </a:tabLst>
            </a:pPr>
            <a:r>
              <a:rPr lang="ro-RO" sz="2800" dirty="0">
                <a:latin typeface="Comic Sans MS"/>
                <a:cs typeface="Comic Sans MS"/>
              </a:rPr>
              <a:t>nervoasă. Iona!</a:t>
            </a:r>
            <a:endParaRPr sz="2800" dirty="0">
              <a:latin typeface="Comic Sans MS"/>
              <a:cs typeface="Comic Sans MS"/>
            </a:endParaRP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4422902" y="167893"/>
            <a:ext cx="4484370" cy="6476132"/>
          </a:xfrm>
          <a:prstGeom prst="rect">
            <a:avLst/>
          </a:prstGeom>
        </p:spPr>
        <p:txBody>
          <a:bodyPr vert="horz" wrap="square" lIns="0" tIns="12700" rIns="0" bIns="0" rtlCol="0">
            <a:spAutoFit/>
          </a:bodyPr>
          <a:lstStyle/>
          <a:p>
            <a:pPr marL="12700" marR="5080">
              <a:lnSpc>
                <a:spcPct val="100000"/>
              </a:lnSpc>
              <a:spcBef>
                <a:spcPts val="100"/>
              </a:spcBef>
              <a:tabLst>
                <a:tab pos="1252855" algn="l"/>
                <a:tab pos="3292475" algn="l"/>
                <a:tab pos="3956050" algn="l"/>
                <a:tab pos="4003040" algn="l"/>
              </a:tabLst>
            </a:pPr>
            <a:r>
              <a:rPr lang="ro-RO" sz="2800" dirty="0">
                <a:latin typeface="Comic Sans MS"/>
                <a:cs typeface="Comic Sans MS"/>
              </a:rPr>
              <a:t>De ce era Iona nervos? El îi spusese lui Dumnezeu, Știu că ești un Dumnezeu milostiv, ușor la mânie și mare în bunătate. Cu alte cuvinte, Iona știa că Dumnezeu mereu îi iartă pe cei care se căiesc pentru păcatele lor și ascultă de cuvântul lui Dumnezeu. Se pare că lui Iona nu i-a plăcut de oameni din Ninive. El nu dorea ca aceștia să fie iertați.</a:t>
            </a:r>
            <a:endParaRPr sz="2800" dirty="0">
              <a:latin typeface="Comic Sans MS"/>
              <a:cs typeface="Comic Sans MS"/>
            </a:endParaRP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384302" y="167893"/>
            <a:ext cx="8148955" cy="1306830"/>
          </a:xfrm>
          <a:prstGeom prst="rect">
            <a:avLst/>
          </a:prstGeom>
        </p:spPr>
        <p:txBody>
          <a:bodyPr vert="horz" wrap="square" lIns="0" tIns="12700" rIns="0" bIns="0" rtlCol="0">
            <a:spAutoFit/>
          </a:bodyPr>
          <a:lstStyle/>
          <a:p>
            <a:pPr marL="12700" marR="5080" algn="just">
              <a:lnSpc>
                <a:spcPct val="100000"/>
              </a:lnSpc>
              <a:spcBef>
                <a:spcPts val="100"/>
              </a:spcBef>
            </a:pPr>
            <a:r>
              <a:rPr lang="ro-RO" sz="2800" spc="-5" dirty="0">
                <a:solidFill>
                  <a:srgbClr val="000000"/>
                </a:solidFill>
              </a:rPr>
              <a:t>Iona era atât de supărat încât i-a spus lui Dumnezeu, I-a viața de la mine, pentru că moartea e mai bună decât traiul.</a:t>
            </a:r>
            <a:endParaRPr sz="2800" dirty="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384302" y="167893"/>
            <a:ext cx="8555990" cy="1733550"/>
          </a:xfrm>
          <a:prstGeom prst="rect">
            <a:avLst/>
          </a:prstGeom>
        </p:spPr>
        <p:txBody>
          <a:bodyPr vert="horz" wrap="square" lIns="0" tIns="12700" rIns="0" bIns="0" rtlCol="0">
            <a:spAutoFit/>
          </a:bodyPr>
          <a:lstStyle/>
          <a:p>
            <a:pPr marL="12700" marR="5080" algn="just">
              <a:lnSpc>
                <a:spcPct val="100000"/>
              </a:lnSpc>
              <a:spcBef>
                <a:spcPts val="100"/>
              </a:spcBef>
            </a:pPr>
            <a:r>
              <a:rPr lang="ro-RO" sz="2800" spc="-5" dirty="0">
                <a:solidFill>
                  <a:srgbClr val="000000"/>
                </a:solidFill>
              </a:rPr>
              <a:t>Iona a stat în afara cetății, așteptând să vadă ce avea Dumnezeu să facă de acum. Domnul Dumnezeu a pregătit o viță cu frunze mari. Aceasta a crescut repede și l-a ferit pe Iona de soarele ce ardea.</a:t>
            </a:r>
            <a:endParaRPr sz="2800"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28600" y="0"/>
            <a:ext cx="5991860" cy="2636619"/>
          </a:xfrm>
          <a:prstGeom prst="rect">
            <a:avLst/>
          </a:prstGeom>
        </p:spPr>
        <p:txBody>
          <a:bodyPr vert="horz" wrap="square" lIns="0" tIns="12700" rIns="0" bIns="0" rtlCol="0">
            <a:spAutoFit/>
          </a:bodyPr>
          <a:lstStyle/>
          <a:p>
            <a:pPr marL="12700" marR="5080">
              <a:lnSpc>
                <a:spcPct val="100000"/>
              </a:lnSpc>
              <a:spcBef>
                <a:spcPts val="100"/>
              </a:spcBef>
              <a:tabLst>
                <a:tab pos="4531995" algn="l"/>
              </a:tabLst>
            </a:pPr>
            <a:r>
              <a:rPr lang="ro-RO" sz="2800" dirty="0">
                <a:latin typeface="Comic Sans MS"/>
                <a:cs typeface="Comic Sans MS"/>
              </a:rPr>
              <a:t>Cu mulți ani în urmă, un om pe nume Iona trăia într-un ținut al lui Israel. Într-o zi, Dumnezeu i-a spus să   </a:t>
            </a:r>
          </a:p>
          <a:p>
            <a:pPr marL="12700" marR="5080">
              <a:lnSpc>
                <a:spcPct val="100000"/>
              </a:lnSpc>
              <a:spcBef>
                <a:spcPts val="100"/>
              </a:spcBef>
              <a:tabLst>
                <a:tab pos="4531995" algn="l"/>
              </a:tabLst>
            </a:pPr>
            <a:r>
              <a:rPr lang="ro-RO" sz="2800" dirty="0">
                <a:latin typeface="Comic Sans MS"/>
                <a:cs typeface="Comic Sans MS"/>
              </a:rPr>
              <a:t>         meargă la Ninive, în cel mai </a:t>
            </a:r>
          </a:p>
          <a:p>
            <a:pPr marL="12700" marR="5080">
              <a:lnSpc>
                <a:spcPct val="100000"/>
              </a:lnSpc>
              <a:spcBef>
                <a:spcPts val="100"/>
              </a:spcBef>
              <a:tabLst>
                <a:tab pos="4531995" algn="l"/>
              </a:tabLst>
            </a:pPr>
            <a:r>
              <a:rPr lang="ro-RO" sz="2800" dirty="0">
                <a:latin typeface="Comic Sans MS"/>
                <a:cs typeface="Comic Sans MS"/>
              </a:rPr>
              <a:t>                 mare și mai puternic </a:t>
            </a:r>
          </a:p>
          <a:p>
            <a:pPr marL="12700" marR="5080">
              <a:lnSpc>
                <a:spcPct val="100000"/>
              </a:lnSpc>
              <a:spcBef>
                <a:spcPts val="100"/>
              </a:spcBef>
              <a:tabLst>
                <a:tab pos="4531995" algn="l"/>
              </a:tabLst>
            </a:pPr>
            <a:r>
              <a:rPr lang="ro-RO" sz="2800" dirty="0">
                <a:latin typeface="Comic Sans MS"/>
                <a:cs typeface="Comic Sans MS"/>
              </a:rPr>
              <a:t>                          oraș din lume.</a:t>
            </a:r>
            <a:endParaRPr sz="2800" dirty="0">
              <a:latin typeface="Comic Sans MS"/>
              <a:cs typeface="Comic Sans MS"/>
            </a:endParaRP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31902" y="167893"/>
            <a:ext cx="8348980" cy="2167260"/>
          </a:xfrm>
          <a:prstGeom prst="rect">
            <a:avLst/>
          </a:prstGeom>
        </p:spPr>
        <p:txBody>
          <a:bodyPr vert="horz" wrap="square" lIns="0" tIns="12700" rIns="0" bIns="0" rtlCol="0">
            <a:spAutoFit/>
          </a:bodyPr>
          <a:lstStyle/>
          <a:p>
            <a:pPr marL="12700" marR="5080">
              <a:lnSpc>
                <a:spcPct val="100000"/>
              </a:lnSpc>
              <a:spcBef>
                <a:spcPts val="100"/>
              </a:spcBef>
              <a:tabLst>
                <a:tab pos="816610" algn="l"/>
                <a:tab pos="1814195" algn="l"/>
              </a:tabLst>
            </a:pPr>
            <a:r>
              <a:rPr lang="ro-RO" sz="2800" dirty="0">
                <a:solidFill>
                  <a:srgbClr val="000000"/>
                </a:solidFill>
              </a:rPr>
              <a:t>În dimineața următoare, Dumnezeu a trimis un val de căldură care a ucis planta. Apoi Domnul a pregătit un vânt puternic care l-a lovit atât de tare pe Iona încât acesta era cât pe ce să moară. Toate acestea l-au făcut pe Iona și mai furios.</a:t>
            </a:r>
            <a:endParaRPr sz="2800" dirty="0"/>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13029" y="83311"/>
            <a:ext cx="6767830" cy="3067506"/>
          </a:xfrm>
          <a:prstGeom prst="rect">
            <a:avLst/>
          </a:prstGeom>
        </p:spPr>
        <p:txBody>
          <a:bodyPr vert="horz" wrap="square" lIns="0" tIns="12700" rIns="0" bIns="0" rtlCol="0">
            <a:spAutoFit/>
          </a:bodyPr>
          <a:lstStyle/>
          <a:p>
            <a:pPr marL="12700" marR="5080">
              <a:lnSpc>
                <a:spcPct val="100000"/>
              </a:lnSpc>
              <a:spcBef>
                <a:spcPts val="100"/>
              </a:spcBef>
              <a:tabLst>
                <a:tab pos="3900170" algn="l"/>
              </a:tabLst>
            </a:pPr>
            <a:r>
              <a:rPr lang="ro-RO" sz="2800" dirty="0">
                <a:latin typeface="Comic Sans MS"/>
                <a:cs typeface="Comic Sans MS"/>
              </a:rPr>
              <a:t>Apoi Domnul i-a spus lui Iona, Ai vrun drept să fii supărat? Ai avut milă de acea viță de vie, pentru care nu ai depus nici un pic de efort și pe care tu nu </a:t>
            </a:r>
          </a:p>
          <a:p>
            <a:pPr marL="12700" marR="5080">
              <a:lnSpc>
                <a:spcPct val="100000"/>
              </a:lnSpc>
              <a:spcBef>
                <a:spcPts val="100"/>
              </a:spcBef>
              <a:tabLst>
                <a:tab pos="3900170" algn="l"/>
              </a:tabLst>
            </a:pPr>
            <a:r>
              <a:rPr lang="ro-RO" sz="2800" dirty="0">
                <a:latin typeface="Comic Sans MS"/>
                <a:cs typeface="Comic Sans MS"/>
              </a:rPr>
              <a:t>ai crescut-o? a venit peste </a:t>
            </a:r>
          </a:p>
          <a:p>
            <a:pPr marL="12700" marR="5080">
              <a:lnSpc>
                <a:spcPct val="100000"/>
              </a:lnSpc>
              <a:spcBef>
                <a:spcPts val="100"/>
              </a:spcBef>
              <a:tabLst>
                <a:tab pos="3900170" algn="l"/>
              </a:tabLst>
            </a:pPr>
            <a:r>
              <a:rPr lang="ro-RO" sz="2800" dirty="0">
                <a:latin typeface="Comic Sans MS"/>
                <a:cs typeface="Comic Sans MS"/>
              </a:rPr>
              <a:t>noapte și a murit peste </a:t>
            </a:r>
          </a:p>
          <a:p>
            <a:pPr marL="12700" marR="5080">
              <a:lnSpc>
                <a:spcPct val="100000"/>
              </a:lnSpc>
              <a:spcBef>
                <a:spcPts val="100"/>
              </a:spcBef>
              <a:tabLst>
                <a:tab pos="3900170" algn="l"/>
              </a:tabLst>
            </a:pPr>
            <a:r>
              <a:rPr lang="ro-RO" sz="2800" dirty="0">
                <a:latin typeface="Comic Sans MS"/>
                <a:cs typeface="Comic Sans MS"/>
              </a:rPr>
              <a:t>noapte.</a:t>
            </a:r>
            <a:endParaRPr sz="2800" dirty="0">
              <a:latin typeface="Comic Sans MS"/>
              <a:cs typeface="Comic Sans MS"/>
            </a:endParaRP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31902" y="167893"/>
            <a:ext cx="5517515" cy="1306830"/>
          </a:xfrm>
          <a:prstGeom prst="rect">
            <a:avLst/>
          </a:prstGeom>
        </p:spPr>
        <p:txBody>
          <a:bodyPr vert="horz" wrap="square" lIns="0" tIns="12700" rIns="0" bIns="0" rtlCol="0">
            <a:spAutoFit/>
          </a:bodyPr>
          <a:lstStyle/>
          <a:p>
            <a:pPr marL="12700" marR="5080">
              <a:lnSpc>
                <a:spcPct val="100000"/>
              </a:lnSpc>
              <a:spcBef>
                <a:spcPts val="100"/>
              </a:spcBef>
            </a:pPr>
            <a:r>
              <a:rPr lang="ro-RO" sz="2800" dirty="0">
                <a:solidFill>
                  <a:srgbClr val="000000"/>
                </a:solidFill>
              </a:rPr>
              <a:t>Așa că de ce să nu îmi fie milă de Ninive, orașul cel mare cu mii de oameni în el?</a:t>
            </a:r>
            <a:endParaRPr sz="2800" dirty="0"/>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778633" y="2500376"/>
            <a:ext cx="3586733" cy="1120820"/>
          </a:xfrm>
          <a:prstGeom prst="rect">
            <a:avLst/>
          </a:prstGeom>
        </p:spPr>
        <p:txBody>
          <a:bodyPr vert="horz" wrap="square" lIns="0" tIns="12700" rIns="0" bIns="0" rtlCol="0">
            <a:spAutoFit/>
          </a:bodyPr>
          <a:lstStyle/>
          <a:p>
            <a:pPr marL="56515">
              <a:lnSpc>
                <a:spcPct val="100000"/>
              </a:lnSpc>
              <a:spcBef>
                <a:spcPts val="100"/>
              </a:spcBef>
            </a:pPr>
            <a:r>
              <a:rPr lang="ro-RO" dirty="0"/>
              <a:t>Sfârșit!</a:t>
            </a:r>
            <a:endParaRPr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308102" y="167893"/>
            <a:ext cx="5426710" cy="1736373"/>
          </a:xfrm>
          <a:prstGeom prst="rect">
            <a:avLst/>
          </a:prstGeom>
        </p:spPr>
        <p:txBody>
          <a:bodyPr vert="horz" wrap="square" lIns="0" tIns="12700" rIns="0" bIns="0" rtlCol="0">
            <a:spAutoFit/>
          </a:bodyPr>
          <a:lstStyle/>
          <a:p>
            <a:pPr marL="12700" marR="5080" algn="ctr">
              <a:lnSpc>
                <a:spcPct val="100000"/>
              </a:lnSpc>
              <a:spcBef>
                <a:spcPts val="100"/>
              </a:spcBef>
            </a:pPr>
            <a:r>
              <a:rPr lang="ro-RO" sz="2800" spc="-5" dirty="0">
                <a:latin typeface="Comic Sans MS"/>
                <a:cs typeface="Comic Sans MS"/>
              </a:rPr>
              <a:t>Iona trebuia să îi avertizeze pe toți oameni de acolo că Dumnezeu cunoștea căile lor rele.</a:t>
            </a:r>
            <a:endParaRPr sz="2800" dirty="0">
              <a:latin typeface="Comic Sans MS"/>
              <a:cs typeface="Comic Sans MS"/>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3356102" y="167893"/>
            <a:ext cx="5404485" cy="2160905"/>
          </a:xfrm>
          <a:prstGeom prst="rect">
            <a:avLst/>
          </a:prstGeom>
        </p:spPr>
        <p:txBody>
          <a:bodyPr vert="horz" wrap="square" lIns="0" tIns="12700" rIns="0" bIns="0" rtlCol="0">
            <a:spAutoFit/>
          </a:bodyPr>
          <a:lstStyle/>
          <a:p>
            <a:pPr marL="12700" marR="5080">
              <a:lnSpc>
                <a:spcPct val="100000"/>
              </a:lnSpc>
              <a:spcBef>
                <a:spcPts val="100"/>
              </a:spcBef>
              <a:tabLst>
                <a:tab pos="3822065" algn="l"/>
              </a:tabLst>
            </a:pPr>
            <a:r>
              <a:rPr lang="ro-RO" sz="2800" spc="-5" dirty="0">
                <a:solidFill>
                  <a:srgbClr val="000000"/>
                </a:solidFill>
              </a:rPr>
              <a:t>Iona însă nu l-a ascultat pe Dumnezeu! Și în loc să meargă la Ninive, Iona s-a urcat pe un vas și a navigat în direcția opusă spre un loc numit </a:t>
            </a:r>
            <a:r>
              <a:rPr lang="ro-RO" sz="2800" spc="-5" dirty="0" err="1">
                <a:solidFill>
                  <a:srgbClr val="000000"/>
                </a:solidFill>
              </a:rPr>
              <a:t>Tarshish</a:t>
            </a:r>
            <a:r>
              <a:rPr lang="ro-RO" sz="2800" spc="-5" dirty="0">
                <a:solidFill>
                  <a:srgbClr val="000000"/>
                </a:solidFill>
              </a:rPr>
              <a:t>.</a:t>
            </a:r>
            <a:endParaRPr sz="2800" dirty="0"/>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308102" y="167893"/>
            <a:ext cx="8271509" cy="1306830"/>
          </a:xfrm>
          <a:prstGeom prst="rect">
            <a:avLst/>
          </a:prstGeom>
        </p:spPr>
        <p:txBody>
          <a:bodyPr vert="horz" wrap="square" lIns="0" tIns="12700" rIns="0" bIns="0" rtlCol="0">
            <a:spAutoFit/>
          </a:bodyPr>
          <a:lstStyle/>
          <a:p>
            <a:pPr marL="12700" marR="5080">
              <a:lnSpc>
                <a:spcPct val="100000"/>
              </a:lnSpc>
              <a:spcBef>
                <a:spcPts val="100"/>
              </a:spcBef>
              <a:tabLst>
                <a:tab pos="4278630" algn="l"/>
              </a:tabLst>
            </a:pPr>
            <a:r>
              <a:rPr lang="ro-RO" sz="2800" dirty="0">
                <a:solidFill>
                  <a:srgbClr val="000000"/>
                </a:solidFill>
              </a:rPr>
              <a:t>Domnul Dumnezeu a trimis un mare vânt pe mare. A fost o furtună teribilă. Marinari se temeau ca corabia să nu se destrame și să se scufunde!</a:t>
            </a:r>
            <a:endParaRPr sz="2800"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308102" y="167893"/>
            <a:ext cx="8576945" cy="1736373"/>
          </a:xfrm>
          <a:prstGeom prst="rect">
            <a:avLst/>
          </a:prstGeom>
        </p:spPr>
        <p:txBody>
          <a:bodyPr vert="horz" wrap="square" lIns="0" tIns="12700" rIns="0" bIns="0" rtlCol="0">
            <a:spAutoFit/>
          </a:bodyPr>
          <a:lstStyle/>
          <a:p>
            <a:pPr marL="12700" marR="5080">
              <a:lnSpc>
                <a:spcPct val="100000"/>
              </a:lnSpc>
              <a:spcBef>
                <a:spcPts val="100"/>
              </a:spcBef>
              <a:tabLst>
                <a:tab pos="5160645" algn="l"/>
                <a:tab pos="5530850" algn="l"/>
              </a:tabLst>
            </a:pPr>
            <a:r>
              <a:rPr lang="ro-RO" sz="2800" dirty="0">
                <a:solidFill>
                  <a:srgbClr val="000000"/>
                </a:solidFill>
              </a:rPr>
              <a:t>Însă furtuna devenea tot mai rea. Îngroziți, marinari s-au rugat zeilor lor și au aruncat toată încărcătura de pe corabie. Însă nimic nu părea să funcționeze.</a:t>
            </a:r>
            <a:endParaRPr sz="2800"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31902" y="167893"/>
            <a:ext cx="8562340" cy="3054682"/>
          </a:xfrm>
          <a:prstGeom prst="rect">
            <a:avLst/>
          </a:prstGeom>
        </p:spPr>
        <p:txBody>
          <a:bodyPr vert="horz" wrap="square" lIns="0" tIns="12700" rIns="0" bIns="0" rtlCol="0">
            <a:spAutoFit/>
          </a:bodyPr>
          <a:lstStyle/>
          <a:p>
            <a:pPr marL="12700" marR="5080">
              <a:lnSpc>
                <a:spcPct val="100000"/>
              </a:lnSpc>
              <a:spcBef>
                <a:spcPts val="100"/>
              </a:spcBef>
              <a:tabLst>
                <a:tab pos="1519555" algn="l"/>
              </a:tabLst>
            </a:pPr>
            <a:r>
              <a:rPr lang="ro-RO" sz="2800" spc="-5" dirty="0">
                <a:latin typeface="Comic Sans MS"/>
                <a:cs typeface="Comic Sans MS"/>
              </a:rPr>
              <a:t>Iona era singura persoană de la bord care nu se ruga ci stătea în partea de jos a corabiei și dormea.</a:t>
            </a:r>
          </a:p>
          <a:p>
            <a:pPr marL="12700" marR="5080">
              <a:lnSpc>
                <a:spcPct val="100000"/>
              </a:lnSpc>
              <a:spcBef>
                <a:spcPts val="100"/>
              </a:spcBef>
              <a:tabLst>
                <a:tab pos="1519555" algn="l"/>
              </a:tabLst>
            </a:pPr>
            <a:endParaRPr lang="ro-RO" sz="2800" spc="-5" dirty="0">
              <a:latin typeface="Comic Sans MS"/>
              <a:cs typeface="Comic Sans MS"/>
            </a:endParaRPr>
          </a:p>
          <a:p>
            <a:pPr marL="12700" marR="5080">
              <a:lnSpc>
                <a:spcPct val="100000"/>
              </a:lnSpc>
              <a:spcBef>
                <a:spcPts val="100"/>
              </a:spcBef>
              <a:tabLst>
                <a:tab pos="1519555" algn="l"/>
              </a:tabLst>
            </a:pPr>
            <a:r>
              <a:rPr lang="ro-RO" sz="2800" spc="-5" dirty="0">
                <a:latin typeface="Comic Sans MS"/>
                <a:cs typeface="Comic Sans MS"/>
              </a:rPr>
              <a:t>Căpitanul corabiei l-a găsit și i-a spus, ce faci aici dormind? Ridică-te! Spune o rugăciune Dumnezeului tău! Poate că Dumnezeu se va gândi la </a:t>
            </a:r>
          </a:p>
          <a:p>
            <a:pPr marL="12700" marR="5080">
              <a:lnSpc>
                <a:spcPct val="100000"/>
              </a:lnSpc>
              <a:spcBef>
                <a:spcPts val="100"/>
              </a:spcBef>
              <a:tabLst>
                <a:tab pos="1519555" algn="l"/>
              </a:tabLst>
            </a:pPr>
            <a:r>
              <a:rPr lang="ro-RO" sz="2800" spc="-5" dirty="0">
                <a:latin typeface="Comic Sans MS"/>
                <a:cs typeface="Comic Sans MS"/>
              </a:rPr>
              <a:t>noi, ca să nu fim distruși.</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31902" y="125221"/>
            <a:ext cx="8719185" cy="3041858"/>
          </a:xfrm>
          <a:prstGeom prst="rect">
            <a:avLst/>
          </a:prstGeom>
        </p:spPr>
        <p:txBody>
          <a:bodyPr vert="horz" wrap="square" lIns="0" tIns="12700" rIns="0" bIns="0" rtlCol="0">
            <a:spAutoFit/>
          </a:bodyPr>
          <a:lstStyle/>
          <a:p>
            <a:pPr marL="12700" marR="5080">
              <a:lnSpc>
                <a:spcPct val="100000"/>
              </a:lnSpc>
              <a:spcBef>
                <a:spcPts val="100"/>
              </a:spcBef>
              <a:tabLst>
                <a:tab pos="3754754" algn="l"/>
                <a:tab pos="4885055" algn="l"/>
                <a:tab pos="5784850" algn="l"/>
              </a:tabLst>
            </a:pPr>
            <a:r>
              <a:rPr lang="ro-RO" sz="2800" dirty="0">
                <a:latin typeface="Comic Sans MS"/>
                <a:cs typeface="Comic Sans MS"/>
              </a:rPr>
              <a:t>Marinari însă au decis că cel mai probabil, problemele lor sunt din cauza lui Iona. El le-a sus că fuge de Domnul. Ei l-au întrebat apoi, Ce ar trebui să facem cu tine? Luați-mă și aruncați-mă în mare, a răspuns Iona, Eu sunt sigur că această mare furtună ce s-a abătut asupra voastră </a:t>
            </a:r>
          </a:p>
          <a:p>
            <a:pPr marL="12700" marR="5080">
              <a:lnSpc>
                <a:spcPct val="100000"/>
              </a:lnSpc>
              <a:spcBef>
                <a:spcPts val="100"/>
              </a:spcBef>
              <a:tabLst>
                <a:tab pos="3754754" algn="l"/>
                <a:tab pos="4885055" algn="l"/>
                <a:tab pos="5784850" algn="l"/>
              </a:tabLst>
            </a:pPr>
            <a:r>
              <a:rPr lang="ro-RO" sz="2800" dirty="0">
                <a:latin typeface="Comic Sans MS"/>
                <a:cs typeface="Comic Sans MS"/>
              </a:rPr>
              <a:t>e din cauza mea. </a:t>
            </a:r>
            <a:endParaRPr sz="2800" dirty="0">
              <a:latin typeface="Comic Sans MS"/>
              <a:cs typeface="Comic Sans MS"/>
            </a:endParaRP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219"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52400" y="228600"/>
            <a:ext cx="3273298" cy="4321696"/>
          </a:xfrm>
          <a:prstGeom prst="rect">
            <a:avLst/>
          </a:prstGeom>
        </p:spPr>
        <p:txBody>
          <a:bodyPr vert="horz" wrap="square" lIns="0" tIns="12700" rIns="0" bIns="0" rtlCol="0">
            <a:spAutoFit/>
          </a:bodyPr>
          <a:lstStyle/>
          <a:p>
            <a:pPr marL="12700" marR="5080">
              <a:lnSpc>
                <a:spcPct val="100000"/>
              </a:lnSpc>
              <a:spcBef>
                <a:spcPts val="100"/>
              </a:spcBef>
              <a:tabLst>
                <a:tab pos="2226310" algn="l"/>
              </a:tabLst>
            </a:pPr>
            <a:r>
              <a:rPr lang="ro-RO" sz="2800" dirty="0">
                <a:latin typeface="Comic Sans MS"/>
                <a:cs typeface="Comic Sans MS"/>
              </a:rPr>
              <a:t>Marinari nu doreau să îl arunce pe Iona în mare. Așa că au tras cât de tare au putut să ducă corabia la mal. Însă nu au reușit. Exista numai un singur lucru pe care îl </a:t>
            </a:r>
          </a:p>
          <a:p>
            <a:pPr marL="12700" marR="5080">
              <a:lnSpc>
                <a:spcPct val="100000"/>
              </a:lnSpc>
              <a:spcBef>
                <a:spcPts val="100"/>
              </a:spcBef>
              <a:tabLst>
                <a:tab pos="2226310" algn="l"/>
              </a:tabLst>
            </a:pPr>
            <a:r>
              <a:rPr lang="ro-RO" sz="2800" dirty="0">
                <a:latin typeface="Comic Sans MS"/>
                <a:cs typeface="Comic Sans MS"/>
              </a:rPr>
              <a:t>mai puteau face.</a:t>
            </a:r>
            <a:endParaRPr sz="2800" dirty="0">
              <a:latin typeface="Comic Sans MS"/>
              <a:cs typeface="Comic Sans MS"/>
            </a:endParaRPr>
          </a:p>
        </p:txBody>
      </p:sp>
    </p:spTree>
  </p:cSld>
  <p:clrMapOvr>
    <a:masterClrMapping/>
  </p:clrMapOvr>
  <p:transition>
    <p:dissolv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65FF6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TotalTime>
  <Words>974</Words>
  <Application>Microsoft Office PowerPoint</Application>
  <PresentationFormat>Expunere pe ecran (4:3)</PresentationFormat>
  <Paragraphs>54</Paragraphs>
  <Slides>23</Slides>
  <Notes>0</Notes>
  <HiddenSlides>0</HiddenSlides>
  <MMClips>0</MMClips>
  <ScaleCrop>false</ScaleCrop>
  <HeadingPairs>
    <vt:vector size="6" baseType="variant">
      <vt:variant>
        <vt:lpstr>Fonturi utilizate</vt:lpstr>
      </vt:variant>
      <vt:variant>
        <vt:i4>2</vt:i4>
      </vt:variant>
      <vt:variant>
        <vt:lpstr>Temă</vt:lpstr>
      </vt:variant>
      <vt:variant>
        <vt:i4>1</vt:i4>
      </vt:variant>
      <vt:variant>
        <vt:lpstr>Titluri diapozitive</vt:lpstr>
      </vt:variant>
      <vt:variant>
        <vt:i4>23</vt:i4>
      </vt:variant>
    </vt:vector>
  </HeadingPairs>
  <TitlesOfParts>
    <vt:vector size="26" baseType="lpstr">
      <vt:lpstr>Calibri</vt:lpstr>
      <vt:lpstr>Comic Sans MS</vt:lpstr>
      <vt:lpstr>Office Theme</vt:lpstr>
      <vt:lpstr>Prezentare PowerPoint</vt:lpstr>
      <vt:lpstr>Prezentare PowerPoint</vt:lpstr>
      <vt:lpstr>Prezentare PowerPoint</vt:lpstr>
      <vt:lpstr>Iona însă nu l-a ascultat pe Dumnezeu! Și în loc să meargă la Ninive, Iona s-a urcat pe un vas și a navigat în direcția opusă spre un loc numit Tarshish.</vt:lpstr>
      <vt:lpstr>Domnul Dumnezeu a trimis un mare vânt pe mare. A fost o furtună teribilă. Marinari se temeau ca corabia să nu se destrame și să se scufunde!</vt:lpstr>
      <vt:lpstr>Însă furtuna devenea tot mai rea. Îngroziți, marinari s-au rugat zeilor lor și au aruncat toată încărcătura de pe corabie. Însă nimic nu părea să funcționeze.</vt:lpstr>
      <vt:lpstr>Prezentare PowerPoint</vt:lpstr>
      <vt:lpstr>Prezentare PowerPoint</vt:lpstr>
      <vt:lpstr>Prezentare PowerPoint</vt:lpstr>
      <vt:lpstr>Prezentare PowerPoint</vt:lpstr>
      <vt:lpstr>Prezentare PowerPoint</vt:lpstr>
      <vt:lpstr>Prezentare PowerPoint</vt:lpstr>
      <vt:lpstr>Trei zile mai târziu, Iona i-a promis Domnului că îl va asculta. Imediat după aceea Dumnezeu i-a spus peștelui să îl vomite pe Iona pe o plajă.</vt:lpstr>
      <vt:lpstr>Din nou, Dumnezeu i-a spus lui Iona să meargă la Ninive pentru a predica cuvântul lui Dumnezeu. Însă de data aceasta Iona chiar s-a dus! Iona a intrat în cetate, și a  început să strige,  Patru zile și Ninive va fi distrus.</vt:lpstr>
      <vt:lpstr>Prezentare PowerPoint</vt:lpstr>
      <vt:lpstr>Prezentare PowerPoint</vt:lpstr>
      <vt:lpstr>Prezentare PowerPoint</vt:lpstr>
      <vt:lpstr>Iona era atât de supărat încât i-a spus lui Dumnezeu, I-a viața de la mine, pentru că moartea e mai bună decât traiul.</vt:lpstr>
      <vt:lpstr>Iona a stat în afara cetății, așteptând să vadă ce avea Dumnezeu să facă de acum. Domnul Dumnezeu a pregătit o viță cu frunze mari. Aceasta a crescut repede și l-a ferit pe Iona de soarele ce ardea.</vt:lpstr>
      <vt:lpstr>În dimineața următoare, Dumnezeu a trimis un val de căldură care a ucis planta. Apoi Domnul a pregătit un vânt puternic care l-a lovit atât de tare pe Iona încât acesta era cât pe ce să moară. Toate acestea l-au făcut pe Iona și mai furios.</vt:lpstr>
      <vt:lpstr>Prezentare PowerPoint</vt:lpstr>
      <vt:lpstr>Așa că de ce să nu îmi fie milă de Ninive, orașul cel mare cu mii de oameni în el?</vt:lpstr>
      <vt:lpstr>Sfârșit!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Jonah and the Big Fish English</dc:title>
  <cp:lastModifiedBy>Mihail</cp:lastModifiedBy>
  <cp:revision>14</cp:revision>
  <dcterms:created xsi:type="dcterms:W3CDTF">2018-02-26T20:32:03Z</dcterms:created>
  <dcterms:modified xsi:type="dcterms:W3CDTF">2019-12-11T08:23:32Z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2002-10-26T00:00:00Z</vt:filetime>
  </property>
  <property fmtid="{D5CDD505-2E9C-101B-9397-08002B2CF9AE}" pid="3" name="Creator">
    <vt:lpwstr>ADOBEPS4.DRV Version 4.24</vt:lpwstr>
  </property>
  <property fmtid="{D5CDD505-2E9C-101B-9397-08002B2CF9AE}" pid="4" name="LastSaved">
    <vt:filetime>2018-02-26T00:00:00Z</vt:filetime>
  </property>
</Properties>
</file>