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6" r:id="rId20"/>
  </p:sldIdLst>
  <p:sldSz cx="9144000" cy="6858000" type="screen4x3"/>
  <p:notesSz cx="9144000" cy="6858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2583561" y="170179"/>
            <a:ext cx="3976877" cy="1005840"/>
          </a:xfrm>
          <a:prstGeom prst="rect">
            <a:avLst/>
          </a:prstGeom>
        </p:spPr>
        <p:txBody>
          <a:bodyPr wrap="square" lIns="0" tIns="0" rIns="0" bIns="0">
            <a:spAutoFit/>
          </a:bodyPr>
          <a:lstStyle>
            <a:lvl1pPr>
              <a:defRPr sz="3600" b="0" i="0">
                <a:solidFill>
                  <a:schemeClr val="bg1"/>
                </a:solidFill>
                <a:latin typeface="Comic Sans MS"/>
                <a:cs typeface="Comic Sans MS"/>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7200" b="0" i="0">
                <a:solidFill>
                  <a:schemeClr val="bg1"/>
                </a:solidFill>
                <a:latin typeface="Comic Sans MS"/>
                <a:cs typeface="Comic Sans MS"/>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200" b="0" i="0">
                <a:solidFill>
                  <a:schemeClr val="bg1"/>
                </a:solidFill>
                <a:latin typeface="Comic Sans MS"/>
                <a:cs typeface="Comic Sans MS"/>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7200" b="0" i="0">
                <a:solidFill>
                  <a:schemeClr val="bg1"/>
                </a:solidFill>
                <a:latin typeface="Comic Sans MS"/>
                <a:cs typeface="Comic Sans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78633" y="2500376"/>
            <a:ext cx="3586733" cy="1122679"/>
          </a:xfrm>
          <a:prstGeom prst="rect">
            <a:avLst/>
          </a:prstGeom>
        </p:spPr>
        <p:txBody>
          <a:bodyPr wrap="square" lIns="0" tIns="0" rIns="0" bIns="0">
            <a:spAutoFit/>
          </a:bodyPr>
          <a:lstStyle>
            <a:lvl1pPr>
              <a:defRPr sz="7200" b="0" i="0">
                <a:solidFill>
                  <a:schemeClr val="bg1"/>
                </a:solidFill>
                <a:latin typeface="Comic Sans MS"/>
                <a:cs typeface="Comic Sans MS"/>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12/19/2019</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62200" y="1066800"/>
            <a:ext cx="5227955" cy="689291"/>
          </a:xfrm>
          <a:prstGeom prst="rect">
            <a:avLst/>
          </a:prstGeom>
        </p:spPr>
        <p:txBody>
          <a:bodyPr vert="horz" wrap="square" lIns="0" tIns="12065" rIns="0" bIns="0" rtlCol="0">
            <a:spAutoFit/>
          </a:bodyPr>
          <a:lstStyle/>
          <a:p>
            <a:pPr marL="1494790" marR="5080" indent="-1482725">
              <a:lnSpc>
                <a:spcPct val="100000"/>
              </a:lnSpc>
              <a:spcBef>
                <a:spcPts val="95"/>
              </a:spcBef>
            </a:pPr>
            <a:r>
              <a:rPr lang="ro-RO" sz="4400" spc="-10" dirty="0">
                <a:solidFill>
                  <a:srgbClr val="FFFF00"/>
                </a:solidFill>
                <a:latin typeface="Comic Sans MS"/>
                <a:cs typeface="Comic Sans MS"/>
              </a:rPr>
              <a:t>Isaia vede viitorul</a:t>
            </a:r>
            <a:endParaRPr sz="4400" dirty="0">
              <a:latin typeface="Comic Sans MS"/>
              <a:cs typeface="Comic Sans MS"/>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1902" y="167893"/>
            <a:ext cx="3902710" cy="3890809"/>
          </a:xfrm>
          <a:prstGeom prst="rect">
            <a:avLst/>
          </a:prstGeom>
        </p:spPr>
        <p:txBody>
          <a:bodyPr vert="horz" wrap="square" lIns="0" tIns="12700" rIns="0" bIns="0" rtlCol="0">
            <a:spAutoFit/>
          </a:bodyPr>
          <a:lstStyle/>
          <a:p>
            <a:pPr marL="12700" marR="5080">
              <a:lnSpc>
                <a:spcPct val="100000"/>
              </a:lnSpc>
              <a:spcBef>
                <a:spcPts val="100"/>
              </a:spcBef>
              <a:tabLst>
                <a:tab pos="2164080" algn="l"/>
              </a:tabLst>
            </a:pPr>
            <a:r>
              <a:rPr lang="ro-RO" sz="2800" spc="-5" dirty="0">
                <a:latin typeface="Comic Sans MS"/>
                <a:cs typeface="Comic Sans MS"/>
              </a:rPr>
              <a:t>Pe cine să trimit? A întrebat Dumnezeu într-o viziune. Iată-mă. Trimite-mă pe mine, a răspuns Isaia. El era dispus să facă tot ceea ce cerea Dumnezeu, și să meargă oriunde îl trimite Dumnezeu.</a:t>
            </a:r>
            <a:endParaRPr sz="2800" dirty="0">
              <a:latin typeface="Comic Sans MS"/>
              <a:cs typeface="Comic Sans MS"/>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24944" y="304800"/>
            <a:ext cx="8718676" cy="3498394"/>
          </a:xfrm>
          <a:prstGeom prst="rect">
            <a:avLst/>
          </a:prstGeom>
        </p:spPr>
        <p:txBody>
          <a:bodyPr vert="horz" wrap="square" lIns="0" tIns="12700" rIns="0" bIns="0" rtlCol="0">
            <a:spAutoFit/>
          </a:bodyPr>
          <a:lstStyle/>
          <a:p>
            <a:pPr marL="438150" marR="11430" indent="-426084" algn="r">
              <a:lnSpc>
                <a:spcPct val="100000"/>
              </a:lnSpc>
              <a:spcBef>
                <a:spcPts val="100"/>
              </a:spcBef>
              <a:tabLst>
                <a:tab pos="7494905" algn="l"/>
              </a:tabLst>
            </a:pPr>
            <a:r>
              <a:rPr lang="en-US" sz="2800" dirty="0" err="1">
                <a:latin typeface="Comic Sans MS"/>
                <a:cs typeface="Comic Sans MS"/>
              </a:rPr>
              <a:t>Probabil</a:t>
            </a:r>
            <a:r>
              <a:rPr lang="en-US" sz="2800" dirty="0">
                <a:latin typeface="Comic Sans MS"/>
                <a:cs typeface="Comic Sans MS"/>
              </a:rPr>
              <a:t> </a:t>
            </a:r>
            <a:r>
              <a:rPr lang="en-US" sz="2800" dirty="0" err="1">
                <a:latin typeface="Comic Sans MS"/>
                <a:cs typeface="Comic Sans MS"/>
              </a:rPr>
              <a:t>că</a:t>
            </a:r>
            <a:r>
              <a:rPr lang="en-US" sz="2800" dirty="0">
                <a:latin typeface="Comic Sans MS"/>
                <a:cs typeface="Comic Sans MS"/>
              </a:rPr>
              <a:t> </a:t>
            </a:r>
            <a:r>
              <a:rPr lang="en-US" sz="2800" dirty="0" err="1">
                <a:latin typeface="Comic Sans MS"/>
                <a:cs typeface="Comic Sans MS"/>
              </a:rPr>
              <a:t>Isaia</a:t>
            </a:r>
            <a:r>
              <a:rPr lang="en-US" sz="2800" dirty="0">
                <a:latin typeface="Comic Sans MS"/>
                <a:cs typeface="Comic Sans MS"/>
              </a:rPr>
              <a:t> </a:t>
            </a:r>
            <a:r>
              <a:rPr lang="en-US" sz="2800" dirty="0" err="1">
                <a:latin typeface="Comic Sans MS"/>
                <a:cs typeface="Comic Sans MS"/>
              </a:rPr>
              <a:t>credea</a:t>
            </a:r>
            <a:r>
              <a:rPr lang="en-US" sz="2800" dirty="0">
                <a:latin typeface="Comic Sans MS"/>
                <a:cs typeface="Comic Sans MS"/>
              </a:rPr>
              <a:t> </a:t>
            </a:r>
            <a:r>
              <a:rPr lang="en-US" sz="2800" dirty="0" err="1">
                <a:latin typeface="Comic Sans MS"/>
                <a:cs typeface="Comic Sans MS"/>
              </a:rPr>
              <a:t>că</a:t>
            </a:r>
            <a:r>
              <a:rPr lang="en-US" sz="2800" dirty="0">
                <a:latin typeface="Comic Sans MS"/>
                <a:cs typeface="Comic Sans MS"/>
              </a:rPr>
              <a:t> </a:t>
            </a:r>
            <a:r>
              <a:rPr lang="en-US" sz="2800" dirty="0" err="1">
                <a:latin typeface="Comic Sans MS"/>
                <a:cs typeface="Comic Sans MS"/>
              </a:rPr>
              <a:t>Dumnezeu</a:t>
            </a:r>
            <a:r>
              <a:rPr lang="en-US" sz="2800" dirty="0">
                <a:latin typeface="Comic Sans MS"/>
                <a:cs typeface="Comic Sans MS"/>
              </a:rPr>
              <a:t> </a:t>
            </a:r>
            <a:r>
              <a:rPr lang="en-US" sz="2800" dirty="0" err="1">
                <a:latin typeface="Comic Sans MS"/>
                <a:cs typeface="Comic Sans MS"/>
              </a:rPr>
              <a:t>îl</a:t>
            </a:r>
            <a:r>
              <a:rPr lang="en-US" sz="2800" dirty="0">
                <a:latin typeface="Comic Sans MS"/>
                <a:cs typeface="Comic Sans MS"/>
              </a:rPr>
              <a:t> </a:t>
            </a:r>
            <a:r>
              <a:rPr lang="en-US" sz="2800" dirty="0" err="1">
                <a:latin typeface="Comic Sans MS"/>
                <a:cs typeface="Comic Sans MS"/>
              </a:rPr>
              <a:t>va</a:t>
            </a:r>
            <a:r>
              <a:rPr lang="en-US" sz="2800" dirty="0">
                <a:latin typeface="Comic Sans MS"/>
                <a:cs typeface="Comic Sans MS"/>
              </a:rPr>
              <a:t> </a:t>
            </a:r>
            <a:r>
              <a:rPr lang="en-US" sz="2800" dirty="0" err="1">
                <a:latin typeface="Comic Sans MS"/>
                <a:cs typeface="Comic Sans MS"/>
              </a:rPr>
              <a:t>trimite</a:t>
            </a:r>
            <a:r>
              <a:rPr lang="en-US" sz="2800" dirty="0">
                <a:latin typeface="Comic Sans MS"/>
                <a:cs typeface="Comic Sans MS"/>
              </a:rPr>
              <a:t> </a:t>
            </a:r>
            <a:r>
              <a:rPr lang="en-US" sz="2800" dirty="0" err="1">
                <a:latin typeface="Comic Sans MS"/>
                <a:cs typeface="Comic Sans MS"/>
              </a:rPr>
              <a:t>departe</a:t>
            </a:r>
            <a:r>
              <a:rPr lang="en-US" sz="2800" dirty="0">
                <a:latin typeface="Comic Sans MS"/>
                <a:cs typeface="Comic Sans MS"/>
              </a:rPr>
              <a:t> la </a:t>
            </a:r>
            <a:r>
              <a:rPr lang="en-US" sz="2800" dirty="0" err="1">
                <a:latin typeface="Comic Sans MS"/>
                <a:cs typeface="Comic Sans MS"/>
              </a:rPr>
              <a:t>oamenii</a:t>
            </a:r>
            <a:r>
              <a:rPr lang="en-US" sz="2800" dirty="0">
                <a:latin typeface="Comic Sans MS"/>
                <a:cs typeface="Comic Sans MS"/>
              </a:rPr>
              <a:t> care </a:t>
            </a:r>
            <a:r>
              <a:rPr lang="en-US" sz="2800" dirty="0" err="1">
                <a:latin typeface="Comic Sans MS"/>
                <a:cs typeface="Comic Sans MS"/>
              </a:rPr>
              <a:t>încă</a:t>
            </a:r>
            <a:r>
              <a:rPr lang="en-US" sz="2800" dirty="0">
                <a:latin typeface="Comic Sans MS"/>
                <a:cs typeface="Comic Sans MS"/>
              </a:rPr>
              <a:t> nu </a:t>
            </a:r>
            <a:r>
              <a:rPr lang="en-US" sz="2800" dirty="0" err="1">
                <a:latin typeface="Comic Sans MS"/>
                <a:cs typeface="Comic Sans MS"/>
              </a:rPr>
              <a:t>auzise</a:t>
            </a:r>
            <a:r>
              <a:rPr lang="en-US" sz="2800" dirty="0">
                <a:latin typeface="Comic Sans MS"/>
                <a:cs typeface="Comic Sans MS"/>
              </a:rPr>
              <a:t> de </a:t>
            </a:r>
            <a:r>
              <a:rPr lang="en-US" sz="2800" dirty="0" err="1">
                <a:latin typeface="Comic Sans MS"/>
                <a:cs typeface="Comic Sans MS"/>
              </a:rPr>
              <a:t>Dumnezeu</a:t>
            </a:r>
            <a:r>
              <a:rPr lang="en-US" sz="2800" dirty="0">
                <a:latin typeface="Comic Sans MS"/>
                <a:cs typeface="Comic Sans MS"/>
              </a:rPr>
              <a:t>. </a:t>
            </a:r>
            <a:r>
              <a:rPr lang="en-US" sz="2800" dirty="0" err="1">
                <a:latin typeface="Comic Sans MS"/>
                <a:cs typeface="Comic Sans MS"/>
              </a:rPr>
              <a:t>Însă</a:t>
            </a:r>
            <a:r>
              <a:rPr lang="en-US" sz="2800" dirty="0">
                <a:latin typeface="Comic Sans MS"/>
                <a:cs typeface="Comic Sans MS"/>
              </a:rPr>
              <a:t> nu, </a:t>
            </a:r>
            <a:r>
              <a:rPr lang="en-US" sz="2800" dirty="0" err="1">
                <a:latin typeface="Comic Sans MS"/>
                <a:cs typeface="Comic Sans MS"/>
              </a:rPr>
              <a:t>Dumnezeu</a:t>
            </a:r>
            <a:r>
              <a:rPr lang="en-US" sz="2800" dirty="0">
                <a:latin typeface="Comic Sans MS"/>
                <a:cs typeface="Comic Sans MS"/>
              </a:rPr>
              <a:t> nu </a:t>
            </a:r>
            <a:r>
              <a:rPr lang="en-US" sz="2800" dirty="0" err="1">
                <a:latin typeface="Comic Sans MS"/>
                <a:cs typeface="Comic Sans MS"/>
              </a:rPr>
              <a:t>făcea</a:t>
            </a:r>
            <a:r>
              <a:rPr lang="en-US" sz="2800" dirty="0">
                <a:latin typeface="Comic Sans MS"/>
                <a:cs typeface="Comic Sans MS"/>
              </a:rPr>
              <a:t> </a:t>
            </a:r>
            <a:r>
              <a:rPr lang="en-US" sz="2800" dirty="0" err="1">
                <a:latin typeface="Comic Sans MS"/>
                <a:cs typeface="Comic Sans MS"/>
              </a:rPr>
              <a:t>aceasta</a:t>
            </a:r>
            <a:r>
              <a:rPr lang="en-US" sz="2800" dirty="0">
                <a:latin typeface="Comic Sans MS"/>
                <a:cs typeface="Comic Sans MS"/>
              </a:rPr>
              <a:t>. </a:t>
            </a:r>
            <a:r>
              <a:rPr lang="en-US" sz="2800" dirty="0" err="1">
                <a:latin typeface="Comic Sans MS"/>
                <a:cs typeface="Comic Sans MS"/>
              </a:rPr>
              <a:t>Dumnezeu</a:t>
            </a:r>
            <a:r>
              <a:rPr lang="en-US" sz="2800" dirty="0">
                <a:latin typeface="Comic Sans MS"/>
                <a:cs typeface="Comic Sans MS"/>
              </a:rPr>
              <a:t> </a:t>
            </a:r>
            <a:r>
              <a:rPr lang="en-US" sz="2800" dirty="0" err="1">
                <a:latin typeface="Comic Sans MS"/>
                <a:cs typeface="Comic Sans MS"/>
              </a:rPr>
              <a:t>i</a:t>
            </a:r>
            <a:r>
              <a:rPr lang="en-US" sz="2800" dirty="0">
                <a:latin typeface="Comic Sans MS"/>
                <a:cs typeface="Comic Sans MS"/>
              </a:rPr>
              <a:t>-a </a:t>
            </a:r>
            <a:r>
              <a:rPr lang="en-US" sz="2800" dirty="0" err="1">
                <a:latin typeface="Comic Sans MS"/>
                <a:cs typeface="Comic Sans MS"/>
              </a:rPr>
              <a:t>spus</a:t>
            </a:r>
            <a:r>
              <a:rPr lang="en-US" sz="2800" dirty="0">
                <a:latin typeface="Comic Sans MS"/>
                <a:cs typeface="Comic Sans MS"/>
              </a:rPr>
              <a:t> </a:t>
            </a:r>
            <a:r>
              <a:rPr lang="en-US" sz="2800" dirty="0" err="1">
                <a:latin typeface="Comic Sans MS"/>
                <a:cs typeface="Comic Sans MS"/>
              </a:rPr>
              <a:t>lui</a:t>
            </a:r>
            <a:r>
              <a:rPr lang="en-US" sz="2800" dirty="0">
                <a:latin typeface="Comic Sans MS"/>
                <a:cs typeface="Comic Sans MS"/>
              </a:rPr>
              <a:t> </a:t>
            </a:r>
            <a:r>
              <a:rPr lang="en-US" sz="2800" dirty="0" err="1">
                <a:latin typeface="Comic Sans MS"/>
                <a:cs typeface="Comic Sans MS"/>
              </a:rPr>
              <a:t>Isaia</a:t>
            </a:r>
            <a:r>
              <a:rPr lang="en-US" sz="2800" dirty="0">
                <a:latin typeface="Comic Sans MS"/>
                <a:cs typeface="Comic Sans MS"/>
              </a:rPr>
              <a:t> </a:t>
            </a:r>
            <a:r>
              <a:rPr lang="en-US" sz="2800" dirty="0" err="1">
                <a:latin typeface="Comic Sans MS"/>
                <a:cs typeface="Comic Sans MS"/>
              </a:rPr>
              <a:t>să</a:t>
            </a:r>
            <a:r>
              <a:rPr lang="en-US" sz="2800" dirty="0">
                <a:latin typeface="Comic Sans MS"/>
                <a:cs typeface="Comic Sans MS"/>
              </a:rPr>
              <a:t> </a:t>
            </a:r>
            <a:r>
              <a:rPr lang="en-US" sz="2800" dirty="0" err="1">
                <a:latin typeface="Comic Sans MS"/>
                <a:cs typeface="Comic Sans MS"/>
              </a:rPr>
              <a:t>vorbească</a:t>
            </a:r>
            <a:r>
              <a:rPr lang="en-US" sz="2800" dirty="0">
                <a:latin typeface="Comic Sans MS"/>
                <a:cs typeface="Comic Sans MS"/>
              </a:rPr>
              <a:t> </a:t>
            </a:r>
            <a:r>
              <a:rPr lang="en-US" sz="2800" dirty="0" err="1">
                <a:latin typeface="Comic Sans MS"/>
                <a:cs typeface="Comic Sans MS"/>
              </a:rPr>
              <a:t>propriului</a:t>
            </a:r>
            <a:r>
              <a:rPr lang="en-US" sz="2800" dirty="0">
                <a:latin typeface="Comic Sans MS"/>
                <a:cs typeface="Comic Sans MS"/>
              </a:rPr>
              <a:t> </a:t>
            </a:r>
            <a:r>
              <a:rPr lang="en-US" sz="2800" dirty="0" err="1">
                <a:latin typeface="Comic Sans MS"/>
                <a:cs typeface="Comic Sans MS"/>
              </a:rPr>
              <a:t>său</a:t>
            </a:r>
            <a:r>
              <a:rPr lang="en-US" sz="2800" dirty="0">
                <a:latin typeface="Comic Sans MS"/>
                <a:cs typeface="Comic Sans MS"/>
              </a:rPr>
              <a:t> </a:t>
            </a:r>
            <a:r>
              <a:rPr lang="en-US" sz="2800" dirty="0" err="1">
                <a:latin typeface="Comic Sans MS"/>
                <a:cs typeface="Comic Sans MS"/>
              </a:rPr>
              <a:t>popor</a:t>
            </a:r>
            <a:r>
              <a:rPr lang="ro-RO" sz="2800" dirty="0">
                <a:latin typeface="Comic Sans MS"/>
                <a:cs typeface="Comic Sans MS"/>
              </a:rPr>
              <a:t>         </a:t>
            </a:r>
            <a:r>
              <a:rPr lang="en-US" sz="2800" dirty="0">
                <a:latin typeface="Comic Sans MS"/>
                <a:cs typeface="Comic Sans MS"/>
              </a:rPr>
              <a:t> din propria </a:t>
            </a:r>
            <a:r>
              <a:rPr lang="en-US" sz="2800" dirty="0" err="1">
                <a:latin typeface="Comic Sans MS"/>
                <a:cs typeface="Comic Sans MS"/>
              </a:rPr>
              <a:t>sa</a:t>
            </a:r>
            <a:r>
              <a:rPr lang="en-US" sz="2800" dirty="0">
                <a:latin typeface="Comic Sans MS"/>
                <a:cs typeface="Comic Sans MS"/>
              </a:rPr>
              <a:t> </a:t>
            </a:r>
            <a:r>
              <a:rPr lang="en-US" sz="2800" dirty="0" err="1">
                <a:latin typeface="Comic Sans MS"/>
                <a:cs typeface="Comic Sans MS"/>
              </a:rPr>
              <a:t>țară</a:t>
            </a:r>
            <a:r>
              <a:rPr lang="en-US" sz="2800" dirty="0">
                <a:latin typeface="Comic Sans MS"/>
                <a:cs typeface="Comic Sans MS"/>
              </a:rPr>
              <a:t>. </a:t>
            </a:r>
            <a:endParaRPr lang="ro-RO" sz="2800" dirty="0">
              <a:latin typeface="Comic Sans MS"/>
              <a:cs typeface="Comic Sans MS"/>
            </a:endParaRPr>
          </a:p>
          <a:p>
            <a:pPr marL="438150" marR="11430" indent="-426084" algn="r">
              <a:lnSpc>
                <a:spcPct val="100000"/>
              </a:lnSpc>
              <a:spcBef>
                <a:spcPts val="100"/>
              </a:spcBef>
              <a:tabLst>
                <a:tab pos="7494905" algn="l"/>
              </a:tabLst>
            </a:pPr>
            <a:r>
              <a:rPr lang="en-US" sz="2800" dirty="0">
                <a:latin typeface="Comic Sans MS"/>
                <a:cs typeface="Comic Sans MS"/>
              </a:rPr>
              <a:t>El </a:t>
            </a:r>
            <a:r>
              <a:rPr lang="en-US" sz="2800" dirty="0" err="1">
                <a:latin typeface="Comic Sans MS"/>
                <a:cs typeface="Comic Sans MS"/>
              </a:rPr>
              <a:t>trebuia</a:t>
            </a:r>
            <a:r>
              <a:rPr lang="ro-RO" sz="2800" dirty="0">
                <a:latin typeface="Comic Sans MS"/>
                <a:cs typeface="Comic Sans MS"/>
              </a:rPr>
              <a:t>                                 </a:t>
            </a:r>
            <a:r>
              <a:rPr lang="en-US" sz="2800" dirty="0">
                <a:latin typeface="Comic Sans MS"/>
                <a:cs typeface="Comic Sans MS"/>
              </a:rPr>
              <a:t> </a:t>
            </a:r>
            <a:r>
              <a:rPr lang="en-US" sz="2800" dirty="0" err="1">
                <a:latin typeface="Comic Sans MS"/>
                <a:cs typeface="Comic Sans MS"/>
              </a:rPr>
              <a:t>să</a:t>
            </a:r>
            <a:r>
              <a:rPr lang="en-US" sz="2800" dirty="0">
                <a:latin typeface="Comic Sans MS"/>
                <a:cs typeface="Comic Sans MS"/>
              </a:rPr>
              <a:t> le </a:t>
            </a:r>
            <a:r>
              <a:rPr lang="en-US" sz="2800" dirty="0" err="1">
                <a:latin typeface="Comic Sans MS"/>
                <a:cs typeface="Comic Sans MS"/>
              </a:rPr>
              <a:t>spună</a:t>
            </a:r>
            <a:r>
              <a:rPr lang="en-US" sz="2800" dirty="0">
                <a:latin typeface="Comic Sans MS"/>
                <a:cs typeface="Comic Sans MS"/>
              </a:rPr>
              <a:t> </a:t>
            </a:r>
            <a:r>
              <a:rPr lang="en-US" sz="2800" dirty="0" err="1">
                <a:latin typeface="Comic Sans MS"/>
                <a:cs typeface="Comic Sans MS"/>
              </a:rPr>
              <a:t>că</a:t>
            </a:r>
            <a:r>
              <a:rPr lang="en-US" sz="2800" dirty="0">
                <a:latin typeface="Comic Sans MS"/>
                <a:cs typeface="Comic Sans MS"/>
              </a:rPr>
              <a:t> </a:t>
            </a:r>
            <a:endParaRPr lang="ro-RO" sz="2800" dirty="0">
              <a:latin typeface="Comic Sans MS"/>
              <a:cs typeface="Comic Sans MS"/>
            </a:endParaRPr>
          </a:p>
          <a:p>
            <a:pPr marL="438150" marR="11430" indent="-426084" algn="r">
              <a:lnSpc>
                <a:spcPct val="100000"/>
              </a:lnSpc>
              <a:spcBef>
                <a:spcPts val="100"/>
              </a:spcBef>
              <a:tabLst>
                <a:tab pos="7494905" algn="l"/>
              </a:tabLst>
            </a:pPr>
            <a:r>
              <a:rPr lang="en-US" sz="2800" dirty="0" err="1">
                <a:latin typeface="Comic Sans MS"/>
                <a:cs typeface="Comic Sans MS"/>
              </a:rPr>
              <a:t>Dumnezeu</a:t>
            </a:r>
            <a:r>
              <a:rPr lang="en-US" sz="2800" dirty="0">
                <a:latin typeface="Comic Sans MS"/>
                <a:cs typeface="Comic Sans MS"/>
              </a:rPr>
              <a:t> </a:t>
            </a:r>
            <a:r>
              <a:rPr lang="ro-RO" sz="2800" dirty="0">
                <a:latin typeface="Comic Sans MS"/>
                <a:cs typeface="Comic Sans MS"/>
              </a:rPr>
              <a:t>                                </a:t>
            </a:r>
            <a:r>
              <a:rPr lang="en-US" sz="2800" dirty="0">
                <a:latin typeface="Comic Sans MS"/>
                <a:cs typeface="Comic Sans MS"/>
              </a:rPr>
              <a:t>era </a:t>
            </a:r>
            <a:r>
              <a:rPr lang="en-US" sz="2800" dirty="0" err="1">
                <a:latin typeface="Comic Sans MS"/>
                <a:cs typeface="Comic Sans MS"/>
              </a:rPr>
              <a:t>supărat</a:t>
            </a:r>
            <a:r>
              <a:rPr lang="en-US" sz="2800" dirty="0">
                <a:latin typeface="Comic Sans MS"/>
                <a:cs typeface="Comic Sans MS"/>
              </a:rPr>
              <a:t> pe </a:t>
            </a:r>
            <a:endParaRPr lang="ro-RO" sz="2800" dirty="0">
              <a:latin typeface="Comic Sans MS"/>
              <a:cs typeface="Comic Sans MS"/>
            </a:endParaRPr>
          </a:p>
          <a:p>
            <a:pPr marL="438150" marR="11430" indent="-426084">
              <a:lnSpc>
                <a:spcPct val="100000"/>
              </a:lnSpc>
              <a:spcBef>
                <a:spcPts val="100"/>
              </a:spcBef>
              <a:tabLst>
                <a:tab pos="7494905" algn="l"/>
              </a:tabLst>
            </a:pPr>
            <a:r>
              <a:rPr lang="ro-RO" sz="2800" dirty="0">
                <a:latin typeface="Comic Sans MS"/>
                <a:cs typeface="Comic Sans MS"/>
              </a:rPr>
              <a:t>             </a:t>
            </a:r>
            <a:r>
              <a:rPr lang="en-US" sz="2800" dirty="0" err="1">
                <a:latin typeface="Comic Sans MS"/>
                <a:cs typeface="Comic Sans MS"/>
              </a:rPr>
              <a:t>păcatele</a:t>
            </a:r>
            <a:r>
              <a:rPr lang="en-US" sz="2800" dirty="0">
                <a:latin typeface="Comic Sans MS"/>
                <a:cs typeface="Comic Sans MS"/>
              </a:rPr>
              <a:t> </a:t>
            </a:r>
            <a:r>
              <a:rPr lang="ro-RO" sz="2800" dirty="0">
                <a:latin typeface="Comic Sans MS"/>
                <a:cs typeface="Comic Sans MS"/>
              </a:rPr>
              <a:t>        </a:t>
            </a:r>
            <a:r>
              <a:rPr lang="en-US" sz="2800" dirty="0" err="1">
                <a:latin typeface="Comic Sans MS"/>
                <a:cs typeface="Comic Sans MS"/>
              </a:rPr>
              <a:t>lor</a:t>
            </a:r>
            <a:r>
              <a:rPr lang="en-US" sz="2800" dirty="0">
                <a:latin typeface="Comic Sans MS"/>
                <a:cs typeface="Comic Sans MS"/>
              </a:rPr>
              <a:t>.</a:t>
            </a:r>
            <a:endParaRPr sz="2800" dirty="0">
              <a:latin typeface="Comic Sans MS"/>
              <a:cs typeface="Comic Sans MS"/>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1902" y="167893"/>
            <a:ext cx="8759698" cy="1736373"/>
          </a:xfrm>
          <a:prstGeom prst="rect">
            <a:avLst/>
          </a:prstGeom>
        </p:spPr>
        <p:txBody>
          <a:bodyPr vert="horz" wrap="square" lIns="0" tIns="12700" rIns="0" bIns="0" rtlCol="0">
            <a:spAutoFit/>
          </a:bodyPr>
          <a:lstStyle/>
          <a:p>
            <a:pPr marL="12700" marR="5080">
              <a:lnSpc>
                <a:spcPct val="100000"/>
              </a:lnSpc>
              <a:spcBef>
                <a:spcPts val="100"/>
              </a:spcBef>
            </a:pPr>
            <a:r>
              <a:rPr lang="ro-RO" sz="2800" dirty="0">
                <a:latin typeface="Comic Sans MS"/>
                <a:cs typeface="Comic Sans MS"/>
              </a:rPr>
              <a:t>Mai erau și alte lucruri pe care Isaia trebuia să le spună oamenilor, lucruri minunate despre o persoană care îi va elibera și care va veni să îi salveze din </a:t>
            </a:r>
          </a:p>
          <a:p>
            <a:pPr marL="12700" marR="5080" algn="r">
              <a:lnSpc>
                <a:spcPct val="100000"/>
              </a:lnSpc>
              <a:spcBef>
                <a:spcPts val="100"/>
              </a:spcBef>
            </a:pPr>
            <a:r>
              <a:rPr lang="ro-RO" sz="2800" dirty="0">
                <a:latin typeface="Comic Sans MS"/>
                <a:cs typeface="Comic Sans MS"/>
              </a:rPr>
              <a:t>păcat și de toți dușmani lor.</a:t>
            </a:r>
            <a:endParaRPr sz="2800" dirty="0">
              <a:latin typeface="Comic Sans MS"/>
              <a:cs typeface="Comic Sans MS"/>
            </a:endParaRP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52400" y="76200"/>
            <a:ext cx="8607298" cy="1736373"/>
          </a:xfrm>
          <a:prstGeom prst="rect">
            <a:avLst/>
          </a:prstGeom>
        </p:spPr>
        <p:txBody>
          <a:bodyPr vert="horz" wrap="square" lIns="0" tIns="12700" rIns="0" bIns="0" rtlCol="0">
            <a:spAutoFit/>
          </a:bodyPr>
          <a:lstStyle/>
          <a:p>
            <a:pPr marL="12700" marR="5080">
              <a:lnSpc>
                <a:spcPct val="100000"/>
              </a:lnSpc>
              <a:spcBef>
                <a:spcPts val="100"/>
              </a:spcBef>
            </a:pPr>
            <a:r>
              <a:rPr lang="ro-RO" sz="2800" dirty="0">
                <a:solidFill>
                  <a:srgbClr val="000000"/>
                </a:solidFill>
              </a:rPr>
              <a:t>Poporul evreu a numit această persoană ca Mesia. Cu toate că ei așteptau ca Dumnezeu să îl trimită pe Mesia, mulți oameni trăiau ca și cum acesta nu va veni niciodată.</a:t>
            </a:r>
            <a:endParaRPr sz="2800"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943600" y="76200"/>
            <a:ext cx="2976880" cy="6476132"/>
          </a:xfrm>
          <a:prstGeom prst="rect">
            <a:avLst/>
          </a:prstGeom>
        </p:spPr>
        <p:txBody>
          <a:bodyPr vert="horz" wrap="square" lIns="0" tIns="12700" rIns="0" bIns="0" rtlCol="0">
            <a:spAutoFit/>
          </a:bodyPr>
          <a:lstStyle/>
          <a:p>
            <a:pPr marL="12700" marR="107950" algn="r">
              <a:lnSpc>
                <a:spcPct val="100000"/>
              </a:lnSpc>
              <a:spcBef>
                <a:spcPts val="100"/>
              </a:spcBef>
            </a:pPr>
            <a:r>
              <a:rPr lang="ro-RO" sz="2800" spc="-5" dirty="0">
                <a:latin typeface="Comic Sans MS"/>
                <a:cs typeface="Comic Sans MS"/>
              </a:rPr>
              <a:t>Tot ceea ce a spus Isaia despre Mesia sunt scrise în cartea sa. Cu toate că el a scris toate aceste lucruri cu sute de ani înainte, toate acestea au avut loc, tot ceea ce a spus Isaia despre Mesia s-a adeverit.</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dirty="0"/>
          </a:p>
        </p:txBody>
      </p:sp>
      <p:sp>
        <p:nvSpPr>
          <p:cNvPr id="3" name="object 3"/>
          <p:cNvSpPr txBox="1"/>
          <p:nvPr/>
        </p:nvSpPr>
        <p:spPr>
          <a:xfrm>
            <a:off x="231902" y="167893"/>
            <a:ext cx="4809490" cy="1306830"/>
          </a:xfrm>
          <a:prstGeom prst="rect">
            <a:avLst/>
          </a:prstGeom>
        </p:spPr>
        <p:txBody>
          <a:bodyPr vert="horz" wrap="square" lIns="0" tIns="12700" rIns="0" bIns="0" rtlCol="0">
            <a:spAutoFit/>
          </a:bodyPr>
          <a:lstStyle/>
          <a:p>
            <a:pPr marL="12700" marR="5080">
              <a:lnSpc>
                <a:spcPct val="100000"/>
              </a:lnSpc>
              <a:spcBef>
                <a:spcPts val="100"/>
              </a:spcBef>
            </a:pPr>
            <a:r>
              <a:rPr lang="ro-RO" sz="2800" spc="-5" dirty="0">
                <a:latin typeface="Comic Sans MS"/>
                <a:cs typeface="Comic Sans MS"/>
              </a:rPr>
              <a:t>Isaia a spus că Dumnezeu însuși va da un semn. El a spus, </a:t>
            </a:r>
            <a:endParaRPr sz="2800" dirty="0">
              <a:latin typeface="Comic Sans MS"/>
              <a:cs typeface="Comic Sans MS"/>
            </a:endParaRPr>
          </a:p>
        </p:txBody>
      </p:sp>
      <p:sp>
        <p:nvSpPr>
          <p:cNvPr id="4" name="object 4"/>
          <p:cNvSpPr txBox="1"/>
          <p:nvPr/>
        </p:nvSpPr>
        <p:spPr>
          <a:xfrm>
            <a:off x="2209204" y="1905000"/>
            <a:ext cx="3521710" cy="1736373"/>
          </a:xfrm>
          <a:prstGeom prst="rect">
            <a:avLst/>
          </a:prstGeom>
        </p:spPr>
        <p:txBody>
          <a:bodyPr vert="horz" wrap="square" lIns="0" tIns="12700" rIns="0" bIns="0" rtlCol="0">
            <a:spAutoFit/>
          </a:bodyPr>
          <a:lstStyle/>
          <a:p>
            <a:pPr marL="545465" marR="5080" indent="382270" algn="ctr">
              <a:lnSpc>
                <a:spcPct val="100000"/>
              </a:lnSpc>
              <a:spcBef>
                <a:spcPts val="100"/>
              </a:spcBef>
            </a:pPr>
            <a:r>
              <a:rPr lang="it-IT" sz="2800" spc="-5" dirty="0">
                <a:latin typeface="Comic Sans MS"/>
                <a:cs typeface="Comic Sans MS"/>
              </a:rPr>
              <a:t>Iată, fecioara </a:t>
            </a:r>
            <a:r>
              <a:rPr lang="ro-RO" sz="2800" spc="-5" dirty="0">
                <a:latin typeface="Comic Sans MS"/>
                <a:cs typeface="Comic Sans MS"/>
              </a:rPr>
              <a:t>  </a:t>
            </a:r>
            <a:r>
              <a:rPr lang="it-IT" sz="2800" spc="-5" dirty="0">
                <a:latin typeface="Comic Sans MS"/>
                <a:cs typeface="Comic Sans MS"/>
              </a:rPr>
              <a:t>va naște un fiu</a:t>
            </a:r>
            <a:r>
              <a:rPr lang="ro-RO" sz="2800" spc="-5" dirty="0">
                <a:latin typeface="Comic Sans MS"/>
                <a:cs typeface="Comic Sans MS"/>
              </a:rPr>
              <a:t>    </a:t>
            </a:r>
            <a:r>
              <a:rPr lang="it-IT" sz="2800" spc="-5" dirty="0">
                <a:latin typeface="Comic Sans MS"/>
                <a:cs typeface="Comic Sans MS"/>
              </a:rPr>
              <a:t> care va fi numit Emanuel. </a:t>
            </a:r>
            <a:endParaRPr sz="2800" dirty="0">
              <a:latin typeface="Comic Sans MS"/>
              <a:cs typeface="Comic Sans MS"/>
            </a:endParaRPr>
          </a:p>
        </p:txBody>
      </p:sp>
      <p:sp>
        <p:nvSpPr>
          <p:cNvPr id="6" name="object 6"/>
          <p:cNvSpPr txBox="1"/>
          <p:nvPr/>
        </p:nvSpPr>
        <p:spPr>
          <a:xfrm>
            <a:off x="4114800" y="2592288"/>
            <a:ext cx="4889165" cy="3485570"/>
          </a:xfrm>
          <a:prstGeom prst="rect">
            <a:avLst/>
          </a:prstGeom>
        </p:spPr>
        <p:txBody>
          <a:bodyPr vert="horz" wrap="square" lIns="0" tIns="12700" rIns="0" bIns="0" rtlCol="0">
            <a:spAutoFit/>
          </a:bodyPr>
          <a:lstStyle/>
          <a:p>
            <a:pPr marL="683260" marR="5080" indent="1064895" algn="r">
              <a:lnSpc>
                <a:spcPct val="100000"/>
              </a:lnSpc>
              <a:spcBef>
                <a:spcPts val="100"/>
              </a:spcBef>
            </a:pPr>
            <a:r>
              <a:rPr lang="ro-RO" sz="2800" dirty="0">
                <a:latin typeface="Comic Sans MS"/>
                <a:cs typeface="Comic Sans MS"/>
              </a:rPr>
              <a:t>Oameni </a:t>
            </a:r>
          </a:p>
          <a:p>
            <a:pPr marL="683260" marR="5080" indent="1064895" algn="r">
              <a:lnSpc>
                <a:spcPct val="100000"/>
              </a:lnSpc>
              <a:spcBef>
                <a:spcPts val="100"/>
              </a:spcBef>
            </a:pPr>
            <a:r>
              <a:rPr lang="ro-RO" sz="2800" dirty="0">
                <a:latin typeface="Comic Sans MS"/>
                <a:cs typeface="Comic Sans MS"/>
              </a:rPr>
              <a:t>știau că Isaia vorbea despre </a:t>
            </a:r>
          </a:p>
          <a:p>
            <a:pPr marL="683260" marR="5080" indent="1064895" algn="r">
              <a:lnSpc>
                <a:spcPct val="100000"/>
              </a:lnSpc>
              <a:spcBef>
                <a:spcPts val="100"/>
              </a:spcBef>
            </a:pPr>
            <a:r>
              <a:rPr lang="ro-RO" sz="2800" dirty="0">
                <a:latin typeface="Comic Sans MS"/>
                <a:cs typeface="Comic Sans MS"/>
              </a:rPr>
              <a:t>Mesia lui Dumnezeu fiindcă o femeie nu avea cum să fie fecioară și să aibă și un copil. De asemenea, </a:t>
            </a:r>
          </a:p>
        </p:txBody>
      </p:sp>
      <p:sp>
        <p:nvSpPr>
          <p:cNvPr id="7" name="object 4">
            <a:extLst>
              <a:ext uri="{FF2B5EF4-FFF2-40B4-BE49-F238E27FC236}">
                <a16:creationId xmlns:a16="http://schemas.microsoft.com/office/drawing/2014/main" id="{CC889CF8-D043-4330-B9EC-A6C7AD41CE22}"/>
              </a:ext>
            </a:extLst>
          </p:cNvPr>
          <p:cNvSpPr txBox="1"/>
          <p:nvPr/>
        </p:nvSpPr>
        <p:spPr>
          <a:xfrm>
            <a:off x="4343400" y="5983402"/>
            <a:ext cx="3978910" cy="874598"/>
          </a:xfrm>
          <a:prstGeom prst="rect">
            <a:avLst/>
          </a:prstGeom>
        </p:spPr>
        <p:txBody>
          <a:bodyPr vert="horz" wrap="square" lIns="0" tIns="12700" rIns="0" bIns="0" rtlCol="0">
            <a:spAutoFit/>
          </a:bodyPr>
          <a:lstStyle/>
          <a:p>
            <a:pPr marL="545465" marR="5080" indent="382270" algn="ctr">
              <a:lnSpc>
                <a:spcPct val="100000"/>
              </a:lnSpc>
              <a:spcBef>
                <a:spcPts val="100"/>
              </a:spcBef>
            </a:pPr>
            <a:r>
              <a:rPr lang="ro-RO" sz="2800" dirty="0">
                <a:latin typeface="Comic Sans MS"/>
                <a:cs typeface="Comic Sans MS"/>
              </a:rPr>
              <a:t>Emanuel înseamnă Dumnezeu-cu-noi!</a:t>
            </a:r>
            <a:endParaRPr sz="2800" dirty="0">
              <a:latin typeface="Comic Sans MS"/>
              <a:cs typeface="Comic Sans MS"/>
            </a:endParaRP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270502" y="167893"/>
            <a:ext cx="4606290" cy="5614357"/>
          </a:xfrm>
          <a:prstGeom prst="rect">
            <a:avLst/>
          </a:prstGeom>
        </p:spPr>
        <p:txBody>
          <a:bodyPr vert="horz" wrap="square" lIns="0" tIns="12700" rIns="0" bIns="0" rtlCol="0">
            <a:spAutoFit/>
          </a:bodyPr>
          <a:lstStyle/>
          <a:p>
            <a:pPr marL="12700" marR="5080" algn="r">
              <a:lnSpc>
                <a:spcPct val="100000"/>
              </a:lnSpc>
              <a:spcBef>
                <a:spcPts val="100"/>
              </a:spcBef>
              <a:tabLst>
                <a:tab pos="3244850" algn="l"/>
              </a:tabLst>
            </a:pPr>
            <a:r>
              <a:rPr lang="ro-RO" sz="2800" spc="-5" dirty="0">
                <a:latin typeface="Comic Sans MS"/>
                <a:cs typeface="Comic Sans MS"/>
              </a:rPr>
              <a:t>Căci un copil ni s-a născut nouă, un fiu ni sa dat, iar domnia va fi pe umeri săi. Iar numele său va fi Minunat, Mângâietor, Dumnezeu puternic, Tată veșnic, Prinț al păcii. Isaia era foarte sigur că promisiunile lui Dumnezeu se vor adeveri. El vorbea ca și cum evenimentele deja au avu loc. Iar asta se numește profeție.</a:t>
            </a:r>
            <a:endParaRPr sz="2800" dirty="0">
              <a:latin typeface="Comic Sans MS"/>
              <a:cs typeface="Comic Sans MS"/>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1902" y="167893"/>
            <a:ext cx="8759698" cy="3890809"/>
          </a:xfrm>
          <a:prstGeom prst="rect">
            <a:avLst/>
          </a:prstGeom>
        </p:spPr>
        <p:txBody>
          <a:bodyPr vert="horz" wrap="square" lIns="0" tIns="12700" rIns="0" bIns="0" rtlCol="0">
            <a:spAutoFit/>
          </a:bodyPr>
          <a:lstStyle/>
          <a:p>
            <a:pPr marL="12700" marR="5080">
              <a:lnSpc>
                <a:spcPct val="100000"/>
              </a:lnSpc>
              <a:spcBef>
                <a:spcPts val="100"/>
              </a:spcBef>
              <a:tabLst>
                <a:tab pos="2347595" algn="l"/>
              </a:tabLst>
            </a:pPr>
            <a:r>
              <a:rPr lang="ro-RO" sz="2800" spc="-5" dirty="0">
                <a:latin typeface="Comic Sans MS"/>
                <a:cs typeface="Comic Sans MS"/>
              </a:rPr>
              <a:t>Isaia a spus că Mesia va fi mare și că va face lucruri mărețe. Dumnezeu i-a zis lui Isaia să le spună oamenilor că Mesia va suferi și că va fi ucis. Isaia cu siguranță se întreba cum de Mesia va fi mare și puternic și totuși va fi și slab și rănit.       Însă Isaia nu se certa cu Dumnezeu, el doar                 repeta ceea ce Dumnezeu îi spunea.                        Dumnezeu se va asigura ca acea </a:t>
            </a:r>
          </a:p>
          <a:p>
            <a:pPr marL="12700" marR="5080">
              <a:lnSpc>
                <a:spcPct val="100000"/>
              </a:lnSpc>
              <a:spcBef>
                <a:spcPts val="100"/>
              </a:spcBef>
              <a:tabLst>
                <a:tab pos="2347595" algn="l"/>
              </a:tabLst>
            </a:pPr>
            <a:r>
              <a:rPr lang="ro-RO" sz="2800" spc="-5" dirty="0">
                <a:latin typeface="Comic Sans MS"/>
                <a:cs typeface="Comic Sans MS"/>
              </a:rPr>
              <a:t>profeție să se adeverească.</a:t>
            </a:r>
            <a:endParaRPr sz="2800" dirty="0">
              <a:latin typeface="Comic Sans MS"/>
              <a:cs typeface="Comic Sans MS"/>
            </a:endParaRP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1902" y="167893"/>
            <a:ext cx="8835898" cy="3029034"/>
          </a:xfrm>
          <a:prstGeom prst="rect">
            <a:avLst/>
          </a:prstGeom>
        </p:spPr>
        <p:txBody>
          <a:bodyPr vert="horz" wrap="square" lIns="0" tIns="12700" rIns="0" bIns="0" rtlCol="0">
            <a:spAutoFit/>
          </a:bodyPr>
          <a:lstStyle/>
          <a:p>
            <a:pPr marL="12700" marR="5080">
              <a:lnSpc>
                <a:spcPct val="100000"/>
              </a:lnSpc>
              <a:spcBef>
                <a:spcPts val="100"/>
              </a:spcBef>
              <a:tabLst>
                <a:tab pos="1370965" algn="l"/>
                <a:tab pos="3823970" algn="l"/>
                <a:tab pos="4895850" algn="l"/>
              </a:tabLst>
            </a:pPr>
            <a:r>
              <a:rPr lang="ro-RO" sz="2800" dirty="0">
                <a:latin typeface="Comic Sans MS"/>
                <a:cs typeface="Comic Sans MS"/>
              </a:rPr>
              <a:t>Mesia avea să vină însă nu doar pentru poporul evreu. Dumnezeu i-a spus lui Isaia că Mesia va fi lumină pentru popoare. Popoarele reprezentând toate națiunile din lume care nu făceau parte din poporul evreu. Dumnezeu îi iubea pe toți iar Mesia va veni să îi binecuvânteze pe toți și să aducă mântuirea tuturor până la sfârșitul lumii.</a:t>
            </a:r>
            <a:endParaRPr sz="2800" dirty="0">
              <a:latin typeface="Comic Sans MS"/>
              <a:cs typeface="Comic Sans MS"/>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71800" y="2362200"/>
            <a:ext cx="3586733" cy="1120820"/>
          </a:xfrm>
          <a:prstGeom prst="rect">
            <a:avLst/>
          </a:prstGeom>
        </p:spPr>
        <p:txBody>
          <a:bodyPr vert="horz" wrap="square" lIns="0" tIns="12700" rIns="0" bIns="0" rtlCol="0">
            <a:spAutoFit/>
          </a:bodyPr>
          <a:lstStyle/>
          <a:p>
            <a:r>
              <a:rPr lang="ro-RO" i="1" dirty="0"/>
              <a:t>Sfârșit</a:t>
            </a:r>
            <a:endParaRPr lang="ro-RO"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52400" y="84983"/>
            <a:ext cx="8839200" cy="2998257"/>
          </a:xfrm>
          <a:prstGeom prst="rect">
            <a:avLst/>
          </a:prstGeom>
        </p:spPr>
        <p:txBody>
          <a:bodyPr vert="horz" wrap="square" lIns="0" tIns="12700" rIns="0" bIns="0" rtlCol="0">
            <a:spAutoFit/>
          </a:bodyPr>
          <a:lstStyle/>
          <a:p>
            <a:pPr marL="12700" marR="5080">
              <a:lnSpc>
                <a:spcPct val="100000"/>
              </a:lnSpc>
              <a:spcBef>
                <a:spcPts val="100"/>
              </a:spcBef>
              <a:tabLst>
                <a:tab pos="2631440" algn="l"/>
                <a:tab pos="3759200" algn="l"/>
              </a:tabLst>
            </a:pPr>
            <a:r>
              <a:rPr lang="ro-RO" sz="2700" spc="-5" dirty="0">
                <a:latin typeface="Comic Sans MS"/>
                <a:cs typeface="Comic Sans MS"/>
              </a:rPr>
              <a:t>Isaia era un profet. Datoria sa era aceea de a </a:t>
            </a:r>
          </a:p>
          <a:p>
            <a:pPr marL="12700" marR="5080">
              <a:lnSpc>
                <a:spcPct val="100000"/>
              </a:lnSpc>
              <a:spcBef>
                <a:spcPts val="100"/>
              </a:spcBef>
              <a:tabLst>
                <a:tab pos="2631440" algn="l"/>
                <a:tab pos="3759200" algn="l"/>
              </a:tabLst>
            </a:pPr>
            <a:r>
              <a:rPr lang="ro-RO" sz="2700" spc="-5" dirty="0">
                <a:latin typeface="Comic Sans MS"/>
                <a:cs typeface="Comic Sans MS"/>
              </a:rPr>
              <a:t>transmite oamenilor ceea ce spunea Dumnezeu. Oameni </a:t>
            </a:r>
          </a:p>
          <a:p>
            <a:pPr marL="12700" marR="5080">
              <a:lnSpc>
                <a:spcPct val="100000"/>
              </a:lnSpc>
              <a:spcBef>
                <a:spcPts val="100"/>
              </a:spcBef>
              <a:tabLst>
                <a:tab pos="2631440" algn="l"/>
                <a:tab pos="3759200" algn="l"/>
              </a:tabLst>
            </a:pPr>
            <a:r>
              <a:rPr lang="ro-RO" sz="2700" spc="-5" dirty="0">
                <a:latin typeface="Comic Sans MS"/>
                <a:cs typeface="Comic Sans MS"/>
              </a:rPr>
              <a:t>însă nu doreau mereu să audă cuvântul lui Dumnezeu, </a:t>
            </a:r>
          </a:p>
          <a:p>
            <a:pPr marL="12700" marR="5080">
              <a:lnSpc>
                <a:spcPct val="100000"/>
              </a:lnSpc>
              <a:spcBef>
                <a:spcPts val="100"/>
              </a:spcBef>
              <a:tabLst>
                <a:tab pos="2631440" algn="l"/>
                <a:tab pos="3759200" algn="l"/>
              </a:tabLst>
            </a:pPr>
            <a:r>
              <a:rPr lang="ro-RO" sz="2700" spc="-5" dirty="0">
                <a:latin typeface="Comic Sans MS"/>
                <a:cs typeface="Comic Sans MS"/>
              </a:rPr>
              <a:t>însă Isaia nu îl </a:t>
            </a:r>
          </a:p>
          <a:p>
            <a:pPr marL="12700" marR="5080">
              <a:lnSpc>
                <a:spcPct val="100000"/>
              </a:lnSpc>
              <a:spcBef>
                <a:spcPts val="100"/>
              </a:spcBef>
              <a:tabLst>
                <a:tab pos="2631440" algn="l"/>
                <a:tab pos="3759200" algn="l"/>
              </a:tabLst>
            </a:pPr>
            <a:r>
              <a:rPr lang="ro-RO" sz="2700" spc="-5" dirty="0">
                <a:latin typeface="Comic Sans MS"/>
                <a:cs typeface="Comic Sans MS"/>
              </a:rPr>
              <a:t>dezamăgea </a:t>
            </a:r>
          </a:p>
          <a:p>
            <a:pPr marL="12700" marR="5080">
              <a:lnSpc>
                <a:spcPct val="100000"/>
              </a:lnSpc>
              <a:spcBef>
                <a:spcPts val="100"/>
              </a:spcBef>
              <a:tabLst>
                <a:tab pos="2631440" algn="l"/>
                <a:tab pos="3759200" algn="l"/>
              </a:tabLst>
            </a:pPr>
            <a:r>
              <a:rPr lang="ro-RO" sz="2700" spc="-5" dirty="0">
                <a:latin typeface="Comic Sans MS"/>
                <a:cs typeface="Comic Sans MS"/>
              </a:rPr>
              <a:t>niciodată pe </a:t>
            </a:r>
          </a:p>
          <a:p>
            <a:pPr marL="12700" marR="5080">
              <a:lnSpc>
                <a:spcPct val="100000"/>
              </a:lnSpc>
              <a:spcBef>
                <a:spcPts val="100"/>
              </a:spcBef>
              <a:tabLst>
                <a:tab pos="2631440" algn="l"/>
                <a:tab pos="3759200" algn="l"/>
              </a:tabLst>
            </a:pPr>
            <a:r>
              <a:rPr lang="ro-RO" sz="2700" spc="-5" dirty="0">
                <a:latin typeface="Comic Sans MS"/>
                <a:cs typeface="Comic Sans MS"/>
              </a:rPr>
              <a:t>Dumnezeu.</a:t>
            </a:r>
            <a:endParaRPr sz="2700" dirty="0">
              <a:latin typeface="Comic Sans MS"/>
              <a:cs typeface="Comic Sans MS"/>
            </a:endParaRPr>
          </a:p>
        </p:txBody>
      </p:sp>
      <p:sp>
        <p:nvSpPr>
          <p:cNvPr id="5" name="object 5"/>
          <p:cNvSpPr txBox="1"/>
          <p:nvPr/>
        </p:nvSpPr>
        <p:spPr>
          <a:xfrm>
            <a:off x="917632" y="6111011"/>
            <a:ext cx="1160145" cy="452755"/>
          </a:xfrm>
          <a:prstGeom prst="rect">
            <a:avLst/>
          </a:prstGeom>
        </p:spPr>
        <p:txBody>
          <a:bodyPr vert="horz" wrap="square" lIns="0" tIns="12700" rIns="0" bIns="0" rtlCol="0">
            <a:spAutoFit/>
          </a:bodyPr>
          <a:lstStyle/>
          <a:p>
            <a:pPr marL="12700">
              <a:lnSpc>
                <a:spcPct val="100000"/>
              </a:lnSpc>
              <a:spcBef>
                <a:spcPts val="100"/>
              </a:spcBef>
            </a:pPr>
            <a:r>
              <a:rPr lang="ro-RO" sz="2800" dirty="0">
                <a:latin typeface="Comic Sans MS"/>
                <a:cs typeface="Comic Sans MS"/>
              </a:rPr>
              <a:t>Ozia</a:t>
            </a:r>
            <a:endParaRPr sz="2800" dirty="0">
              <a:latin typeface="Comic Sans MS"/>
              <a:cs typeface="Comic Sans MS"/>
            </a:endParaRPr>
          </a:p>
        </p:txBody>
      </p:sp>
      <p:sp>
        <p:nvSpPr>
          <p:cNvPr id="6" name="object 6"/>
          <p:cNvSpPr txBox="1"/>
          <p:nvPr/>
        </p:nvSpPr>
        <p:spPr>
          <a:xfrm>
            <a:off x="2594060" y="4510736"/>
            <a:ext cx="1282065" cy="452755"/>
          </a:xfrm>
          <a:prstGeom prst="rect">
            <a:avLst/>
          </a:prstGeom>
        </p:spPr>
        <p:txBody>
          <a:bodyPr vert="horz" wrap="square" lIns="0" tIns="12700" rIns="0" bIns="0" rtlCol="0">
            <a:spAutoFit/>
          </a:bodyPr>
          <a:lstStyle/>
          <a:p>
            <a:pPr marL="12700">
              <a:lnSpc>
                <a:spcPct val="100000"/>
              </a:lnSpc>
              <a:spcBef>
                <a:spcPts val="100"/>
              </a:spcBef>
            </a:pPr>
            <a:r>
              <a:rPr lang="ro-RO" sz="2800" dirty="0">
                <a:latin typeface="Comic Sans MS"/>
                <a:cs typeface="Comic Sans MS"/>
              </a:rPr>
              <a:t>Iotam</a:t>
            </a:r>
            <a:endParaRPr sz="2800" dirty="0">
              <a:latin typeface="Comic Sans MS"/>
              <a:cs typeface="Comic Sans MS"/>
            </a:endParaRPr>
          </a:p>
        </p:txBody>
      </p:sp>
      <p:sp>
        <p:nvSpPr>
          <p:cNvPr id="7" name="object 7"/>
          <p:cNvSpPr txBox="1"/>
          <p:nvPr/>
        </p:nvSpPr>
        <p:spPr>
          <a:xfrm>
            <a:off x="6708800" y="1615152"/>
            <a:ext cx="864235" cy="452755"/>
          </a:xfrm>
          <a:prstGeom prst="rect">
            <a:avLst/>
          </a:prstGeom>
        </p:spPr>
        <p:txBody>
          <a:bodyPr vert="horz" wrap="square" lIns="0" tIns="12700" rIns="0" bIns="0" rtlCol="0">
            <a:spAutoFit/>
          </a:bodyPr>
          <a:lstStyle/>
          <a:p>
            <a:pPr marL="12700">
              <a:lnSpc>
                <a:spcPct val="100000"/>
              </a:lnSpc>
              <a:spcBef>
                <a:spcPts val="100"/>
              </a:spcBef>
            </a:pPr>
            <a:r>
              <a:rPr lang="ro-RO" sz="2800" spc="-5" dirty="0">
                <a:latin typeface="Comic Sans MS"/>
                <a:cs typeface="Comic Sans MS"/>
              </a:rPr>
              <a:t>Ahaz</a:t>
            </a:r>
            <a:endParaRPr sz="2800" dirty="0">
              <a:latin typeface="Comic Sans MS"/>
              <a:cs typeface="Comic Sans MS"/>
            </a:endParaRPr>
          </a:p>
        </p:txBody>
      </p:sp>
      <p:sp>
        <p:nvSpPr>
          <p:cNvPr id="8" name="object 8"/>
          <p:cNvSpPr txBox="1"/>
          <p:nvPr/>
        </p:nvSpPr>
        <p:spPr>
          <a:xfrm>
            <a:off x="7318378" y="3063122"/>
            <a:ext cx="1562100" cy="452755"/>
          </a:xfrm>
          <a:prstGeom prst="rect">
            <a:avLst/>
          </a:prstGeom>
        </p:spPr>
        <p:txBody>
          <a:bodyPr vert="horz" wrap="square" lIns="0" tIns="12700" rIns="0" bIns="0" rtlCol="0">
            <a:spAutoFit/>
          </a:bodyPr>
          <a:lstStyle/>
          <a:p>
            <a:pPr marL="12700">
              <a:lnSpc>
                <a:spcPct val="100000"/>
              </a:lnSpc>
              <a:spcBef>
                <a:spcPts val="100"/>
              </a:spcBef>
            </a:pPr>
            <a:r>
              <a:rPr lang="ro-RO" sz="2800" dirty="0">
                <a:latin typeface="Comic Sans MS"/>
                <a:cs typeface="Comic Sans MS"/>
              </a:rPr>
              <a:t>Ezechia</a:t>
            </a:r>
            <a:endParaRPr sz="2800" dirty="0">
              <a:latin typeface="Comic Sans MS"/>
              <a:cs typeface="Comic Sans MS"/>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917632" y="6111367"/>
            <a:ext cx="1160145" cy="452755"/>
          </a:xfrm>
          <a:prstGeom prst="rect">
            <a:avLst/>
          </a:prstGeom>
        </p:spPr>
        <p:txBody>
          <a:bodyPr vert="horz" wrap="square" lIns="0" tIns="12700" rIns="0" bIns="0" rtlCol="0">
            <a:spAutoFit/>
          </a:bodyPr>
          <a:lstStyle/>
          <a:p>
            <a:pPr marL="12700">
              <a:lnSpc>
                <a:spcPct val="100000"/>
              </a:lnSpc>
              <a:spcBef>
                <a:spcPts val="100"/>
              </a:spcBef>
            </a:pPr>
            <a:r>
              <a:rPr lang="ro-RO" sz="2800" dirty="0">
                <a:latin typeface="Comic Sans MS"/>
                <a:cs typeface="Comic Sans MS"/>
              </a:rPr>
              <a:t>Ozia</a:t>
            </a:r>
            <a:endParaRPr sz="2800" dirty="0">
              <a:latin typeface="Comic Sans MS"/>
              <a:cs typeface="Comic Sans MS"/>
            </a:endParaRPr>
          </a:p>
        </p:txBody>
      </p:sp>
      <p:sp>
        <p:nvSpPr>
          <p:cNvPr id="4" name="object 4"/>
          <p:cNvSpPr txBox="1"/>
          <p:nvPr/>
        </p:nvSpPr>
        <p:spPr>
          <a:xfrm>
            <a:off x="231902" y="167893"/>
            <a:ext cx="8835898" cy="4837222"/>
          </a:xfrm>
          <a:prstGeom prst="rect">
            <a:avLst/>
          </a:prstGeom>
        </p:spPr>
        <p:txBody>
          <a:bodyPr vert="horz" wrap="square" lIns="0" tIns="12700" rIns="0" bIns="0" rtlCol="0">
            <a:spAutoFit/>
          </a:bodyPr>
          <a:lstStyle/>
          <a:p>
            <a:pPr marL="12700" marR="1706245">
              <a:lnSpc>
                <a:spcPct val="100000"/>
              </a:lnSpc>
              <a:spcBef>
                <a:spcPts val="100"/>
              </a:spcBef>
            </a:pPr>
            <a:r>
              <a:rPr lang="ro-RO" sz="2800" spc="-5" dirty="0">
                <a:latin typeface="Comic Sans MS"/>
                <a:cs typeface="Comic Sans MS"/>
              </a:rPr>
              <a:t>Isaia a predicat în timpul domniei a patru regi diferiți.</a:t>
            </a:r>
            <a:endParaRPr sz="2800" dirty="0">
              <a:latin typeface="Comic Sans MS"/>
              <a:cs typeface="Comic Sans MS"/>
            </a:endParaRPr>
          </a:p>
          <a:p>
            <a:pPr>
              <a:lnSpc>
                <a:spcPct val="100000"/>
              </a:lnSpc>
            </a:pPr>
            <a:endParaRPr lang="ro-RO" sz="3900" dirty="0">
              <a:latin typeface="Times New Roman"/>
              <a:cs typeface="Times New Roman"/>
            </a:endParaRPr>
          </a:p>
          <a:p>
            <a:pPr algn="ctr">
              <a:lnSpc>
                <a:spcPct val="100000"/>
              </a:lnSpc>
              <a:spcBef>
                <a:spcPts val="45"/>
              </a:spcBef>
            </a:pPr>
            <a:r>
              <a:rPr lang="ro-RO" sz="3200" spc="-5" dirty="0">
                <a:latin typeface="Comic Sans MS"/>
                <a:cs typeface="Comic Sans MS"/>
              </a:rPr>
              <a:t>                                          Ahaz</a:t>
            </a:r>
            <a:endParaRPr sz="3050" dirty="0">
              <a:latin typeface="Times New Roman"/>
              <a:cs typeface="Times New Roman"/>
            </a:endParaRPr>
          </a:p>
          <a:p>
            <a:pPr marR="5080" algn="r">
              <a:lnSpc>
                <a:spcPct val="100000"/>
              </a:lnSpc>
            </a:pPr>
            <a:endParaRPr lang="ro-RO" sz="2800" dirty="0">
              <a:latin typeface="Comic Sans MS"/>
              <a:cs typeface="Comic Sans MS"/>
            </a:endParaRPr>
          </a:p>
          <a:p>
            <a:pPr marR="5080" algn="r">
              <a:lnSpc>
                <a:spcPct val="100000"/>
              </a:lnSpc>
            </a:pPr>
            <a:endParaRPr lang="ro-RO" sz="2800" dirty="0">
              <a:latin typeface="Comic Sans MS"/>
              <a:cs typeface="Comic Sans MS"/>
            </a:endParaRPr>
          </a:p>
          <a:p>
            <a:pPr marR="5080" algn="r">
              <a:lnSpc>
                <a:spcPct val="100000"/>
              </a:lnSpc>
            </a:pPr>
            <a:endParaRPr lang="ro-RO" sz="1200" dirty="0">
              <a:latin typeface="Comic Sans MS"/>
              <a:cs typeface="Comic Sans MS"/>
            </a:endParaRPr>
          </a:p>
          <a:p>
            <a:pPr marR="5080" algn="r">
              <a:lnSpc>
                <a:spcPct val="100000"/>
              </a:lnSpc>
            </a:pPr>
            <a:r>
              <a:rPr lang="ro-RO" sz="2800" dirty="0">
                <a:latin typeface="Comic Sans MS"/>
                <a:cs typeface="Comic Sans MS"/>
              </a:rPr>
              <a:t>Ezechia</a:t>
            </a:r>
            <a:endParaRPr sz="3900" dirty="0">
              <a:latin typeface="Times New Roman"/>
              <a:cs typeface="Times New Roman"/>
            </a:endParaRPr>
          </a:p>
          <a:p>
            <a:pPr>
              <a:lnSpc>
                <a:spcPct val="100000"/>
              </a:lnSpc>
              <a:spcBef>
                <a:spcPts val="40"/>
              </a:spcBef>
            </a:pPr>
            <a:endParaRPr sz="3050" dirty="0">
              <a:latin typeface="Times New Roman"/>
              <a:cs typeface="Times New Roman"/>
            </a:endParaRPr>
          </a:p>
          <a:p>
            <a:pPr marL="2374265">
              <a:lnSpc>
                <a:spcPct val="100000"/>
              </a:lnSpc>
            </a:pPr>
            <a:endParaRPr lang="ro-RO" sz="2800" dirty="0">
              <a:latin typeface="Comic Sans MS"/>
              <a:cs typeface="Comic Sans MS"/>
            </a:endParaRPr>
          </a:p>
          <a:p>
            <a:pPr marL="2374265">
              <a:lnSpc>
                <a:spcPct val="100000"/>
              </a:lnSpc>
            </a:pPr>
            <a:r>
              <a:rPr lang="ro-RO" sz="2800" dirty="0">
                <a:latin typeface="Comic Sans MS"/>
                <a:cs typeface="Comic Sans MS"/>
              </a:rPr>
              <a:t>I</a:t>
            </a:r>
            <a:r>
              <a:rPr sz="2800" dirty="0" err="1">
                <a:latin typeface="Comic Sans MS"/>
                <a:cs typeface="Comic Sans MS"/>
              </a:rPr>
              <a:t>otam</a:t>
            </a:r>
            <a:endParaRPr sz="2800" dirty="0">
              <a:latin typeface="Comic Sans MS"/>
              <a:cs typeface="Comic Sans MS"/>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308102" y="167893"/>
            <a:ext cx="7593965" cy="3459922"/>
          </a:xfrm>
          <a:prstGeom prst="rect">
            <a:avLst/>
          </a:prstGeom>
        </p:spPr>
        <p:txBody>
          <a:bodyPr vert="horz" wrap="square" lIns="0" tIns="12700" rIns="0" bIns="0" rtlCol="0">
            <a:spAutoFit/>
          </a:bodyPr>
          <a:lstStyle/>
          <a:p>
            <a:pPr marL="12700" marR="137160">
              <a:lnSpc>
                <a:spcPct val="100000"/>
              </a:lnSpc>
              <a:spcBef>
                <a:spcPts val="100"/>
              </a:spcBef>
              <a:tabLst>
                <a:tab pos="3918585" algn="l"/>
              </a:tabLst>
            </a:pPr>
            <a:r>
              <a:rPr lang="ro-RO" sz="2800" dirty="0">
                <a:latin typeface="Comic Sans MS"/>
                <a:cs typeface="Comic Sans MS"/>
              </a:rPr>
              <a:t>Regele Ozia a domnit în țara lui Iuda din orașul Ierusalim. La început, Dumnezeu l-a binecuvântat pe Ozia fiindcă făcea ceea ce era drept și corect în ochi lui Dumnezeu. Însă Ozia a devenit mândru și a încetat să mai asculte de Dumnezeu. A devenit apoi un lepros și a trebuit să trăiască singur până la moarte.</a:t>
            </a:r>
            <a:endParaRPr sz="2800" dirty="0">
              <a:latin typeface="Comic Sans MS"/>
              <a:cs typeface="Comic Sans MS"/>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1902" y="167893"/>
            <a:ext cx="8518525" cy="2623795"/>
          </a:xfrm>
          <a:prstGeom prst="rect">
            <a:avLst/>
          </a:prstGeom>
        </p:spPr>
        <p:txBody>
          <a:bodyPr vert="horz" wrap="square" lIns="0" tIns="12700" rIns="0" bIns="0" rtlCol="0">
            <a:spAutoFit/>
          </a:bodyPr>
          <a:lstStyle/>
          <a:p>
            <a:pPr marL="12700" marR="27940">
              <a:lnSpc>
                <a:spcPct val="100000"/>
              </a:lnSpc>
              <a:spcBef>
                <a:spcPts val="100"/>
              </a:spcBef>
              <a:tabLst>
                <a:tab pos="2997835" algn="l"/>
                <a:tab pos="6631940" algn="l"/>
              </a:tabLst>
            </a:pPr>
            <a:r>
              <a:rPr lang="ro-RO" sz="2800" dirty="0">
                <a:latin typeface="Comic Sans MS"/>
                <a:cs typeface="Comic Sans MS"/>
              </a:rPr>
              <a:t>Regele Ozia a domnit timp de 60 de ani. Când acesta a murit, fiul său Iotam i-a luat locul și a domnit timp de 17 ani. Dumnezeu l-a binecuvântat </a:t>
            </a:r>
          </a:p>
          <a:p>
            <a:pPr marL="12700" marR="27940" algn="r">
              <a:lnSpc>
                <a:spcPct val="100000"/>
              </a:lnSpc>
              <a:spcBef>
                <a:spcPts val="100"/>
              </a:spcBef>
              <a:tabLst>
                <a:tab pos="2997835" algn="l"/>
                <a:tab pos="6631940" algn="l"/>
              </a:tabLst>
            </a:pPr>
            <a:r>
              <a:rPr lang="ro-RO" sz="2800" dirty="0">
                <a:latin typeface="Comic Sans MS"/>
                <a:cs typeface="Comic Sans MS"/>
              </a:rPr>
              <a:t>pe Iotam fiindcă asculta ceea ce Dumnezeu </a:t>
            </a:r>
          </a:p>
          <a:p>
            <a:pPr marL="12700" marR="27940" algn="r">
              <a:lnSpc>
                <a:spcPct val="100000"/>
              </a:lnSpc>
              <a:spcBef>
                <a:spcPts val="100"/>
              </a:spcBef>
              <a:tabLst>
                <a:tab pos="2997835" algn="l"/>
                <a:tab pos="6631940" algn="l"/>
              </a:tabLst>
            </a:pPr>
            <a:r>
              <a:rPr lang="ro-RO" sz="2800" dirty="0">
                <a:latin typeface="Comic Sans MS"/>
                <a:cs typeface="Comic Sans MS"/>
              </a:rPr>
              <a:t>avea de spus prin profetul Isaia și prin </a:t>
            </a:r>
          </a:p>
          <a:p>
            <a:pPr marL="12700" marR="27940">
              <a:lnSpc>
                <a:spcPct val="100000"/>
              </a:lnSpc>
              <a:spcBef>
                <a:spcPts val="100"/>
              </a:spcBef>
              <a:tabLst>
                <a:tab pos="2997835" algn="l"/>
                <a:tab pos="6631940" algn="l"/>
              </a:tabLst>
            </a:pPr>
            <a:r>
              <a:rPr lang="ro-RO" sz="2800" dirty="0">
                <a:latin typeface="Comic Sans MS"/>
                <a:cs typeface="Comic Sans MS"/>
              </a:rPr>
              <a:t>                                     ceilalți profeți.</a:t>
            </a:r>
            <a:endParaRPr sz="2800" dirty="0">
              <a:latin typeface="Comic Sans MS"/>
              <a:cs typeface="Comic Sans MS"/>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1902" y="116839"/>
            <a:ext cx="8911718" cy="3459922"/>
          </a:xfrm>
          <a:prstGeom prst="rect">
            <a:avLst/>
          </a:prstGeom>
        </p:spPr>
        <p:txBody>
          <a:bodyPr vert="horz" wrap="square" lIns="0" tIns="12700" rIns="0" bIns="0" rtlCol="0">
            <a:spAutoFit/>
          </a:bodyPr>
          <a:lstStyle/>
          <a:p>
            <a:pPr marL="12700" marR="5080">
              <a:lnSpc>
                <a:spcPct val="100000"/>
              </a:lnSpc>
              <a:spcBef>
                <a:spcPts val="100"/>
              </a:spcBef>
              <a:tabLst>
                <a:tab pos="4770120" algn="l"/>
                <a:tab pos="4984750" algn="l"/>
              </a:tabLst>
            </a:pPr>
            <a:r>
              <a:rPr lang="ro-RO" sz="2800" dirty="0">
                <a:latin typeface="Comic Sans MS"/>
                <a:cs typeface="Comic Sans MS"/>
              </a:rPr>
              <a:t>Fiul regelui Iotam era Ahaz. Ahaz avea doar 20 de ani când a început să domnească, iar domnia lui a durat 16 ani în Ierusalim. Lui Ahaz nu îi păsa de Dumnezeu. El se închina la idoli      și la zei falși, și a îndemnat multă lume să facă la       fel. Cu toate că Isaia îl avertiza, Ahaz tot nu          dorea să asculte avertismentele Domnului. Ahaz         a             murit pe când avea doar 35 de ani.</a:t>
            </a:r>
            <a:endParaRPr sz="2800" dirty="0">
              <a:latin typeface="Comic Sans MS"/>
              <a:cs typeface="Comic Sans MS"/>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3965702" y="167893"/>
            <a:ext cx="4946650" cy="4321696"/>
          </a:xfrm>
          <a:prstGeom prst="rect">
            <a:avLst/>
          </a:prstGeom>
        </p:spPr>
        <p:txBody>
          <a:bodyPr vert="horz" wrap="square" lIns="0" tIns="12700" rIns="0" bIns="0" rtlCol="0">
            <a:spAutoFit/>
          </a:bodyPr>
          <a:lstStyle/>
          <a:p>
            <a:pPr marL="12700" marR="5080" algn="r">
              <a:lnSpc>
                <a:spcPct val="100000"/>
              </a:lnSpc>
              <a:spcBef>
                <a:spcPts val="100"/>
              </a:spcBef>
              <a:tabLst>
                <a:tab pos="1777364" algn="l"/>
                <a:tab pos="2872740" algn="l"/>
              </a:tabLst>
            </a:pPr>
            <a:r>
              <a:rPr lang="ro-RO" sz="2800" dirty="0">
                <a:latin typeface="Comic Sans MS"/>
                <a:cs typeface="Comic Sans MS"/>
              </a:rPr>
              <a:t>Dumnezeu l-a binecuvântat pe următorul rege, Ezechia, fiindcă a înlăturat toți idoli și zei falși, și s-a rugat adevăratului Dumnezeu. Când o armată ataca Iuda, Ezechia știa deja că armata lui era prea slabă ca să câștige. Așa că îl ruga pe Isaia să se roage la Dumnezeu pentru ajutor.</a:t>
            </a:r>
            <a:endParaRPr sz="2800" dirty="0">
              <a:latin typeface="Comic Sans MS"/>
              <a:cs typeface="Comic Sans MS"/>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308610" y="76200"/>
            <a:ext cx="8526780" cy="2160905"/>
          </a:xfrm>
          <a:prstGeom prst="rect">
            <a:avLst/>
          </a:prstGeom>
        </p:spPr>
        <p:txBody>
          <a:bodyPr vert="horz" wrap="square" lIns="0" tIns="12700" rIns="0" bIns="0" rtlCol="0">
            <a:spAutoFit/>
          </a:bodyPr>
          <a:lstStyle/>
          <a:p>
            <a:pPr marL="12700" marR="5080">
              <a:lnSpc>
                <a:spcPct val="100000"/>
              </a:lnSpc>
              <a:spcBef>
                <a:spcPts val="100"/>
              </a:spcBef>
              <a:tabLst>
                <a:tab pos="4126865" algn="l"/>
                <a:tab pos="6358255" algn="l"/>
              </a:tabLst>
            </a:pPr>
            <a:r>
              <a:rPr lang="ro-RO" sz="2800" spc="-5" dirty="0">
                <a:latin typeface="Comic Sans MS"/>
                <a:cs typeface="Comic Sans MS"/>
              </a:rPr>
              <a:t>Isaia trimitea acest mesaj regelui, Așa vorbește Domnul, nu te teme de acest dușman....eu voi face ca el să cadă... Imediat după aceea Dumnezeu a făcut ca armatele dușmane să plece fără ca măcar să lupte cu Ezechia!</a:t>
            </a:r>
            <a:endParaRPr sz="2800" dirty="0">
              <a:latin typeface="Comic Sans MS"/>
              <a:cs typeface="Comic Sans MS"/>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04647" y="40639"/>
            <a:ext cx="2682875" cy="3916457"/>
          </a:xfrm>
          <a:prstGeom prst="rect">
            <a:avLst/>
          </a:prstGeom>
        </p:spPr>
        <p:txBody>
          <a:bodyPr vert="horz" wrap="square" lIns="0" tIns="12700" rIns="0" bIns="0" rtlCol="0">
            <a:spAutoFit/>
          </a:bodyPr>
          <a:lstStyle/>
          <a:p>
            <a:pPr marL="12700" marR="5080">
              <a:lnSpc>
                <a:spcPct val="100000"/>
              </a:lnSpc>
              <a:spcBef>
                <a:spcPts val="100"/>
              </a:spcBef>
            </a:pPr>
            <a:r>
              <a:rPr lang="ro-RO" sz="2800" spc="-5" dirty="0">
                <a:latin typeface="Comic Sans MS"/>
                <a:cs typeface="Comic Sans MS"/>
              </a:rPr>
              <a:t>Cu toate că oameni din jurul lui nu prea se gândeau la Dumnezeu, Isaia se </a:t>
            </a:r>
          </a:p>
          <a:p>
            <a:pPr marL="12700" marR="5080">
              <a:lnSpc>
                <a:spcPct val="100000"/>
              </a:lnSpc>
              <a:spcBef>
                <a:spcPts val="100"/>
              </a:spcBef>
            </a:pPr>
            <a:r>
              <a:rPr lang="ro-RO" sz="2800" spc="-5" dirty="0">
                <a:latin typeface="Comic Sans MS"/>
                <a:cs typeface="Comic Sans MS"/>
              </a:rPr>
              <a:t>gândea la el enorm de </a:t>
            </a:r>
          </a:p>
          <a:p>
            <a:pPr marL="12700" marR="5080">
              <a:lnSpc>
                <a:spcPct val="100000"/>
              </a:lnSpc>
              <a:spcBef>
                <a:spcPts val="100"/>
              </a:spcBef>
            </a:pPr>
            <a:r>
              <a:rPr lang="ro-RO" sz="2800" spc="-5" dirty="0">
                <a:latin typeface="Comic Sans MS"/>
                <a:cs typeface="Comic Sans MS"/>
              </a:rPr>
              <a:t>mult. </a:t>
            </a:r>
            <a:endParaRPr sz="2800" dirty="0">
              <a:latin typeface="Comic Sans MS"/>
              <a:cs typeface="Comic Sans MS"/>
            </a:endParaRPr>
          </a:p>
        </p:txBody>
      </p:sp>
      <p:sp>
        <p:nvSpPr>
          <p:cNvPr id="4" name="object 4"/>
          <p:cNvSpPr txBox="1"/>
          <p:nvPr/>
        </p:nvSpPr>
        <p:spPr>
          <a:xfrm>
            <a:off x="6200593" y="50996"/>
            <a:ext cx="3041015" cy="5209118"/>
          </a:xfrm>
          <a:prstGeom prst="rect">
            <a:avLst/>
          </a:prstGeom>
        </p:spPr>
        <p:txBody>
          <a:bodyPr vert="horz" wrap="square" lIns="0" tIns="12700" rIns="0" bIns="0" rtlCol="0">
            <a:spAutoFit/>
          </a:bodyPr>
          <a:lstStyle/>
          <a:p>
            <a:pPr marL="12700" marR="292735" algn="r">
              <a:lnSpc>
                <a:spcPct val="100000"/>
              </a:lnSpc>
              <a:spcBef>
                <a:spcPts val="100"/>
              </a:spcBef>
            </a:pPr>
            <a:r>
              <a:rPr lang="ro-RO" sz="2800" spc="-5" dirty="0">
                <a:latin typeface="Comic Sans MS"/>
                <a:cs typeface="Comic Sans MS"/>
              </a:rPr>
              <a:t>Într-o zi, a avut o viziune, care se aseamănă cu un vis, însă viziunea are loc când ești treaz. În acea viziune Isaia a văzut cât de </a:t>
            </a:r>
          </a:p>
          <a:p>
            <a:pPr marL="12700" marR="292735" algn="r">
              <a:lnSpc>
                <a:spcPct val="100000"/>
              </a:lnSpc>
              <a:spcBef>
                <a:spcPts val="100"/>
              </a:spcBef>
            </a:pPr>
            <a:r>
              <a:rPr lang="ro-RO" sz="2800" spc="-5" dirty="0">
                <a:latin typeface="Comic Sans MS"/>
                <a:cs typeface="Comic Sans MS"/>
              </a:rPr>
              <a:t>glorios </a:t>
            </a:r>
          </a:p>
          <a:p>
            <a:pPr marL="12700" marR="292735" algn="r">
              <a:lnSpc>
                <a:spcPct val="100000"/>
              </a:lnSpc>
              <a:spcBef>
                <a:spcPts val="100"/>
              </a:spcBef>
            </a:pPr>
            <a:r>
              <a:rPr lang="ro-RO" sz="2800" spc="-5" dirty="0">
                <a:latin typeface="Comic Sans MS"/>
                <a:cs typeface="Comic Sans MS"/>
              </a:rPr>
              <a:t>și sfânt </a:t>
            </a:r>
          </a:p>
          <a:p>
            <a:pPr marL="12700" marR="292735" algn="r">
              <a:lnSpc>
                <a:spcPct val="100000"/>
              </a:lnSpc>
              <a:spcBef>
                <a:spcPts val="100"/>
              </a:spcBef>
            </a:pPr>
            <a:r>
              <a:rPr lang="ro-RO" sz="2800" spc="-5" dirty="0">
                <a:latin typeface="Comic Sans MS"/>
                <a:cs typeface="Comic Sans MS"/>
              </a:rPr>
              <a:t>este Domnul.</a:t>
            </a:r>
            <a:endParaRPr sz="2800" dirty="0">
              <a:latin typeface="Comic Sans MS"/>
              <a:cs typeface="Comic Sans MS"/>
            </a:endParaRPr>
          </a:p>
        </p:txBody>
      </p:sp>
    </p:spTree>
  </p:cSld>
  <p:clrMapOvr>
    <a:masterClrMapping/>
  </p:clrMapOvr>
  <p:transition>
    <p:dissolv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5FF6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787</TotalTime>
  <Words>910</Words>
  <Application>Microsoft Office PowerPoint</Application>
  <PresentationFormat>Expunere pe ecran (4:3)</PresentationFormat>
  <Paragraphs>58</Paragraphs>
  <Slides>19</Slides>
  <Notes>0</Notes>
  <HiddenSlides>0</HiddenSlides>
  <MMClips>0</MMClips>
  <ScaleCrop>false</ScaleCrop>
  <HeadingPairs>
    <vt:vector size="6" baseType="variant">
      <vt:variant>
        <vt:lpstr>Fonturi utilizate</vt:lpstr>
      </vt:variant>
      <vt:variant>
        <vt:i4>3</vt:i4>
      </vt:variant>
      <vt:variant>
        <vt:lpstr>Temă</vt:lpstr>
      </vt:variant>
      <vt:variant>
        <vt:i4>1</vt:i4>
      </vt:variant>
      <vt:variant>
        <vt:lpstr>Titluri diapozitive</vt:lpstr>
      </vt:variant>
      <vt:variant>
        <vt:i4>19</vt:i4>
      </vt:variant>
    </vt:vector>
  </HeadingPairs>
  <TitlesOfParts>
    <vt:vector size="23" baseType="lpstr">
      <vt:lpstr>Calibri</vt:lpstr>
      <vt:lpstr>Comic Sans MS</vt:lpstr>
      <vt:lpstr>Times New Roman</vt:lpstr>
      <vt:lpstr>Office Theme</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Poporul evreu a numit această persoană ca Mesia. Cu toate că ei așteptau ca Dumnezeu să îl trimită pe Mesia, mulți oameni trăiau ca și cum acesta nu va veni niciodată.</vt:lpstr>
      <vt:lpstr>Prezentare PowerPoint</vt:lpstr>
      <vt:lpstr>Prezentare PowerPoint</vt:lpstr>
      <vt:lpstr>Prezentare PowerPoint</vt:lpstr>
      <vt:lpstr>Prezentare PowerPoint</vt:lpstr>
      <vt:lpstr>Prezentare PowerPoint</vt:lpstr>
      <vt:lpstr>Sfârșit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Isaiah Sees the Future English</dc:title>
  <cp:lastModifiedBy>Mihail</cp:lastModifiedBy>
  <cp:revision>15</cp:revision>
  <dcterms:created xsi:type="dcterms:W3CDTF">2018-02-26T20:32:18Z</dcterms:created>
  <dcterms:modified xsi:type="dcterms:W3CDTF">2019-12-19T19:44:54Z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2002-09-21T00:00:00Z</vt:filetime>
  </property>
  <property fmtid="{D5CDD505-2E9C-101B-9397-08002B2CF9AE}" pid="3" name="Creator">
    <vt:lpwstr>ADOBEPS4.DRV Version 4.24</vt:lpwstr>
  </property>
  <property fmtid="{D5CDD505-2E9C-101B-9397-08002B2CF9AE}" pid="4" name="LastSaved">
    <vt:filetime>2018-02-26T00:00:00Z</vt:filetime>
  </property>
</Properties>
</file>