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583561" y="170179"/>
            <a:ext cx="3976877" cy="1005840"/>
          </a:xfrm>
          <a:prstGeom prst="rect">
            <a:avLst/>
          </a:prstGeom>
        </p:spPr>
        <p:txBody>
          <a:bodyPr wrap="square" lIns="0" tIns="0" rIns="0" bIns="0">
            <a:spAutoFit/>
          </a:bodyPr>
          <a:lstStyle>
            <a:lvl1pPr>
              <a:defRPr sz="3600" b="0" i="0">
                <a:solidFill>
                  <a:schemeClr val="bg1"/>
                </a:solidFill>
                <a:latin typeface="Comic Sans MS"/>
                <a:cs typeface="Comic Sans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78633" y="2500376"/>
            <a:ext cx="3586733" cy="1122679"/>
          </a:xfrm>
          <a:prstGeom prst="rect">
            <a:avLst/>
          </a:prstGeom>
        </p:spPr>
        <p:txBody>
          <a:bodyPr wrap="square" lIns="0" tIns="0" rIns="0" bIns="0">
            <a:spAutoFit/>
          </a:bodyPr>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1/15/2020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0" y="1828800"/>
            <a:ext cx="4648200" cy="1366400"/>
          </a:xfrm>
          <a:prstGeom prst="rect">
            <a:avLst/>
          </a:prstGeom>
        </p:spPr>
        <p:txBody>
          <a:bodyPr vert="horz" wrap="square" lIns="0" tIns="12065" rIns="0" bIns="0" rtlCol="0">
            <a:spAutoFit/>
          </a:bodyPr>
          <a:lstStyle/>
          <a:p>
            <a:pPr marL="12065" marR="5080" algn="ctr">
              <a:lnSpc>
                <a:spcPct val="100000"/>
              </a:lnSpc>
              <a:spcBef>
                <a:spcPts val="95"/>
              </a:spcBef>
            </a:pPr>
            <a:r>
              <a:rPr lang="ro-RO" sz="4400" spc="-10" dirty="0">
                <a:solidFill>
                  <a:srgbClr val="FFFF00"/>
                </a:solidFill>
                <a:latin typeface="Comic Sans MS"/>
                <a:cs typeface="Comic Sans MS"/>
              </a:rPr>
              <a:t>Ieremia, </a:t>
            </a:r>
          </a:p>
          <a:p>
            <a:pPr marL="12065" marR="5080" algn="ctr">
              <a:lnSpc>
                <a:spcPct val="100000"/>
              </a:lnSpc>
              <a:spcBef>
                <a:spcPts val="95"/>
              </a:spcBef>
            </a:pPr>
            <a:r>
              <a:rPr lang="ro-RO" sz="4400" spc="-10" dirty="0">
                <a:solidFill>
                  <a:srgbClr val="FFFF00"/>
                </a:solidFill>
                <a:latin typeface="Comic Sans MS"/>
                <a:cs typeface="Comic Sans MS"/>
              </a:rPr>
              <a:t>omul lacrimilor</a:t>
            </a:r>
            <a:endParaRPr sz="4400" dirty="0">
              <a:latin typeface="Comic Sans MS"/>
              <a:cs typeface="Comic Sans M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083555" y="2364739"/>
            <a:ext cx="3721735" cy="4295775"/>
          </a:xfrm>
          <a:prstGeom prst="rect">
            <a:avLst/>
          </a:prstGeom>
        </p:spPr>
        <p:txBody>
          <a:bodyPr vert="horz" wrap="square" lIns="0" tIns="12700" rIns="0" bIns="0" rtlCol="0">
            <a:spAutoFit/>
          </a:bodyPr>
          <a:lstStyle/>
          <a:p>
            <a:pPr marL="12700" marR="259079" algn="r">
              <a:lnSpc>
                <a:spcPct val="100000"/>
              </a:lnSpc>
              <a:spcBef>
                <a:spcPts val="100"/>
              </a:spcBef>
              <a:tabLst>
                <a:tab pos="2811145" algn="l"/>
              </a:tabLst>
            </a:pPr>
            <a:r>
              <a:rPr lang="ro-RO" sz="2800" dirty="0">
                <a:latin typeface="Comic Sans MS"/>
                <a:cs typeface="Comic Sans MS"/>
              </a:rPr>
              <a:t>Acum oameni din Iuda, regatul de sud, l-a abandonat pe Dumnezeu. Armatele dușmane deja mărșăluiesc! Oare va permite Dumnezeu ca poporul său să fie cucerit și dus în exil?</a:t>
            </a:r>
            <a:endParaRPr sz="2800" dirty="0">
              <a:latin typeface="Comic Sans MS"/>
              <a:cs typeface="Comic Sans MS"/>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30201" y="131317"/>
            <a:ext cx="7518400" cy="2598147"/>
          </a:xfrm>
          <a:prstGeom prst="rect">
            <a:avLst/>
          </a:prstGeom>
        </p:spPr>
        <p:txBody>
          <a:bodyPr vert="horz" wrap="square" lIns="0" tIns="12700" rIns="0" bIns="0" rtlCol="0">
            <a:spAutoFit/>
          </a:bodyPr>
          <a:lstStyle/>
          <a:p>
            <a:pPr marL="12700" marR="5080">
              <a:lnSpc>
                <a:spcPct val="100000"/>
              </a:lnSpc>
              <a:spcBef>
                <a:spcPts val="100"/>
              </a:spcBef>
              <a:tabLst>
                <a:tab pos="1988820" algn="l"/>
                <a:tab pos="4549140" algn="l"/>
                <a:tab pos="5312410" algn="l"/>
              </a:tabLst>
            </a:pPr>
            <a:r>
              <a:rPr lang="ro-RO" sz="2800" dirty="0">
                <a:latin typeface="Comic Sans MS"/>
                <a:cs typeface="Comic Sans MS"/>
              </a:rPr>
              <a:t>Poporul se încredea în idoli lor. Puteau oare idolii să îi salveze de dușmani lor? Nu! Numai Dumnezeu îi putea salva. Poporul s-a mâniat atât de tare pe Ieremia încât au complotat să îl ucidă. Însă Dumnezeu își proteja slujitorul.</a:t>
            </a:r>
            <a:endParaRPr sz="2800" dirty="0">
              <a:latin typeface="Comic Sans MS"/>
              <a:cs typeface="Comic Sans MS"/>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58572" y="204470"/>
            <a:ext cx="4820285" cy="3029034"/>
          </a:xfrm>
          <a:prstGeom prst="rect">
            <a:avLst/>
          </a:prstGeom>
        </p:spPr>
        <p:txBody>
          <a:bodyPr vert="horz" wrap="square" lIns="0" tIns="12700" rIns="0" bIns="0" rtlCol="0">
            <a:spAutoFit/>
          </a:bodyPr>
          <a:lstStyle/>
          <a:p>
            <a:pPr marL="12700" marR="5080">
              <a:lnSpc>
                <a:spcPct val="100000"/>
              </a:lnSpc>
              <a:spcBef>
                <a:spcPts val="100"/>
              </a:spcBef>
              <a:tabLst>
                <a:tab pos="1875789" algn="l"/>
                <a:tab pos="3604895" algn="l"/>
              </a:tabLst>
            </a:pPr>
            <a:r>
              <a:rPr lang="ro-RO" sz="2800" dirty="0">
                <a:latin typeface="Comic Sans MS"/>
                <a:cs typeface="Comic Sans MS"/>
              </a:rPr>
              <a:t>Într-un final Dumnezeu a spus un lucru care l-a cam șocat pe Ieremia. Dumnezeu a spus, Nu te ruga pentru acești oameni. Nu îi voi asculta când vor striga la mine după ajutor.</a:t>
            </a:r>
            <a:endParaRPr sz="2800" dirty="0">
              <a:latin typeface="Comic Sans MS"/>
              <a:cs typeface="Comic Sans MS"/>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03352" y="204470"/>
            <a:ext cx="4397248" cy="3890809"/>
          </a:xfrm>
          <a:prstGeom prst="rect">
            <a:avLst/>
          </a:prstGeom>
        </p:spPr>
        <p:txBody>
          <a:bodyPr vert="horz" wrap="square" lIns="0" tIns="12700" rIns="0" bIns="0" rtlCol="0">
            <a:spAutoFit/>
          </a:bodyPr>
          <a:lstStyle/>
          <a:p>
            <a:pPr marL="12700" marR="140970">
              <a:lnSpc>
                <a:spcPct val="100000"/>
              </a:lnSpc>
              <a:spcBef>
                <a:spcPts val="100"/>
              </a:spcBef>
              <a:tabLst>
                <a:tab pos="1585595" algn="l"/>
              </a:tabLst>
            </a:pPr>
            <a:r>
              <a:rPr lang="ro-RO" sz="2800" dirty="0">
                <a:latin typeface="Comic Sans MS"/>
                <a:cs typeface="Comic Sans MS"/>
              </a:rPr>
              <a:t>Ieremia l-a avertizat pe rege că va pierde bătălia cu armata Babilonului. Regele însă s-a enervat și l-a aruncat pe Ieremia în închisoare. Până și în închisoare, Ieremia a continuat să predice și să se încreadă în Dumnezeu.</a:t>
            </a:r>
            <a:endParaRPr sz="2800" dirty="0">
              <a:latin typeface="Comic Sans MS"/>
              <a:cs typeface="Comic Sans MS"/>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648200" y="76200"/>
            <a:ext cx="4154804" cy="5652830"/>
          </a:xfrm>
          <a:prstGeom prst="rect">
            <a:avLst/>
          </a:prstGeom>
        </p:spPr>
        <p:txBody>
          <a:bodyPr vert="horz" wrap="square" lIns="0" tIns="12700" rIns="0" bIns="0" rtlCol="0">
            <a:spAutoFit/>
          </a:bodyPr>
          <a:lstStyle/>
          <a:p>
            <a:pPr marL="12700" marR="5080" algn="r">
              <a:lnSpc>
                <a:spcPct val="100000"/>
              </a:lnSpc>
              <a:spcBef>
                <a:spcPts val="100"/>
              </a:spcBef>
            </a:pPr>
            <a:r>
              <a:rPr lang="ro-RO" sz="2800" spc="-5" dirty="0">
                <a:latin typeface="Comic Sans MS"/>
                <a:cs typeface="Comic Sans MS"/>
              </a:rPr>
              <a:t>După ce a fost scos din închisoare Ieremia a început din nou să predice regelui și poporului că trebuie să se întoarcă la Dumnezeu și să se încreadă în el. De data aceasta, </a:t>
            </a:r>
          </a:p>
          <a:p>
            <a:pPr marL="12700" marR="5080" algn="r">
              <a:lnSpc>
                <a:spcPct val="100000"/>
              </a:lnSpc>
              <a:spcBef>
                <a:spcPts val="100"/>
              </a:spcBef>
            </a:pPr>
            <a:r>
              <a:rPr lang="ro-RO" sz="2800" spc="-5" dirty="0">
                <a:latin typeface="Comic Sans MS"/>
                <a:cs typeface="Comic Sans MS"/>
              </a:rPr>
              <a:t>regele a pus ca </a:t>
            </a:r>
          </a:p>
          <a:p>
            <a:pPr marL="12700" marR="5080" algn="r">
              <a:lnSpc>
                <a:spcPct val="100000"/>
              </a:lnSpc>
              <a:spcBef>
                <a:spcPts val="100"/>
              </a:spcBef>
            </a:pPr>
            <a:r>
              <a:rPr lang="ro-RO" sz="2800" spc="-5" dirty="0">
                <a:latin typeface="Comic Sans MS"/>
                <a:cs typeface="Comic Sans MS"/>
              </a:rPr>
              <a:t>Ieremia să fie </a:t>
            </a:r>
          </a:p>
          <a:p>
            <a:pPr marL="12700" marR="5080" algn="r">
              <a:lnSpc>
                <a:spcPct val="100000"/>
              </a:lnSpc>
              <a:spcBef>
                <a:spcPts val="100"/>
              </a:spcBef>
            </a:pPr>
            <a:r>
              <a:rPr lang="ro-RO" sz="2800" spc="-5" dirty="0">
                <a:latin typeface="Comic Sans MS"/>
                <a:cs typeface="Comic Sans MS"/>
              </a:rPr>
              <a:t>coborât într-un puț adânc, mizerabil și întunecos.</a:t>
            </a:r>
            <a:endParaRPr sz="2800" dirty="0">
              <a:latin typeface="Comic Sans MS"/>
              <a:cs typeface="Comic Sans MS"/>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30200" y="204470"/>
            <a:ext cx="8585200" cy="2180084"/>
          </a:xfrm>
          <a:prstGeom prst="rect">
            <a:avLst/>
          </a:prstGeom>
        </p:spPr>
        <p:txBody>
          <a:bodyPr vert="horz" wrap="square" lIns="0" tIns="12700" rIns="0" bIns="0" rtlCol="0">
            <a:spAutoFit/>
          </a:bodyPr>
          <a:lstStyle/>
          <a:p>
            <a:pPr marL="12700" marR="60960" algn="r">
              <a:lnSpc>
                <a:spcPct val="100000"/>
              </a:lnSpc>
              <a:spcBef>
                <a:spcPts val="100"/>
              </a:spcBef>
              <a:tabLst>
                <a:tab pos="4657090" algn="l"/>
                <a:tab pos="6880225" algn="l"/>
              </a:tabLst>
            </a:pPr>
            <a:r>
              <a:rPr lang="ro-RO" sz="2800" spc="-5" dirty="0">
                <a:latin typeface="Comic Sans MS"/>
                <a:cs typeface="Comic Sans MS"/>
              </a:rPr>
              <a:t>Însă Dumnezeu deja lucra cu inima regelui. Acesta l-a salvat în secret pe Ieremia și l-a întrebat ce dorește Dumnezeu ca regele să facă, Vei merge în captivitate, dar tu vei </a:t>
            </a:r>
          </a:p>
          <a:p>
            <a:pPr marL="12700" marR="60960" algn="r">
              <a:lnSpc>
                <a:spcPct val="100000"/>
              </a:lnSpc>
              <a:spcBef>
                <a:spcPts val="100"/>
              </a:spcBef>
              <a:tabLst>
                <a:tab pos="4657090" algn="l"/>
                <a:tab pos="6880225" algn="l"/>
              </a:tabLst>
            </a:pPr>
            <a:r>
              <a:rPr lang="ro-RO" sz="2800" spc="-5" dirty="0">
                <a:latin typeface="Comic Sans MS"/>
                <a:cs typeface="Comic Sans MS"/>
              </a:rPr>
              <a:t>trăi, a fost răspunsul.</a:t>
            </a:r>
            <a:endParaRPr sz="2800" dirty="0">
              <a:latin typeface="Comic Sans MS"/>
              <a:cs typeface="Comic Sans MS"/>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52400" y="76200"/>
            <a:ext cx="5633085" cy="6147837"/>
          </a:xfrm>
          <a:prstGeom prst="rect">
            <a:avLst/>
          </a:prstGeom>
        </p:spPr>
        <p:txBody>
          <a:bodyPr vert="horz" wrap="square" lIns="0" tIns="12700" rIns="0" bIns="0" rtlCol="0">
            <a:spAutoFit/>
          </a:bodyPr>
          <a:lstStyle/>
          <a:p>
            <a:pPr marL="12700" marR="5080">
              <a:lnSpc>
                <a:spcPct val="100000"/>
              </a:lnSpc>
              <a:spcBef>
                <a:spcPts val="100"/>
              </a:spcBef>
              <a:tabLst>
                <a:tab pos="4791710" algn="l"/>
              </a:tabLst>
            </a:pPr>
            <a:r>
              <a:rPr lang="ro-RO" sz="2800" dirty="0">
                <a:latin typeface="Comic Sans MS"/>
                <a:cs typeface="Comic Sans MS"/>
              </a:rPr>
              <a:t>Armatele Babilonului au cucerit Ierusalimul și întregul regat al lui Iuda. Au pus la pământ zidurile și toate clădirile după care au ars totul. Dumnezeu a spus poporului său că vor merge </a:t>
            </a:r>
          </a:p>
          <a:p>
            <a:pPr marL="12700" marR="5080">
              <a:lnSpc>
                <a:spcPct val="100000"/>
              </a:lnSpc>
              <a:spcBef>
                <a:spcPts val="100"/>
              </a:spcBef>
              <a:tabLst>
                <a:tab pos="4791710" algn="l"/>
              </a:tabLst>
            </a:pPr>
            <a:r>
              <a:rPr lang="ro-RO" sz="2800" dirty="0">
                <a:latin typeface="Comic Sans MS"/>
                <a:cs typeface="Comic Sans MS"/>
              </a:rPr>
              <a:t>în captivitate </a:t>
            </a:r>
          </a:p>
          <a:p>
            <a:pPr marL="12700" marR="5080">
              <a:lnSpc>
                <a:spcPct val="100000"/>
              </a:lnSpc>
              <a:spcBef>
                <a:spcPts val="100"/>
              </a:spcBef>
              <a:tabLst>
                <a:tab pos="4791710" algn="l"/>
              </a:tabLst>
            </a:pPr>
            <a:r>
              <a:rPr lang="ro-RO" sz="2800" dirty="0">
                <a:latin typeface="Comic Sans MS"/>
                <a:cs typeface="Comic Sans MS"/>
              </a:rPr>
              <a:t>pentru 70 de ani, </a:t>
            </a:r>
          </a:p>
          <a:p>
            <a:pPr marL="12700" marR="5080">
              <a:lnSpc>
                <a:spcPct val="100000"/>
              </a:lnSpc>
              <a:spcBef>
                <a:spcPts val="100"/>
              </a:spcBef>
              <a:tabLst>
                <a:tab pos="4791710" algn="l"/>
              </a:tabLst>
            </a:pPr>
            <a:r>
              <a:rPr lang="ro-RO" sz="2800" dirty="0">
                <a:latin typeface="Comic Sans MS"/>
                <a:cs typeface="Comic Sans MS"/>
              </a:rPr>
              <a:t>iar apoi îi vor </a:t>
            </a:r>
          </a:p>
          <a:p>
            <a:pPr marL="12700" marR="5080">
              <a:lnSpc>
                <a:spcPct val="100000"/>
              </a:lnSpc>
              <a:spcBef>
                <a:spcPts val="100"/>
              </a:spcBef>
              <a:tabLst>
                <a:tab pos="4791710" algn="l"/>
              </a:tabLst>
            </a:pPr>
            <a:endParaRPr lang="ro-RO" sz="2800" dirty="0">
              <a:latin typeface="Comic Sans MS"/>
              <a:cs typeface="Comic Sans MS"/>
            </a:endParaRPr>
          </a:p>
          <a:p>
            <a:pPr marL="12700" marR="5080">
              <a:lnSpc>
                <a:spcPct val="100000"/>
              </a:lnSpc>
              <a:spcBef>
                <a:spcPts val="100"/>
              </a:spcBef>
              <a:tabLst>
                <a:tab pos="4791710" algn="l"/>
              </a:tabLst>
            </a:pPr>
            <a:endParaRPr lang="ro-RO" sz="2800" dirty="0">
              <a:latin typeface="Comic Sans MS"/>
              <a:cs typeface="Comic Sans MS"/>
            </a:endParaRPr>
          </a:p>
          <a:p>
            <a:pPr marL="12700" marR="5080">
              <a:lnSpc>
                <a:spcPct val="100000"/>
              </a:lnSpc>
              <a:spcBef>
                <a:spcPts val="100"/>
              </a:spcBef>
              <a:tabLst>
                <a:tab pos="4791710" algn="l"/>
              </a:tabLst>
            </a:pPr>
            <a:r>
              <a:rPr lang="ro-RO" sz="2800" dirty="0">
                <a:solidFill>
                  <a:schemeClr val="bg1"/>
                </a:solidFill>
                <a:latin typeface="Comic Sans MS"/>
                <a:cs typeface="Comic Sans MS"/>
              </a:rPr>
              <a:t>aduce înapoi </a:t>
            </a:r>
          </a:p>
          <a:p>
            <a:pPr marL="12700" marR="5080">
              <a:lnSpc>
                <a:spcPct val="100000"/>
              </a:lnSpc>
              <a:spcBef>
                <a:spcPts val="100"/>
              </a:spcBef>
              <a:tabLst>
                <a:tab pos="4791710" algn="l"/>
              </a:tabLst>
            </a:pPr>
            <a:r>
              <a:rPr lang="ro-RO" sz="2800" dirty="0">
                <a:solidFill>
                  <a:schemeClr val="bg1"/>
                </a:solidFill>
                <a:latin typeface="Comic Sans MS"/>
                <a:cs typeface="Comic Sans MS"/>
              </a:rPr>
              <a:t>în țara </a:t>
            </a:r>
          </a:p>
          <a:p>
            <a:pPr marL="12700" marR="5080">
              <a:lnSpc>
                <a:spcPct val="100000"/>
              </a:lnSpc>
              <a:spcBef>
                <a:spcPts val="100"/>
              </a:spcBef>
              <a:tabLst>
                <a:tab pos="4791710" algn="l"/>
              </a:tabLst>
            </a:pPr>
            <a:r>
              <a:rPr lang="ro-RO" sz="2800" dirty="0">
                <a:solidFill>
                  <a:schemeClr val="bg1"/>
                </a:solidFill>
                <a:latin typeface="Comic Sans MS"/>
                <a:cs typeface="Comic Sans MS"/>
              </a:rPr>
              <a:t>promisă lor.</a:t>
            </a:r>
            <a:endParaRPr sz="2800" dirty="0">
              <a:solidFill>
                <a:schemeClr val="bg1"/>
              </a:solidFill>
              <a:latin typeface="Comic Sans MS"/>
              <a:cs typeface="Comic Sans M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778633" y="2500376"/>
            <a:ext cx="3586733" cy="1120820"/>
          </a:xfrm>
          <a:prstGeom prst="rect">
            <a:avLst/>
          </a:prstGeom>
        </p:spPr>
        <p:txBody>
          <a:bodyPr vert="horz" wrap="square" lIns="0" tIns="12700" rIns="0" bIns="0" rtlCol="0">
            <a:spAutoFit/>
          </a:bodyPr>
          <a:lstStyle/>
          <a:p>
            <a:r>
              <a:rPr lang="ro-RO" i="1" dirty="0"/>
              <a:t>Sfârșit!</a:t>
            </a:r>
            <a:endParaRPr lang="ro-RO"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30200" y="204470"/>
            <a:ext cx="3978910" cy="5614357"/>
          </a:xfrm>
          <a:prstGeom prst="rect">
            <a:avLst/>
          </a:prstGeom>
        </p:spPr>
        <p:txBody>
          <a:bodyPr vert="horz" wrap="square" lIns="0" tIns="12700" rIns="0" bIns="0" rtlCol="0">
            <a:spAutoFit/>
          </a:bodyPr>
          <a:lstStyle/>
          <a:p>
            <a:pPr marL="12700" marR="5080">
              <a:lnSpc>
                <a:spcPct val="100000"/>
              </a:lnSpc>
              <a:spcBef>
                <a:spcPts val="100"/>
              </a:spcBef>
              <a:tabLst>
                <a:tab pos="1313180" algn="l"/>
                <a:tab pos="2026920" algn="l"/>
                <a:tab pos="2955925" algn="l"/>
                <a:tab pos="3252470" algn="l"/>
              </a:tabLst>
            </a:pPr>
            <a:r>
              <a:rPr lang="ro-RO" sz="2800" dirty="0">
                <a:latin typeface="Comic Sans MS"/>
                <a:cs typeface="Comic Sans MS"/>
              </a:rPr>
              <a:t>Ieremia s-a născut într-o casă religioasă, din regatul lui Iuda. Tatăl său, Hilkiah era preot. Familia lui trăia într-un sat pe nume Anathoth, nu departe de Ierusalim. Probabil că părinți lui Ieremia au crezut că el avea să devină preot. Însă Dumnezeu avea alte planuri.</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364228" y="204470"/>
            <a:ext cx="4429125" cy="3890809"/>
          </a:xfrm>
          <a:prstGeom prst="rect">
            <a:avLst/>
          </a:prstGeom>
        </p:spPr>
        <p:txBody>
          <a:bodyPr vert="horz" wrap="square" lIns="0" tIns="12700" rIns="0" bIns="0" rtlCol="0">
            <a:spAutoFit/>
          </a:bodyPr>
          <a:lstStyle/>
          <a:p>
            <a:pPr marL="12700" marR="5080" algn="r">
              <a:lnSpc>
                <a:spcPct val="100000"/>
              </a:lnSpc>
              <a:spcBef>
                <a:spcPts val="100"/>
              </a:spcBef>
              <a:tabLst>
                <a:tab pos="2311400" algn="l"/>
              </a:tabLst>
            </a:pPr>
            <a:r>
              <a:rPr lang="ro-RO" sz="2800" spc="-5" dirty="0">
                <a:latin typeface="Comic Sans MS"/>
                <a:cs typeface="Comic Sans MS"/>
              </a:rPr>
              <a:t>În momentul nașterii lui Ieremia, poporul lui Dumnezeu nu trăia conform cuvântului lui Dumnezeu. Aproape toți, de la rege în jos, până la cel mai umil muncitor, se închinau zeilor falși, până și în templul lui Dumnezeu.</a:t>
            </a:r>
            <a:endParaRPr sz="2800" dirty="0">
              <a:latin typeface="Comic Sans MS"/>
              <a:cs typeface="Comic Sans MS"/>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58572" y="2796794"/>
            <a:ext cx="11552428" cy="3967753"/>
          </a:xfrm>
          <a:prstGeom prst="rect">
            <a:avLst/>
          </a:prstGeom>
        </p:spPr>
        <p:txBody>
          <a:bodyPr vert="horz" wrap="square" lIns="0" tIns="12700" rIns="0" bIns="0" rtlCol="0">
            <a:spAutoFit/>
          </a:bodyPr>
          <a:lstStyle/>
          <a:p>
            <a:pPr marL="12700" marR="5745480">
              <a:lnSpc>
                <a:spcPct val="100000"/>
              </a:lnSpc>
              <a:spcBef>
                <a:spcPts val="100"/>
              </a:spcBef>
            </a:pPr>
            <a:r>
              <a:rPr lang="ro-RO" sz="2800" dirty="0">
                <a:latin typeface="Comic Sans MS"/>
                <a:cs typeface="Comic Sans MS"/>
              </a:rPr>
              <a:t>Când Ieremia </a:t>
            </a:r>
          </a:p>
          <a:p>
            <a:pPr marL="12700" marR="5745480">
              <a:lnSpc>
                <a:spcPct val="100000"/>
              </a:lnSpc>
              <a:spcBef>
                <a:spcPts val="100"/>
              </a:spcBef>
            </a:pPr>
            <a:r>
              <a:rPr lang="ro-RO" sz="2800" dirty="0">
                <a:latin typeface="Comic Sans MS"/>
                <a:cs typeface="Comic Sans MS"/>
              </a:rPr>
              <a:t>deja era tânăr, </a:t>
            </a:r>
          </a:p>
          <a:p>
            <a:pPr marL="12700" marR="5745480">
              <a:lnSpc>
                <a:spcPct val="100000"/>
              </a:lnSpc>
              <a:spcBef>
                <a:spcPts val="100"/>
              </a:spcBef>
            </a:pPr>
            <a:r>
              <a:rPr lang="ro-RO" sz="2800" dirty="0">
                <a:latin typeface="Comic Sans MS"/>
                <a:cs typeface="Comic Sans MS"/>
              </a:rPr>
              <a:t>Dumnezeu i-a </a:t>
            </a:r>
          </a:p>
          <a:p>
            <a:pPr marL="12700" marR="5745480">
              <a:lnSpc>
                <a:spcPct val="100000"/>
              </a:lnSpc>
              <a:spcBef>
                <a:spcPts val="100"/>
              </a:spcBef>
            </a:pPr>
            <a:r>
              <a:rPr lang="ro-RO" sz="2800" dirty="0">
                <a:latin typeface="Comic Sans MS"/>
                <a:cs typeface="Comic Sans MS"/>
              </a:rPr>
              <a:t>vorbit „Te-am </a:t>
            </a:r>
          </a:p>
          <a:p>
            <a:pPr marL="12700" marR="5745480">
              <a:lnSpc>
                <a:spcPct val="100000"/>
              </a:lnSpc>
              <a:spcBef>
                <a:spcPts val="100"/>
              </a:spcBef>
            </a:pPr>
            <a:r>
              <a:rPr lang="ro-RO" sz="2800" dirty="0">
                <a:latin typeface="Comic Sans MS"/>
                <a:cs typeface="Comic Sans MS"/>
              </a:rPr>
              <a:t>cunoscut încă </a:t>
            </a:r>
          </a:p>
          <a:p>
            <a:pPr marL="12700" marR="5745480">
              <a:lnSpc>
                <a:spcPct val="100000"/>
              </a:lnSpc>
              <a:spcBef>
                <a:spcPts val="100"/>
              </a:spcBef>
            </a:pPr>
            <a:r>
              <a:rPr lang="ro-RO" sz="2800" dirty="0">
                <a:latin typeface="Comic Sans MS"/>
                <a:cs typeface="Comic Sans MS"/>
              </a:rPr>
              <a:t>dinainte de a te naște”, </a:t>
            </a:r>
          </a:p>
          <a:p>
            <a:pPr marL="12700" marR="5745480">
              <a:lnSpc>
                <a:spcPct val="100000"/>
              </a:lnSpc>
              <a:spcBef>
                <a:spcPts val="100"/>
              </a:spcBef>
            </a:pPr>
            <a:r>
              <a:rPr lang="ro-RO" sz="2800" dirty="0">
                <a:latin typeface="Comic Sans MS"/>
                <a:cs typeface="Comic Sans MS"/>
              </a:rPr>
              <a:t>i-a spus Dumnezeu lui Ieremia, „și am hotărât ca tu să vorbești pentru mine”.</a:t>
            </a:r>
            <a:endParaRPr sz="2800" dirty="0">
              <a:latin typeface="Comic Sans MS"/>
              <a:cs typeface="Comic Sans MS"/>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58572" y="131317"/>
            <a:ext cx="8885048" cy="3054682"/>
          </a:xfrm>
          <a:prstGeom prst="rect">
            <a:avLst/>
          </a:prstGeom>
        </p:spPr>
        <p:txBody>
          <a:bodyPr vert="horz" wrap="square" lIns="0" tIns="12700" rIns="0" bIns="0" rtlCol="0">
            <a:spAutoFit/>
          </a:bodyPr>
          <a:lstStyle/>
          <a:p>
            <a:pPr marL="12700" marR="349885">
              <a:lnSpc>
                <a:spcPct val="100000"/>
              </a:lnSpc>
              <a:spcBef>
                <a:spcPts val="100"/>
              </a:spcBef>
              <a:tabLst>
                <a:tab pos="1261110" algn="l"/>
                <a:tab pos="1823085" algn="l"/>
                <a:tab pos="3453129" algn="l"/>
                <a:tab pos="6424930" algn="l"/>
              </a:tabLst>
            </a:pPr>
            <a:r>
              <a:rPr lang="ro-RO" sz="2800" dirty="0">
                <a:latin typeface="Comic Sans MS"/>
                <a:cs typeface="Comic Sans MS"/>
              </a:rPr>
              <a:t>Chemarea lui Dumnezeu, însă pare să îl fi speriat pe Ieremia, căci a strigat la Dumnezeu, Ah, Dumnezeul meu. Nu pot vorbi pentru că sunt un copil. El era mai mult decât un copil, el avea deja 20 de ani. Însă Ieremia nu credea că el ar putea vorbi pentru </a:t>
            </a:r>
          </a:p>
          <a:p>
            <a:pPr marL="12700" marR="349885" algn="r">
              <a:lnSpc>
                <a:spcPct val="100000"/>
              </a:lnSpc>
              <a:spcBef>
                <a:spcPts val="100"/>
              </a:spcBef>
              <a:tabLst>
                <a:tab pos="1261110" algn="l"/>
                <a:tab pos="1823085" algn="l"/>
                <a:tab pos="3453129" algn="l"/>
                <a:tab pos="6424930" algn="l"/>
              </a:tabLst>
            </a:pPr>
            <a:r>
              <a:rPr lang="ro-RO" sz="2800" dirty="0">
                <a:latin typeface="Comic Sans MS"/>
                <a:cs typeface="Comic Sans MS"/>
              </a:rPr>
              <a:t>Dumnezeu împotriva </a:t>
            </a:r>
          </a:p>
          <a:p>
            <a:pPr marL="12700" marR="349885" algn="r">
              <a:lnSpc>
                <a:spcPct val="100000"/>
              </a:lnSpc>
              <a:spcBef>
                <a:spcPts val="100"/>
              </a:spcBef>
              <a:tabLst>
                <a:tab pos="1261110" algn="l"/>
                <a:tab pos="1823085" algn="l"/>
                <a:tab pos="3453129" algn="l"/>
                <a:tab pos="6424930" algn="l"/>
              </a:tabLst>
            </a:pPr>
            <a:r>
              <a:rPr lang="ro-RO" sz="2800" dirty="0">
                <a:latin typeface="Comic Sans MS"/>
                <a:cs typeface="Comic Sans MS"/>
              </a:rPr>
              <a:t>oamenilor răi din jur.</a:t>
            </a:r>
            <a:endParaRPr sz="2800" dirty="0">
              <a:latin typeface="Comic Sans MS"/>
              <a:cs typeface="Comic Sans MS"/>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743200" y="133966"/>
            <a:ext cx="5979923" cy="1736373"/>
          </a:xfrm>
          <a:prstGeom prst="rect">
            <a:avLst/>
          </a:prstGeom>
        </p:spPr>
        <p:txBody>
          <a:bodyPr vert="horz" wrap="square" lIns="0" tIns="12700" rIns="0" bIns="0" rtlCol="0">
            <a:spAutoFit/>
          </a:bodyPr>
          <a:lstStyle/>
          <a:p>
            <a:pPr marL="226060" marR="5080" indent="-213995">
              <a:lnSpc>
                <a:spcPct val="100000"/>
              </a:lnSpc>
              <a:spcBef>
                <a:spcPts val="100"/>
              </a:spcBef>
              <a:tabLst>
                <a:tab pos="1085850" algn="l"/>
                <a:tab pos="2087880" algn="l"/>
              </a:tabLst>
            </a:pPr>
            <a:r>
              <a:rPr lang="ro-RO" sz="2800" spc="-5" dirty="0">
                <a:latin typeface="Comic Sans MS"/>
                <a:cs typeface="Comic Sans MS"/>
              </a:rPr>
              <a:t>Nu-ți fie teamă, i-a spus Dumnezeu lui Ieremia. Mergi oriunde te voi trimite. Spune tot ceea ce îți voi spune eu.</a:t>
            </a:r>
            <a:endParaRPr sz="2800" dirty="0">
              <a:latin typeface="Comic Sans MS"/>
              <a:cs typeface="Comic Sans MS"/>
            </a:endParaRPr>
          </a:p>
        </p:txBody>
      </p:sp>
      <p:sp>
        <p:nvSpPr>
          <p:cNvPr id="4" name="object 4"/>
          <p:cNvSpPr txBox="1"/>
          <p:nvPr/>
        </p:nvSpPr>
        <p:spPr>
          <a:xfrm>
            <a:off x="76200" y="4556774"/>
            <a:ext cx="5536916" cy="2167260"/>
          </a:xfrm>
          <a:prstGeom prst="rect">
            <a:avLst/>
          </a:prstGeom>
        </p:spPr>
        <p:txBody>
          <a:bodyPr vert="horz" wrap="square" lIns="0" tIns="12700" rIns="0" bIns="0" rtlCol="0">
            <a:spAutoFit/>
          </a:bodyPr>
          <a:lstStyle/>
          <a:p>
            <a:pPr marL="12700" marR="909319">
              <a:lnSpc>
                <a:spcPct val="100000"/>
              </a:lnSpc>
              <a:spcBef>
                <a:spcPts val="100"/>
              </a:spcBef>
            </a:pPr>
            <a:r>
              <a:rPr lang="ro-RO" sz="2800" spc="-5" dirty="0">
                <a:latin typeface="Comic Sans MS"/>
                <a:cs typeface="Comic Sans MS"/>
              </a:rPr>
              <a:t>Eu sunt cu tine ca să </a:t>
            </a:r>
          </a:p>
          <a:p>
            <a:pPr marL="12700" marR="909319">
              <a:lnSpc>
                <a:spcPct val="100000"/>
              </a:lnSpc>
              <a:spcBef>
                <a:spcPts val="100"/>
              </a:spcBef>
            </a:pPr>
            <a:r>
              <a:rPr lang="ro-RO" sz="2800" spc="-5" dirty="0">
                <a:latin typeface="Comic Sans MS"/>
                <a:cs typeface="Comic Sans MS"/>
              </a:rPr>
              <a:t>te scap. Apoi Dumnezeu a făcut ceva deosebit pentru el. Dumnezeu a atins gura lui Ieremia.</a:t>
            </a:r>
            <a:endParaRPr sz="2800" dirty="0">
              <a:latin typeface="Comic Sans MS"/>
              <a:cs typeface="Comic Sans MS"/>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30200" y="204470"/>
            <a:ext cx="8661400" cy="2167260"/>
          </a:xfrm>
          <a:prstGeom prst="rect">
            <a:avLst/>
          </a:prstGeom>
        </p:spPr>
        <p:txBody>
          <a:bodyPr vert="horz" wrap="square" lIns="0" tIns="12700" rIns="0" bIns="0" rtlCol="0">
            <a:spAutoFit/>
          </a:bodyPr>
          <a:lstStyle/>
          <a:p>
            <a:pPr marL="12700" marR="5080">
              <a:lnSpc>
                <a:spcPct val="100000"/>
              </a:lnSpc>
              <a:spcBef>
                <a:spcPts val="100"/>
              </a:spcBef>
              <a:tabLst>
                <a:tab pos="1503045" algn="l"/>
                <a:tab pos="4742180" algn="l"/>
              </a:tabLst>
            </a:pPr>
            <a:r>
              <a:rPr lang="ro-RO" sz="2800" dirty="0">
                <a:solidFill>
                  <a:srgbClr val="000000"/>
                </a:solidFill>
              </a:rPr>
              <a:t>Dumnezeu i-a dat lui Ieremia putere, curaj și înțelepciune. El a vorbit plin de îndrăzneală, amintind oamenilor că Dumnezeu îi iubește și că dorește să îi ajute. Însă nimeni nu îl asculta. Nici măcar regele. </a:t>
            </a:r>
            <a:endParaRPr sz="2800"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58572" y="131317"/>
            <a:ext cx="8656828" cy="1733550"/>
          </a:xfrm>
          <a:prstGeom prst="rect">
            <a:avLst/>
          </a:prstGeom>
        </p:spPr>
        <p:txBody>
          <a:bodyPr vert="horz" wrap="square" lIns="0" tIns="12700" rIns="0" bIns="0" rtlCol="0">
            <a:spAutoFit/>
          </a:bodyPr>
          <a:lstStyle/>
          <a:p>
            <a:pPr marL="12700" marR="5080">
              <a:lnSpc>
                <a:spcPct val="100000"/>
              </a:lnSpc>
              <a:spcBef>
                <a:spcPts val="100"/>
              </a:spcBef>
              <a:tabLst>
                <a:tab pos="3510915" algn="l"/>
              </a:tabLst>
            </a:pPr>
            <a:r>
              <a:rPr lang="ro-RO" sz="2800" dirty="0">
                <a:solidFill>
                  <a:srgbClr val="000000"/>
                </a:solidFill>
              </a:rPr>
              <a:t>Până și preoți s-au supărat și i-au spus să înceteze a mai vorbi despre Dumnezeu. De asemenea, mai existau și profeți falși care spuneau că Ieremia nu spunea adevărul.</a:t>
            </a:r>
            <a:endParaRPr sz="2800"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03352" y="204470"/>
            <a:ext cx="8435848" cy="1736373"/>
          </a:xfrm>
          <a:prstGeom prst="rect">
            <a:avLst/>
          </a:prstGeom>
        </p:spPr>
        <p:txBody>
          <a:bodyPr vert="horz" wrap="square" lIns="0" tIns="12700" rIns="0" bIns="0" rtlCol="0">
            <a:spAutoFit/>
          </a:bodyPr>
          <a:lstStyle/>
          <a:p>
            <a:pPr marL="12700" marR="5080">
              <a:lnSpc>
                <a:spcPct val="100000"/>
              </a:lnSpc>
              <a:spcBef>
                <a:spcPts val="100"/>
              </a:spcBef>
              <a:tabLst>
                <a:tab pos="4632325" algn="l"/>
              </a:tabLst>
            </a:pPr>
            <a:r>
              <a:rPr lang="ro-RO" sz="2800" dirty="0">
                <a:solidFill>
                  <a:srgbClr val="000000"/>
                </a:solidFill>
              </a:rPr>
              <a:t>Ieremia reamintea oamenilor că cu o sută de ani înainte, regatul de nord al lui Israel îl abandonase pe Dumnezeu. Dușmani lor, Asirieni, i-au cucerit și i=au dus pe toți într-un ținut străin.</a:t>
            </a:r>
            <a:endParaRPr sz="2800" dirty="0"/>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5FF6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TotalTime>
  <Words>669</Words>
  <Application>Microsoft Office PowerPoint</Application>
  <PresentationFormat>Expunere pe ecran (4:3)</PresentationFormat>
  <Paragraphs>40</Paragraphs>
  <Slides>17</Slides>
  <Notes>0</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17</vt:i4>
      </vt:variant>
    </vt:vector>
  </HeadingPairs>
  <TitlesOfParts>
    <vt:vector size="20" baseType="lpstr">
      <vt:lpstr>Calibri</vt:lpstr>
      <vt:lpstr>Comic Sans MS</vt:lpstr>
      <vt:lpstr>Office Theme</vt:lpstr>
      <vt:lpstr>Prezentare PowerPoint</vt:lpstr>
      <vt:lpstr>Prezentare PowerPoint</vt:lpstr>
      <vt:lpstr>Prezentare PowerPoint</vt:lpstr>
      <vt:lpstr>Prezentare PowerPoint</vt:lpstr>
      <vt:lpstr>Prezentare PowerPoint</vt:lpstr>
      <vt:lpstr>Prezentare PowerPoint</vt:lpstr>
      <vt:lpstr>Dumnezeu i-a dat lui Ieremia putere, curaj și înțelepciune. El a vorbit plin de îndrăzneală, amintind oamenilor că Dumnezeu îi iubește și că dorește să îi ajute. Însă nimeni nu îl asculta. Nici măcar regele. </vt:lpstr>
      <vt:lpstr>Până și preoți s-au supărat și i-au spus să înceteze a mai vorbi despre Dumnezeu. De asemenea, mai existau și profeți falși care spuneau că Ieremia nu spunea adevărul.</vt:lpstr>
      <vt:lpstr>Ieremia reamintea oamenilor că cu o sută de ani înainte, regatul de nord al lui Israel îl abandonase pe Dumnezeu. Dușmani lor, Asirieni, i-au cucerit și i=au dus pe toți într-un ținut străin.</vt:lpstr>
      <vt:lpstr>Prezentare PowerPoint</vt:lpstr>
      <vt:lpstr>Prezentare PowerPoint</vt:lpstr>
      <vt:lpstr>Prezentare PowerPoint</vt:lpstr>
      <vt:lpstr>Prezentare PowerPoint</vt:lpstr>
      <vt:lpstr>Prezentare PowerPoint</vt:lpstr>
      <vt:lpstr>Prezentare PowerPoint</vt:lpstr>
      <vt:lpstr>Prezentare PowerPoint</vt:lpstr>
      <vt:lpstr>Sfârșit!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 Man of Tears English</dc:title>
  <cp:lastModifiedBy>Mihail</cp:lastModifiedBy>
  <cp:revision>21</cp:revision>
  <dcterms:created xsi:type="dcterms:W3CDTF">2018-02-26T20:32:46Z</dcterms:created>
  <dcterms:modified xsi:type="dcterms:W3CDTF">2020-01-15T07:48:24Z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2002-09-21T00:00:00Z</vt:filetime>
  </property>
  <property fmtid="{D5CDD505-2E9C-101B-9397-08002B2CF9AE}" pid="3" name="Creator">
    <vt:lpwstr>ADOBEPS4.DRV Version 4.24</vt:lpwstr>
  </property>
  <property fmtid="{D5CDD505-2E9C-101B-9397-08002B2CF9AE}" pid="4" name="LastSaved">
    <vt:filetime>2018-02-26T00:00:00Z</vt:filetime>
  </property>
</Properties>
</file>