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</p:sldIdLst>
  <p:sldSz cx="9144000" cy="6858000" type="screen4x3"/>
  <p:notesSz cx="9144000" cy="6858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94660"/>
  </p:normalViewPr>
  <p:slideViewPr>
    <p:cSldViewPr>
      <p:cViewPr varScale="1">
        <p:scale>
          <a:sx n="108" d="100"/>
          <a:sy n="108" d="100"/>
        </p:scale>
        <p:origin x="1302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42768" y="25666"/>
            <a:ext cx="3858463" cy="1254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6FF66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6FF66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6FF66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8001" y="319531"/>
            <a:ext cx="4927996" cy="3011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66FF66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76600" y="1676400"/>
            <a:ext cx="3339465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01980" marR="5080" indent="-589915" algn="ctr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FFFF00"/>
                </a:solidFill>
                <a:latin typeface="Comic Sans MS"/>
                <a:cs typeface="Comic Sans MS"/>
              </a:rPr>
              <a:t>Daniel</a:t>
            </a:r>
            <a:r>
              <a:rPr lang="ro-RO" sz="4400" dirty="0">
                <a:solidFill>
                  <a:srgbClr val="FFFF00"/>
                </a:solidFill>
                <a:latin typeface="Comic Sans MS"/>
                <a:cs typeface="Comic Sans MS"/>
              </a:rPr>
              <a:t>,</a:t>
            </a:r>
          </a:p>
          <a:p>
            <a:pPr marL="601980" marR="5080" indent="-589915" algn="ctr">
              <a:lnSpc>
                <a:spcPct val="100000"/>
              </a:lnSpc>
              <a:spcBef>
                <a:spcPts val="105"/>
              </a:spcBef>
            </a:pPr>
            <a:r>
              <a:rPr lang="ro-RO" sz="4400" dirty="0">
                <a:solidFill>
                  <a:srgbClr val="FFFF00"/>
                </a:solidFill>
                <a:latin typeface="Comic Sans MS"/>
                <a:cs typeface="Comic Sans MS"/>
              </a:rPr>
              <a:t>prizonierul</a:t>
            </a:r>
            <a:endParaRPr sz="44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 spd="med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0784" y="167131"/>
            <a:ext cx="8582025" cy="6000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4431030" algn="l"/>
                <a:tab pos="6264275" algn="l"/>
              </a:tabLst>
            </a:pPr>
            <a:r>
              <a:rPr sz="2800" spc="-5" dirty="0">
                <a:latin typeface="Comic Sans MS"/>
                <a:cs typeface="Comic Sans MS"/>
              </a:rPr>
              <a:t>Împăratul a</a:t>
            </a:r>
            <a:r>
              <a:rPr sz="2800" spc="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răspuns,</a:t>
            </a:r>
            <a:r>
              <a:rPr sz="2800" spc="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„Nu!	Voi trebuie </a:t>
            </a:r>
            <a:r>
              <a:rPr sz="2800" spc="-10" dirty="0">
                <a:latin typeface="Comic Sans MS"/>
                <a:cs typeface="Comic Sans MS"/>
              </a:rPr>
              <a:t>să-mi </a:t>
            </a:r>
            <a:r>
              <a:rPr sz="2800" spc="-220" dirty="0">
                <a:latin typeface="Comic Sans MS"/>
                <a:cs typeface="Comic Sans MS"/>
              </a:rPr>
              <a:t>spuneți  </a:t>
            </a:r>
            <a:r>
              <a:rPr sz="2800" spc="-5" dirty="0">
                <a:latin typeface="Comic Sans MS"/>
                <a:cs typeface="Comic Sans MS"/>
              </a:rPr>
              <a:t>ce vis </a:t>
            </a:r>
            <a:r>
              <a:rPr sz="2800" spc="-10" dirty="0">
                <a:latin typeface="Comic Sans MS"/>
                <a:cs typeface="Comic Sans MS"/>
              </a:rPr>
              <a:t>am avut </a:t>
            </a:r>
            <a:r>
              <a:rPr sz="2800" spc="-45" dirty="0">
                <a:latin typeface="Comic Sans MS"/>
                <a:cs typeface="Comic Sans MS"/>
              </a:rPr>
              <a:t>și </a:t>
            </a:r>
            <a:r>
              <a:rPr sz="2800" spc="-5" dirty="0" err="1">
                <a:latin typeface="Comic Sans MS"/>
                <a:cs typeface="Comic Sans MS"/>
              </a:rPr>
              <a:t>ce</a:t>
            </a:r>
            <a:r>
              <a:rPr sz="2800" spc="170" dirty="0">
                <a:latin typeface="Comic Sans MS"/>
                <a:cs typeface="Comic Sans MS"/>
              </a:rPr>
              <a:t> </a:t>
            </a:r>
            <a:r>
              <a:rPr lang="ro-RO" sz="2800" spc="-5" dirty="0">
                <a:latin typeface="Comic Sans MS"/>
                <a:cs typeface="Comic Sans MS"/>
              </a:rPr>
              <a:t>semnificație</a:t>
            </a:r>
            <a:r>
              <a:rPr sz="2800" spc="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are.	Dacă nu, </a:t>
            </a:r>
            <a:r>
              <a:rPr sz="2800" spc="-45" dirty="0">
                <a:latin typeface="Comic Sans MS"/>
                <a:cs typeface="Comic Sans MS"/>
              </a:rPr>
              <a:t>toți  veți </a:t>
            </a:r>
            <a:r>
              <a:rPr sz="2800" spc="-10" dirty="0">
                <a:latin typeface="Comic Sans MS"/>
                <a:cs typeface="Comic Sans MS"/>
              </a:rPr>
              <a:t>fi </a:t>
            </a:r>
            <a:r>
              <a:rPr sz="2800" spc="-25" dirty="0">
                <a:latin typeface="Comic Sans MS"/>
                <a:cs typeface="Comic Sans MS"/>
              </a:rPr>
              <a:t>tăiați </a:t>
            </a:r>
            <a:r>
              <a:rPr sz="2800" spc="-5" dirty="0">
                <a:latin typeface="Comic Sans MS"/>
                <a:cs typeface="Comic Sans MS"/>
              </a:rPr>
              <a:t>în </a:t>
            </a:r>
            <a:r>
              <a:rPr sz="2800" spc="-25" dirty="0">
                <a:latin typeface="Comic Sans MS"/>
                <a:cs typeface="Comic Sans MS"/>
              </a:rPr>
              <a:t>bucăți </a:t>
            </a:r>
            <a:r>
              <a:rPr sz="2800" spc="-45" dirty="0">
                <a:latin typeface="Comic Sans MS"/>
                <a:cs typeface="Comic Sans MS"/>
              </a:rPr>
              <a:t>și </a:t>
            </a:r>
            <a:r>
              <a:rPr sz="2800" spc="-5" dirty="0">
                <a:latin typeface="Comic Sans MS"/>
                <a:cs typeface="Comic Sans MS"/>
              </a:rPr>
              <a:t>casele</a:t>
            </a:r>
            <a:r>
              <a:rPr sz="2800" spc="2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voastre</a:t>
            </a:r>
            <a:endParaRPr sz="2800" dirty="0">
              <a:latin typeface="Comic Sans MS"/>
              <a:cs typeface="Comic Sans MS"/>
            </a:endParaRPr>
          </a:p>
          <a:p>
            <a:pPr marL="12700" marR="3215640">
              <a:lnSpc>
                <a:spcPct val="100000"/>
              </a:lnSpc>
              <a:tabLst>
                <a:tab pos="2058035" algn="l"/>
              </a:tabLst>
            </a:pPr>
            <a:r>
              <a:rPr sz="2800" spc="-5" dirty="0">
                <a:latin typeface="Comic Sans MS"/>
                <a:cs typeface="Comic Sans MS"/>
              </a:rPr>
              <a:t>vor</a:t>
            </a:r>
            <a:r>
              <a:rPr sz="2800" spc="1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fi</a:t>
            </a:r>
            <a:r>
              <a:rPr sz="2800" spc="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arse!	</a:t>
            </a:r>
            <a:r>
              <a:rPr sz="2800" spc="-10" dirty="0">
                <a:latin typeface="Comic Sans MS"/>
                <a:cs typeface="Comic Sans MS"/>
              </a:rPr>
              <a:t>Dar dacă-mi </a:t>
            </a:r>
            <a:r>
              <a:rPr sz="2800" spc="-220" dirty="0">
                <a:latin typeface="Comic Sans MS"/>
                <a:cs typeface="Comic Sans MS"/>
              </a:rPr>
              <a:t>spuneți  </a:t>
            </a:r>
            <a:r>
              <a:rPr sz="2800" spc="-10" dirty="0">
                <a:latin typeface="Comic Sans MS"/>
                <a:cs typeface="Comic Sans MS"/>
              </a:rPr>
              <a:t>visul </a:t>
            </a:r>
            <a:r>
              <a:rPr sz="2800" spc="-45" dirty="0">
                <a:latin typeface="Comic Sans MS"/>
                <a:cs typeface="Comic Sans MS"/>
              </a:rPr>
              <a:t>și </a:t>
            </a:r>
            <a:r>
              <a:rPr sz="2800" spc="-5" dirty="0" err="1">
                <a:latin typeface="Comic Sans MS"/>
                <a:cs typeface="Comic Sans MS"/>
              </a:rPr>
              <a:t>ce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lang="ro-RO" sz="2800" spc="-5" dirty="0">
                <a:latin typeface="Comic Sans MS"/>
                <a:cs typeface="Comic Sans MS"/>
              </a:rPr>
              <a:t>semnificație</a:t>
            </a:r>
            <a:r>
              <a:rPr sz="2800" spc="-5" dirty="0">
                <a:latin typeface="Comic Sans MS"/>
                <a:cs typeface="Comic Sans MS"/>
              </a:rPr>
              <a:t> are,” a  </a:t>
            </a:r>
            <a:r>
              <a:rPr sz="2800" spc="-10" dirty="0">
                <a:latin typeface="Comic Sans MS"/>
                <a:cs typeface="Comic Sans MS"/>
              </a:rPr>
              <a:t>spus </a:t>
            </a:r>
            <a:r>
              <a:rPr sz="2800" spc="-5" dirty="0">
                <a:latin typeface="Comic Sans MS"/>
                <a:cs typeface="Comic Sans MS"/>
              </a:rPr>
              <a:t>împăratul, „voi </a:t>
            </a:r>
            <a:r>
              <a:rPr sz="2800" spc="-45" dirty="0">
                <a:latin typeface="Comic Sans MS"/>
                <a:cs typeface="Comic Sans MS"/>
              </a:rPr>
              <a:t>veți </a:t>
            </a:r>
            <a:r>
              <a:rPr sz="2800" spc="-5" dirty="0">
                <a:latin typeface="Comic Sans MS"/>
                <a:cs typeface="Comic Sans MS"/>
              </a:rPr>
              <a:t>primi  multe daruri </a:t>
            </a:r>
            <a:r>
              <a:rPr sz="2800" spc="-45" dirty="0">
                <a:latin typeface="Comic Sans MS"/>
                <a:cs typeface="Comic Sans MS"/>
              </a:rPr>
              <a:t>și </a:t>
            </a:r>
            <a:r>
              <a:rPr sz="2800" spc="-5" dirty="0">
                <a:latin typeface="Comic Sans MS"/>
                <a:cs typeface="Comic Sans MS"/>
              </a:rPr>
              <a:t>răsplată</a:t>
            </a:r>
            <a:r>
              <a:rPr sz="2800" spc="105" dirty="0">
                <a:latin typeface="Comic Sans MS"/>
                <a:cs typeface="Comic Sans MS"/>
              </a:rPr>
              <a:t> </a:t>
            </a:r>
            <a:r>
              <a:rPr sz="2800" spc="-45" dirty="0">
                <a:latin typeface="Comic Sans MS"/>
                <a:cs typeface="Comic Sans MS"/>
              </a:rPr>
              <a:t>și</a:t>
            </a:r>
            <a:endParaRPr sz="2800" dirty="0">
              <a:latin typeface="Comic Sans MS"/>
              <a:cs typeface="Comic Sans MS"/>
            </a:endParaRPr>
          </a:p>
          <a:p>
            <a:pPr marL="12700" marR="4671060">
              <a:lnSpc>
                <a:spcPct val="100000"/>
              </a:lnSpc>
              <a:spcBef>
                <a:spcPts val="5"/>
              </a:spcBef>
              <a:tabLst>
                <a:tab pos="2494915" algn="l"/>
              </a:tabLst>
            </a:pPr>
            <a:r>
              <a:rPr sz="2800" spc="-5" dirty="0">
                <a:latin typeface="Comic Sans MS"/>
                <a:cs typeface="Comic Sans MS"/>
              </a:rPr>
              <a:t>mare</a:t>
            </a:r>
            <a:r>
              <a:rPr sz="2800" spc="3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onoare</a:t>
            </a:r>
            <a:r>
              <a:rPr sz="2800" spc="-5" dirty="0">
                <a:latin typeface="Comic Sans MS"/>
                <a:cs typeface="Comic Sans MS"/>
              </a:rPr>
              <a:t>.”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Dar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bine  </a:t>
            </a:r>
            <a:r>
              <a:rPr sz="2800" spc="-15" dirty="0">
                <a:latin typeface="Comic Sans MS"/>
                <a:cs typeface="Comic Sans MS"/>
              </a:rPr>
              <a:t>înțeles, </a:t>
            </a:r>
            <a:r>
              <a:rPr sz="2800" spc="-5" dirty="0">
                <a:latin typeface="Comic Sans MS"/>
                <a:cs typeface="Comic Sans MS"/>
              </a:rPr>
              <a:t>nici un om de  </a:t>
            </a:r>
            <a:r>
              <a:rPr sz="2800" spc="-40" dirty="0">
                <a:latin typeface="Comic Sans MS"/>
                <a:cs typeface="Comic Sans MS"/>
              </a:rPr>
              <a:t>știință</a:t>
            </a:r>
            <a:r>
              <a:rPr sz="2800" spc="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nu</a:t>
            </a:r>
            <a:endParaRPr sz="2800" dirty="0">
              <a:latin typeface="Comic Sans MS"/>
              <a:cs typeface="Comic Sans MS"/>
            </a:endParaRPr>
          </a:p>
          <a:p>
            <a:pPr marL="12700" marR="6729095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a putut  spune  </a:t>
            </a:r>
            <a:r>
              <a:rPr sz="2800" spc="-10" dirty="0">
                <a:latin typeface="Comic Sans MS"/>
                <a:cs typeface="Comic Sans MS"/>
              </a:rPr>
              <a:t>îm</a:t>
            </a:r>
            <a:r>
              <a:rPr sz="2800" dirty="0">
                <a:latin typeface="Comic Sans MS"/>
                <a:cs typeface="Comic Sans MS"/>
              </a:rPr>
              <a:t>p</a:t>
            </a:r>
            <a:r>
              <a:rPr sz="2800" spc="-10" dirty="0">
                <a:latin typeface="Comic Sans MS"/>
                <a:cs typeface="Comic Sans MS"/>
              </a:rPr>
              <a:t>ă</a:t>
            </a:r>
            <a:r>
              <a:rPr sz="2800" spc="-5" dirty="0">
                <a:latin typeface="Comic Sans MS"/>
                <a:cs typeface="Comic Sans MS"/>
              </a:rPr>
              <a:t>r</a:t>
            </a:r>
            <a:r>
              <a:rPr sz="2800" spc="-10" dirty="0">
                <a:latin typeface="Comic Sans MS"/>
                <a:cs typeface="Comic Sans MS"/>
              </a:rPr>
              <a:t>a</a:t>
            </a:r>
            <a:r>
              <a:rPr sz="2800" spc="-5" dirty="0">
                <a:latin typeface="Comic Sans MS"/>
                <a:cs typeface="Comic Sans MS"/>
              </a:rPr>
              <a:t>t</a:t>
            </a:r>
            <a:r>
              <a:rPr sz="2800" spc="-10" dirty="0">
                <a:latin typeface="Comic Sans MS"/>
                <a:cs typeface="Comic Sans MS"/>
              </a:rPr>
              <a:t>u</a:t>
            </a:r>
            <a:r>
              <a:rPr sz="2800" spc="-5" dirty="0">
                <a:latin typeface="Comic Sans MS"/>
                <a:cs typeface="Comic Sans MS"/>
              </a:rPr>
              <a:t>l</a:t>
            </a:r>
            <a:r>
              <a:rPr sz="2800" spc="-10" dirty="0">
                <a:latin typeface="Comic Sans MS"/>
                <a:cs typeface="Comic Sans MS"/>
              </a:rPr>
              <a:t>ui  visul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lui.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 spd="med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71550" y="2528887"/>
            <a:ext cx="8172450" cy="43291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775" y="152400"/>
            <a:ext cx="8680450" cy="2585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7924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omic Sans MS"/>
                <a:cs typeface="Comic Sans MS"/>
              </a:rPr>
              <a:t>Oamenii de </a:t>
            </a:r>
            <a:r>
              <a:rPr sz="2800" spc="-40" dirty="0">
                <a:latin typeface="Comic Sans MS"/>
                <a:cs typeface="Comic Sans MS"/>
              </a:rPr>
              <a:t>știință </a:t>
            </a:r>
            <a:r>
              <a:rPr sz="2800" spc="-5" dirty="0">
                <a:latin typeface="Comic Sans MS"/>
                <a:cs typeface="Comic Sans MS"/>
              </a:rPr>
              <a:t>au spus împăratului, „Nu  este nici un om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5" dirty="0">
                <a:latin typeface="Comic Sans MS"/>
                <a:cs typeface="Comic Sans MS"/>
              </a:rPr>
              <a:t>lume care poate </a:t>
            </a:r>
            <a:r>
              <a:rPr sz="2800" spc="-10" dirty="0">
                <a:latin typeface="Comic Sans MS"/>
                <a:cs typeface="Comic Sans MS"/>
              </a:rPr>
              <a:t>face </a:t>
            </a:r>
            <a:r>
              <a:rPr sz="2800" spc="-5" dirty="0">
                <a:latin typeface="Comic Sans MS"/>
                <a:cs typeface="Comic Sans MS"/>
              </a:rPr>
              <a:t>ceea</a:t>
            </a:r>
            <a:r>
              <a:rPr sz="2800" spc="1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ce</a:t>
            </a:r>
            <a:endParaRPr sz="2800" dirty="0">
              <a:latin typeface="Comic Sans MS"/>
              <a:cs typeface="Comic Sans MS"/>
            </a:endParaRPr>
          </a:p>
          <a:p>
            <a:pPr marL="12700" marR="233679">
              <a:lnSpc>
                <a:spcPct val="100000"/>
              </a:lnSpc>
              <a:tabLst>
                <a:tab pos="963294" algn="l"/>
                <a:tab pos="2223770" algn="l"/>
                <a:tab pos="4015740" algn="l"/>
              </a:tabLst>
            </a:pPr>
            <a:r>
              <a:rPr sz="2800" spc="-5" dirty="0">
                <a:latin typeface="Comic Sans MS"/>
                <a:cs typeface="Comic Sans MS"/>
              </a:rPr>
              <a:t>ceri.	</a:t>
            </a:r>
            <a:r>
              <a:rPr sz="2800" spc="-10" dirty="0" err="1">
                <a:latin typeface="Comic Sans MS"/>
                <a:cs typeface="Comic Sans MS"/>
              </a:rPr>
              <a:t>Numai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zeii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pot </a:t>
            </a:r>
            <a:r>
              <a:rPr sz="2800" spc="-5" dirty="0">
                <a:latin typeface="Comic Sans MS"/>
                <a:cs typeface="Comic Sans MS"/>
              </a:rPr>
              <a:t>face acest lucru, </a:t>
            </a:r>
            <a:r>
              <a:rPr sz="2800" spc="-45" dirty="0" err="1">
                <a:latin typeface="Comic Sans MS"/>
                <a:cs typeface="Comic Sans MS"/>
              </a:rPr>
              <a:t>și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ei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nu locuiesc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pe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pământ</a:t>
            </a:r>
            <a:r>
              <a:rPr sz="2800" spc="-5" dirty="0">
                <a:latin typeface="Comic Sans MS"/>
                <a:cs typeface="Comic Sans MS"/>
              </a:rPr>
              <a:t>.”</a:t>
            </a:r>
            <a:r>
              <a:rPr lang="ro-RO" sz="2800" spc="-5" dirty="0">
                <a:latin typeface="Comic Sans MS"/>
                <a:cs typeface="Comic Sans MS"/>
              </a:rPr>
              <a:t> Regele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s-a </a:t>
            </a:r>
            <a:r>
              <a:rPr sz="2800" spc="-10" dirty="0" err="1">
                <a:latin typeface="Comic Sans MS"/>
                <a:cs typeface="Comic Sans MS"/>
              </a:rPr>
              <a:t>mâniat</a:t>
            </a:r>
            <a:r>
              <a:rPr lang="ro-RO" sz="2800" spc="-1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foarte</a:t>
            </a:r>
            <a:r>
              <a:rPr sz="2800" spc="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tare.	</a:t>
            </a:r>
            <a:r>
              <a:rPr sz="2800" spc="-20" dirty="0">
                <a:latin typeface="Comic Sans MS"/>
                <a:cs typeface="Comic Sans MS"/>
              </a:rPr>
              <a:t>„Ucideți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45" dirty="0">
                <a:latin typeface="Comic Sans MS"/>
                <a:cs typeface="Comic Sans MS"/>
              </a:rPr>
              <a:t>toți </a:t>
            </a:r>
            <a:r>
              <a:rPr sz="2800" spc="-5" dirty="0">
                <a:latin typeface="Comic Sans MS"/>
                <a:cs typeface="Comic Sans MS"/>
              </a:rPr>
              <a:t>oamenii de </a:t>
            </a:r>
            <a:r>
              <a:rPr sz="2800" spc="-125" dirty="0">
                <a:latin typeface="Comic Sans MS"/>
                <a:cs typeface="Comic Sans MS"/>
              </a:rPr>
              <a:t>știință  </a:t>
            </a:r>
            <a:r>
              <a:rPr sz="2800" spc="-10" dirty="0">
                <a:latin typeface="Comic Sans MS"/>
                <a:cs typeface="Comic Sans MS"/>
              </a:rPr>
              <a:t>din</a:t>
            </a:r>
            <a:endParaRPr sz="2800" dirty="0">
              <a:latin typeface="Comic Sans MS"/>
              <a:cs typeface="Comic Sans MS"/>
            </a:endParaRPr>
          </a:p>
          <a:p>
            <a:pPr marL="500380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Babilon!” a poruncit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el.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 spd="med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71900" y="0"/>
            <a:ext cx="53721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140" y="167131"/>
            <a:ext cx="6327140" cy="4293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omic Sans MS"/>
                <a:cs typeface="Comic Sans MS"/>
              </a:rPr>
              <a:t>Când </a:t>
            </a:r>
            <a:r>
              <a:rPr sz="2800" spc="-20" dirty="0">
                <a:latin typeface="Comic Sans MS"/>
                <a:cs typeface="Comic Sans MS"/>
              </a:rPr>
              <a:t>soldații </a:t>
            </a:r>
            <a:r>
              <a:rPr sz="2800" spc="-5" dirty="0">
                <a:latin typeface="Comic Sans MS"/>
                <a:cs typeface="Comic Sans MS"/>
              </a:rPr>
              <a:t>au venit după Daniel, el </a:t>
            </a:r>
            <a:r>
              <a:rPr sz="2800" spc="-1325" dirty="0">
                <a:latin typeface="Comic Sans MS"/>
                <a:cs typeface="Comic Sans MS"/>
              </a:rPr>
              <a:t>a </a:t>
            </a:r>
            <a:r>
              <a:rPr sz="2800" spc="-7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spus lui Arioc, </a:t>
            </a:r>
            <a:r>
              <a:rPr sz="2800" spc="-5" dirty="0" err="1">
                <a:latin typeface="Comic Sans MS"/>
                <a:cs typeface="Comic Sans MS"/>
              </a:rPr>
              <a:t>căpitanul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lang="ro-RO" sz="2800" spc="-5" dirty="0">
                <a:latin typeface="Comic Sans MS"/>
                <a:cs typeface="Comic Sans MS"/>
              </a:rPr>
              <a:t>regelui</a:t>
            </a:r>
            <a:r>
              <a:rPr sz="2800" spc="-5" dirty="0">
                <a:latin typeface="Comic Sans MS"/>
                <a:cs typeface="Comic Sans MS"/>
              </a:rPr>
              <a:t>,</a:t>
            </a:r>
            <a:endParaRPr sz="2800" dirty="0">
              <a:latin typeface="Comic Sans MS"/>
              <a:cs typeface="Comic Sans MS"/>
            </a:endParaRPr>
          </a:p>
          <a:p>
            <a:pPr marL="12700" marR="1049020">
              <a:lnSpc>
                <a:spcPct val="100000"/>
              </a:lnSpc>
              <a:tabLst>
                <a:tab pos="3473450" algn="l"/>
              </a:tabLst>
            </a:pPr>
            <a:r>
              <a:rPr sz="2800" spc="-5" dirty="0">
                <a:latin typeface="Comic Sans MS"/>
                <a:cs typeface="Comic Sans MS"/>
              </a:rPr>
              <a:t>„De ce omoară împăratul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370" dirty="0">
                <a:latin typeface="Comic Sans MS"/>
                <a:cs typeface="Comic Sans MS"/>
              </a:rPr>
              <a:t>toți  </a:t>
            </a:r>
            <a:r>
              <a:rPr sz="2800" spc="-5" dirty="0">
                <a:latin typeface="Comic Sans MS"/>
                <a:cs typeface="Comic Sans MS"/>
              </a:rPr>
              <a:t>oamenii</a:t>
            </a:r>
            <a:r>
              <a:rPr sz="2800" spc="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spc="35" dirty="0">
                <a:latin typeface="Comic Sans MS"/>
                <a:cs typeface="Comic Sans MS"/>
              </a:rPr>
              <a:t> </a:t>
            </a:r>
            <a:r>
              <a:rPr sz="2800" spc="-35" dirty="0">
                <a:latin typeface="Comic Sans MS"/>
                <a:cs typeface="Comic Sans MS"/>
              </a:rPr>
              <a:t>știință?”	</a:t>
            </a:r>
            <a:r>
              <a:rPr sz="2800" spc="-5" dirty="0">
                <a:latin typeface="Comic Sans MS"/>
                <a:cs typeface="Comic Sans MS"/>
              </a:rPr>
              <a:t>Atunci  Arioc a </a:t>
            </a:r>
            <a:r>
              <a:rPr sz="2800" spc="-10" dirty="0">
                <a:latin typeface="Comic Sans MS"/>
                <a:cs typeface="Comic Sans MS"/>
              </a:rPr>
              <a:t>spus </a:t>
            </a:r>
            <a:r>
              <a:rPr sz="2800" spc="-5" dirty="0">
                <a:latin typeface="Comic Sans MS"/>
                <a:cs typeface="Comic Sans MS"/>
              </a:rPr>
              <a:t>lui Daniel toate  cele ce </a:t>
            </a:r>
            <a:r>
              <a:rPr sz="2800" spc="-10" dirty="0">
                <a:latin typeface="Comic Sans MS"/>
                <a:cs typeface="Comic Sans MS"/>
              </a:rPr>
              <a:t>s-au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întâmplat.</a:t>
            </a:r>
            <a:endParaRPr sz="2800" dirty="0">
              <a:latin typeface="Comic Sans MS"/>
              <a:cs typeface="Comic Sans MS"/>
            </a:endParaRPr>
          </a:p>
          <a:p>
            <a:pPr marL="12700" marR="2268855">
              <a:lnSpc>
                <a:spcPct val="100000"/>
              </a:lnSpc>
              <a:spcBef>
                <a:spcPts val="5"/>
              </a:spcBef>
              <a:tabLst>
                <a:tab pos="1584960" algn="l"/>
              </a:tabLst>
            </a:pPr>
            <a:r>
              <a:rPr sz="2800" spc="-5" dirty="0">
                <a:latin typeface="Comic Sans MS"/>
                <a:cs typeface="Comic Sans MS"/>
              </a:rPr>
              <a:t>Daniel a mers </a:t>
            </a:r>
            <a:r>
              <a:rPr sz="2800" spc="-10" dirty="0">
                <a:latin typeface="Comic Sans MS"/>
                <a:cs typeface="Comic Sans MS"/>
              </a:rPr>
              <a:t>să </a:t>
            </a:r>
            <a:r>
              <a:rPr sz="2800" spc="-5" dirty="0">
                <a:latin typeface="Comic Sans MS"/>
                <a:cs typeface="Comic Sans MS"/>
              </a:rPr>
              <a:t>vadă </a:t>
            </a:r>
            <a:r>
              <a:rPr sz="2800" dirty="0">
                <a:latin typeface="Comic Sans MS"/>
                <a:cs typeface="Comic Sans MS"/>
              </a:rPr>
              <a:t>pe  </a:t>
            </a:r>
            <a:r>
              <a:rPr sz="2800" spc="-5" dirty="0">
                <a:latin typeface="Comic Sans MS"/>
                <a:cs typeface="Comic Sans MS"/>
              </a:rPr>
              <a:t>împărat.	</a:t>
            </a:r>
            <a:r>
              <a:rPr sz="2800" dirty="0">
                <a:latin typeface="Comic Sans MS"/>
                <a:cs typeface="Comic Sans MS"/>
              </a:rPr>
              <a:t>El </a:t>
            </a:r>
            <a:r>
              <a:rPr sz="2800" spc="-5" dirty="0">
                <a:latin typeface="Comic Sans MS"/>
                <a:cs typeface="Comic Sans MS"/>
              </a:rPr>
              <a:t>a cerut timp  pentru a răspunde la  </a:t>
            </a:r>
            <a:r>
              <a:rPr lang="ro-RO" sz="2800" spc="-5" dirty="0">
                <a:latin typeface="Comic Sans MS"/>
                <a:cs typeface="Comic Sans MS"/>
              </a:rPr>
              <a:t>semnificația</a:t>
            </a:r>
            <a:r>
              <a:rPr sz="2800" spc="1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visului.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 spd="med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140" y="167131"/>
            <a:ext cx="5482590" cy="4293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85725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omic Sans MS"/>
                <a:cs typeface="Comic Sans MS"/>
              </a:rPr>
              <a:t>Atunci Daniel </a:t>
            </a:r>
            <a:r>
              <a:rPr sz="2800" spc="-10" dirty="0">
                <a:latin typeface="Comic Sans MS"/>
                <a:cs typeface="Comic Sans MS"/>
              </a:rPr>
              <a:t>s-a </a:t>
            </a:r>
            <a:r>
              <a:rPr sz="2800" spc="-5" dirty="0">
                <a:latin typeface="Comic Sans MS"/>
                <a:cs typeface="Comic Sans MS"/>
              </a:rPr>
              <a:t>dus la el </a:t>
            </a:r>
            <a:r>
              <a:rPr sz="2800" spc="-10" dirty="0">
                <a:latin typeface="Comic Sans MS"/>
                <a:cs typeface="Comic Sans MS"/>
              </a:rPr>
              <a:t>acasă,  </a:t>
            </a:r>
            <a:r>
              <a:rPr sz="2800" spc="-40" dirty="0">
                <a:latin typeface="Comic Sans MS"/>
                <a:cs typeface="Comic Sans MS"/>
              </a:rPr>
              <a:t>și </a:t>
            </a:r>
            <a:r>
              <a:rPr sz="2800" spc="-5" dirty="0">
                <a:latin typeface="Comic Sans MS"/>
                <a:cs typeface="Comic Sans MS"/>
              </a:rPr>
              <a:t>a </a:t>
            </a:r>
            <a:r>
              <a:rPr sz="2800" spc="-10" dirty="0">
                <a:latin typeface="Comic Sans MS"/>
                <a:cs typeface="Comic Sans MS"/>
              </a:rPr>
              <a:t>spus </a:t>
            </a:r>
            <a:r>
              <a:rPr sz="2800" spc="-5" dirty="0">
                <a:latin typeface="Comic Sans MS"/>
                <a:cs typeface="Comic Sans MS"/>
              </a:rPr>
              <a:t>totul la prieteni lui  </a:t>
            </a:r>
            <a:r>
              <a:rPr sz="2800" spc="110" dirty="0">
                <a:latin typeface="Comic Sans MS"/>
                <a:cs typeface="Comic Sans MS"/>
              </a:rPr>
              <a:t>Șadrac, </a:t>
            </a:r>
            <a:r>
              <a:rPr sz="2800" spc="-20" dirty="0">
                <a:latin typeface="Comic Sans MS"/>
                <a:cs typeface="Comic Sans MS"/>
              </a:rPr>
              <a:t>Meșac, </a:t>
            </a:r>
            <a:r>
              <a:rPr sz="2800" spc="-45" dirty="0">
                <a:latin typeface="Comic Sans MS"/>
                <a:cs typeface="Comic Sans MS"/>
              </a:rPr>
              <a:t>și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Abednego.</a:t>
            </a:r>
            <a:endParaRPr sz="2800" dirty="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tabLst>
                <a:tab pos="1984375" algn="l"/>
                <a:tab pos="2705735" algn="l"/>
              </a:tabLst>
            </a:pPr>
            <a:r>
              <a:rPr sz="2800" spc="-5" dirty="0">
                <a:latin typeface="Comic Sans MS"/>
                <a:cs typeface="Comic Sans MS"/>
              </a:rPr>
              <a:t>Daniel nu a </a:t>
            </a:r>
            <a:r>
              <a:rPr sz="2800" spc="-25" dirty="0">
                <a:latin typeface="Comic Sans MS"/>
                <a:cs typeface="Comic Sans MS"/>
              </a:rPr>
              <a:t>știut </a:t>
            </a:r>
            <a:r>
              <a:rPr sz="2800" spc="-5" dirty="0">
                <a:latin typeface="Comic Sans MS"/>
                <a:cs typeface="Comic Sans MS"/>
              </a:rPr>
              <a:t>care a fost </a:t>
            </a:r>
            <a:r>
              <a:rPr sz="2800" dirty="0">
                <a:latin typeface="Comic Sans MS"/>
                <a:cs typeface="Comic Sans MS"/>
              </a:rPr>
              <a:t>visul  </a:t>
            </a:r>
            <a:r>
              <a:rPr sz="2800" spc="-10" dirty="0">
                <a:latin typeface="Comic Sans MS"/>
                <a:cs typeface="Comic Sans MS"/>
              </a:rPr>
              <a:t>sau </a:t>
            </a:r>
            <a:r>
              <a:rPr sz="2800" spc="-5" dirty="0" err="1">
                <a:latin typeface="Comic Sans MS"/>
                <a:cs typeface="Comic Sans MS"/>
              </a:rPr>
              <a:t>ce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lang="ro-RO" sz="2800" spc="-5" dirty="0">
                <a:latin typeface="Comic Sans MS"/>
                <a:cs typeface="Comic Sans MS"/>
              </a:rPr>
              <a:t>semnificație</a:t>
            </a:r>
            <a:r>
              <a:rPr sz="2800" spc="-5" dirty="0">
                <a:latin typeface="Comic Sans MS"/>
                <a:cs typeface="Comic Sans MS"/>
              </a:rPr>
              <a:t> a avut, dar el  a </a:t>
            </a:r>
            <a:r>
              <a:rPr sz="2800" spc="-25" dirty="0">
                <a:latin typeface="Comic Sans MS"/>
                <a:cs typeface="Comic Sans MS"/>
              </a:rPr>
              <a:t>știut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5" dirty="0">
                <a:latin typeface="Comic Sans MS"/>
                <a:cs typeface="Comic Sans MS"/>
              </a:rPr>
              <a:t>Cineva care </a:t>
            </a:r>
            <a:r>
              <a:rPr sz="2800" spc="-40" dirty="0">
                <a:latin typeface="Comic Sans MS"/>
                <a:cs typeface="Comic Sans MS"/>
              </a:rPr>
              <a:t>cunoaște  </a:t>
            </a:r>
            <a:r>
              <a:rPr sz="2800" spc="-5" dirty="0">
                <a:latin typeface="Comic Sans MS"/>
                <a:cs typeface="Comic Sans MS"/>
              </a:rPr>
              <a:t>toate</a:t>
            </a:r>
            <a:r>
              <a:rPr sz="2800" spc="2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lucrurile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Acel</a:t>
            </a:r>
            <a:r>
              <a:rPr sz="2800" spc="-5" dirty="0">
                <a:latin typeface="Comic Sans MS"/>
                <a:cs typeface="Comic Sans MS"/>
              </a:rPr>
              <a:t> cineva este  Dumnezeu.	</a:t>
            </a:r>
            <a:r>
              <a:rPr sz="2800" spc="-30" dirty="0">
                <a:latin typeface="Comic Sans MS"/>
                <a:cs typeface="Comic Sans MS"/>
              </a:rPr>
              <a:t>Așa </a:t>
            </a:r>
            <a:r>
              <a:rPr sz="2800" spc="-5" dirty="0">
                <a:latin typeface="Comic Sans MS"/>
                <a:cs typeface="Comic Sans MS"/>
              </a:rPr>
              <a:t>că Daniel </a:t>
            </a:r>
            <a:r>
              <a:rPr sz="2800" spc="-45" dirty="0">
                <a:latin typeface="Comic Sans MS"/>
                <a:cs typeface="Comic Sans MS"/>
              </a:rPr>
              <a:t>și  </a:t>
            </a:r>
            <a:r>
              <a:rPr sz="2800" spc="-5" dirty="0">
                <a:latin typeface="Comic Sans MS"/>
                <a:cs typeface="Comic Sans MS"/>
              </a:rPr>
              <a:t>prieteni lui</a:t>
            </a:r>
            <a:r>
              <a:rPr sz="2800" spc="20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s-au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rugat.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 spd="med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1140" y="167131"/>
            <a:ext cx="8680450" cy="21666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66370">
              <a:lnSpc>
                <a:spcPct val="100000"/>
              </a:lnSpc>
              <a:spcBef>
                <a:spcPts val="95"/>
              </a:spcBef>
              <a:tabLst>
                <a:tab pos="2482850" algn="l"/>
              </a:tabLst>
            </a:pPr>
            <a:r>
              <a:rPr spc="-5" dirty="0">
                <a:solidFill>
                  <a:srgbClr val="000000"/>
                </a:solidFill>
              </a:rPr>
              <a:t>Dumnezeu a arătat lui Daniel </a:t>
            </a:r>
            <a:r>
              <a:rPr spc="-10" dirty="0">
                <a:solidFill>
                  <a:srgbClr val="000000"/>
                </a:solidFill>
              </a:rPr>
              <a:t>visul </a:t>
            </a:r>
            <a:r>
              <a:rPr spc="-5" dirty="0">
                <a:solidFill>
                  <a:srgbClr val="000000"/>
                </a:solidFill>
              </a:rPr>
              <a:t>împăratului </a:t>
            </a:r>
            <a:r>
              <a:rPr spc="-45" dirty="0" err="1">
                <a:solidFill>
                  <a:srgbClr val="000000"/>
                </a:solidFill>
              </a:rPr>
              <a:t>și</a:t>
            </a:r>
            <a:r>
              <a:rPr spc="-45" dirty="0">
                <a:solidFill>
                  <a:srgbClr val="000000"/>
                </a:solidFill>
              </a:rPr>
              <a:t>  </a:t>
            </a:r>
            <a:r>
              <a:rPr lang="ro-RO" spc="-15" dirty="0">
                <a:solidFill>
                  <a:srgbClr val="000000"/>
                </a:solidFill>
              </a:rPr>
              <a:t>semnificația</a:t>
            </a:r>
            <a:r>
              <a:rPr spc="7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lui.	Daniel </a:t>
            </a:r>
            <a:r>
              <a:rPr lang="ro-RO" spc="-5" dirty="0">
                <a:solidFill>
                  <a:srgbClr val="000000"/>
                </a:solidFill>
              </a:rPr>
              <a:t>l-</a:t>
            </a:r>
            <a:r>
              <a:rPr spc="-5" dirty="0">
                <a:solidFill>
                  <a:srgbClr val="000000"/>
                </a:solidFill>
              </a:rPr>
              <a:t>a binecuvântat </a:t>
            </a:r>
            <a:r>
              <a:rPr dirty="0">
                <a:solidFill>
                  <a:srgbClr val="000000"/>
                </a:solidFill>
              </a:rPr>
              <a:t>pe </a:t>
            </a:r>
            <a:r>
              <a:rPr spc="-5" dirty="0" err="1">
                <a:solidFill>
                  <a:srgbClr val="000000"/>
                </a:solidFill>
              </a:rPr>
              <a:t>Dumnezeul</a:t>
            </a:r>
            <a:r>
              <a:rPr lang="ro-RO" spc="-5" dirty="0">
                <a:solidFill>
                  <a:srgbClr val="000000"/>
                </a:solidFill>
              </a:rPr>
              <a:t> </a:t>
            </a:r>
            <a:r>
              <a:rPr spc="-5" dirty="0" err="1">
                <a:solidFill>
                  <a:srgbClr val="000000"/>
                </a:solidFill>
              </a:rPr>
              <a:t>cerului</a:t>
            </a:r>
            <a:r>
              <a:rPr spc="-5" dirty="0">
                <a:solidFill>
                  <a:srgbClr val="000000"/>
                </a:solidFill>
              </a:rPr>
              <a:t>, spunând, „Binecuvântat </a:t>
            </a:r>
            <a:r>
              <a:rPr spc="-10" dirty="0">
                <a:solidFill>
                  <a:srgbClr val="000000"/>
                </a:solidFill>
              </a:rPr>
              <a:t>să fie </a:t>
            </a:r>
            <a:r>
              <a:rPr spc="-5" dirty="0">
                <a:solidFill>
                  <a:srgbClr val="000000"/>
                </a:solidFill>
              </a:rPr>
              <a:t>Numele  Domnului din </a:t>
            </a:r>
            <a:r>
              <a:rPr spc="-15" dirty="0">
                <a:solidFill>
                  <a:srgbClr val="000000"/>
                </a:solidFill>
              </a:rPr>
              <a:t>veșnicie </a:t>
            </a:r>
            <a:r>
              <a:rPr spc="-5" dirty="0">
                <a:solidFill>
                  <a:srgbClr val="000000"/>
                </a:solidFill>
              </a:rPr>
              <a:t>în </a:t>
            </a:r>
            <a:r>
              <a:rPr spc="-15" dirty="0">
                <a:solidFill>
                  <a:srgbClr val="000000"/>
                </a:solidFill>
              </a:rPr>
              <a:t>veșnicie, </a:t>
            </a:r>
            <a:r>
              <a:rPr spc="-5" dirty="0" err="1">
                <a:solidFill>
                  <a:srgbClr val="000000"/>
                </a:solidFill>
              </a:rPr>
              <a:t>fiindcă</a:t>
            </a:r>
            <a:r>
              <a:rPr spc="-5" dirty="0">
                <a:solidFill>
                  <a:srgbClr val="000000"/>
                </a:solidFill>
              </a:rPr>
              <a:t> a </a:t>
            </a:r>
            <a:r>
              <a:rPr spc="-10" dirty="0">
                <a:solidFill>
                  <a:srgbClr val="000000"/>
                </a:solidFill>
              </a:rPr>
              <a:t>Lui</a:t>
            </a:r>
            <a:r>
              <a:rPr spc="160"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este</a:t>
            </a:r>
            <a:r>
              <a:rPr lang="ro-RO" dirty="0">
                <a:solidFill>
                  <a:srgbClr val="000000"/>
                </a:solidFill>
              </a:rPr>
              <a:t> </a:t>
            </a:r>
            <a:r>
              <a:rPr spc="-20" dirty="0" err="1">
                <a:solidFill>
                  <a:srgbClr val="000000"/>
                </a:solidFill>
              </a:rPr>
              <a:t>înțelepciune</a:t>
            </a:r>
            <a:r>
              <a:rPr lang="ro-RO" spc="-20" dirty="0">
                <a:solidFill>
                  <a:srgbClr val="000000"/>
                </a:solidFill>
              </a:rPr>
              <a:t>a</a:t>
            </a:r>
            <a:r>
              <a:rPr spc="-20" dirty="0">
                <a:solidFill>
                  <a:srgbClr val="000000"/>
                </a:solidFill>
              </a:rPr>
              <a:t> </a:t>
            </a:r>
            <a:r>
              <a:rPr spc="-45" dirty="0">
                <a:solidFill>
                  <a:srgbClr val="000000"/>
                </a:solidFill>
              </a:rPr>
              <a:t>și</a:t>
            </a:r>
            <a:r>
              <a:rPr spc="50" dirty="0">
                <a:solidFill>
                  <a:srgbClr val="000000"/>
                </a:solidFill>
              </a:rPr>
              <a:t> </a:t>
            </a:r>
            <a:r>
              <a:rPr spc="-295" dirty="0">
                <a:solidFill>
                  <a:srgbClr val="000000"/>
                </a:solidFill>
              </a:rPr>
              <a:t>puterea.”</a:t>
            </a:r>
          </a:p>
        </p:txBody>
      </p:sp>
    </p:spTree>
  </p:cSld>
  <p:clrMapOvr>
    <a:masterClrMapping/>
  </p:clrMapOvr>
  <p:transition spd="med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0429" y="167131"/>
            <a:ext cx="8087359" cy="173573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35">
              <a:lnSpc>
                <a:spcPct val="100000"/>
              </a:lnSpc>
              <a:spcBef>
                <a:spcPts val="95"/>
              </a:spcBef>
              <a:tabLst>
                <a:tab pos="7209790" algn="l"/>
              </a:tabLst>
            </a:pPr>
            <a:r>
              <a:rPr spc="-5" dirty="0">
                <a:solidFill>
                  <a:srgbClr val="000000"/>
                </a:solidFill>
              </a:rPr>
              <a:t>Daniel </a:t>
            </a:r>
            <a:r>
              <a:rPr spc="-10" dirty="0">
                <a:solidFill>
                  <a:srgbClr val="000000"/>
                </a:solidFill>
              </a:rPr>
              <a:t>s-a </a:t>
            </a:r>
            <a:r>
              <a:rPr spc="-5" dirty="0">
                <a:solidFill>
                  <a:srgbClr val="000000"/>
                </a:solidFill>
              </a:rPr>
              <a:t>grăbit </a:t>
            </a:r>
            <a:r>
              <a:rPr spc="-10" dirty="0">
                <a:solidFill>
                  <a:srgbClr val="000000"/>
                </a:solidFill>
              </a:rPr>
              <a:t>să </a:t>
            </a:r>
            <a:r>
              <a:rPr spc="-5" dirty="0">
                <a:solidFill>
                  <a:srgbClr val="000000"/>
                </a:solidFill>
              </a:rPr>
              <a:t>spună împăratului, „Este </a:t>
            </a:r>
            <a:r>
              <a:rPr spc="-10" dirty="0">
                <a:solidFill>
                  <a:srgbClr val="000000"/>
                </a:solidFill>
              </a:rPr>
              <a:t>un  </a:t>
            </a:r>
            <a:r>
              <a:rPr spc="-5" dirty="0">
                <a:solidFill>
                  <a:srgbClr val="000000"/>
                </a:solidFill>
              </a:rPr>
              <a:t>Dumnezeu în ceruri care</a:t>
            </a:r>
            <a:r>
              <a:rPr spc="95" dirty="0">
                <a:solidFill>
                  <a:srgbClr val="000000"/>
                </a:solidFill>
              </a:rPr>
              <a:t> </a:t>
            </a:r>
            <a:r>
              <a:rPr lang="ro-RO" spc="-5" dirty="0">
                <a:solidFill>
                  <a:srgbClr val="000000"/>
                </a:solidFill>
              </a:rPr>
              <a:t>revelează secretele</a:t>
            </a:r>
            <a:r>
              <a:rPr spc="-5" dirty="0">
                <a:solidFill>
                  <a:srgbClr val="000000"/>
                </a:solidFill>
              </a:rPr>
              <a:t>.”</a:t>
            </a:r>
            <a:r>
              <a:rPr lang="ro-RO" spc="-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El </a:t>
            </a:r>
            <a:r>
              <a:rPr lang="ro-RO" dirty="0">
                <a:solidFill>
                  <a:srgbClr val="000000"/>
                </a:solidFill>
              </a:rPr>
              <a:t>i-</a:t>
            </a:r>
            <a:r>
              <a:rPr spc="-5" dirty="0">
                <a:solidFill>
                  <a:srgbClr val="000000"/>
                </a:solidFill>
              </a:rPr>
              <a:t>a  </a:t>
            </a:r>
            <a:r>
              <a:rPr spc="-10" dirty="0">
                <a:solidFill>
                  <a:srgbClr val="000000"/>
                </a:solidFill>
              </a:rPr>
              <a:t>spus </a:t>
            </a:r>
            <a:r>
              <a:rPr spc="-5" dirty="0">
                <a:solidFill>
                  <a:srgbClr val="000000"/>
                </a:solidFill>
              </a:rPr>
              <a:t>împăratului ce vis a </a:t>
            </a:r>
            <a:r>
              <a:rPr spc="-10" dirty="0">
                <a:solidFill>
                  <a:srgbClr val="000000"/>
                </a:solidFill>
              </a:rPr>
              <a:t>avut </a:t>
            </a:r>
            <a:r>
              <a:rPr spc="-45" dirty="0" err="1">
                <a:solidFill>
                  <a:srgbClr val="000000"/>
                </a:solidFill>
              </a:rPr>
              <a:t>și</a:t>
            </a:r>
            <a:r>
              <a:rPr spc="-45" dirty="0">
                <a:solidFill>
                  <a:srgbClr val="000000"/>
                </a:solidFill>
              </a:rPr>
              <a:t> </a:t>
            </a:r>
            <a:r>
              <a:rPr lang="ro-RO" spc="-5" dirty="0">
                <a:solidFill>
                  <a:srgbClr val="000000"/>
                </a:solidFill>
              </a:rPr>
              <a:t>ce semnificație are</a:t>
            </a:r>
            <a:r>
              <a:rPr dirty="0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  <p:transition spd="med"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140" y="167131"/>
            <a:ext cx="6990715" cy="345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omic Sans MS"/>
                <a:cs typeface="Comic Sans MS"/>
              </a:rPr>
              <a:t>Când </a:t>
            </a:r>
            <a:r>
              <a:rPr sz="2800" spc="-5" dirty="0" err="1">
                <a:latin typeface="Comic Sans MS"/>
                <a:cs typeface="Comic Sans MS"/>
              </a:rPr>
              <a:t>împăratul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lang="ro-RO" sz="2800" spc="-5" dirty="0" err="1">
                <a:latin typeface="Comic Sans MS"/>
                <a:cs typeface="Comic Sans MS"/>
              </a:rPr>
              <a:t>Nabucodonosór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 </a:t>
            </a:r>
            <a:r>
              <a:rPr sz="2800" spc="-10" dirty="0">
                <a:latin typeface="Comic Sans MS"/>
                <a:cs typeface="Comic Sans MS"/>
              </a:rPr>
              <a:t>auzit </a:t>
            </a:r>
            <a:r>
              <a:rPr sz="2800" dirty="0">
                <a:latin typeface="Comic Sans MS"/>
                <a:cs typeface="Comic Sans MS"/>
              </a:rPr>
              <a:t>visul  </a:t>
            </a:r>
            <a:r>
              <a:rPr sz="2800" spc="-40" dirty="0">
                <a:latin typeface="Comic Sans MS"/>
                <a:cs typeface="Comic Sans MS"/>
              </a:rPr>
              <a:t>și </a:t>
            </a:r>
            <a:r>
              <a:rPr sz="2800" spc="-5" dirty="0">
                <a:latin typeface="Comic Sans MS"/>
                <a:cs typeface="Comic Sans MS"/>
              </a:rPr>
              <a:t>însemnătatea lui, el a căzut cu </a:t>
            </a:r>
            <a:r>
              <a:rPr sz="2800" spc="-40" dirty="0" err="1">
                <a:latin typeface="Comic Sans MS"/>
                <a:cs typeface="Comic Sans MS"/>
              </a:rPr>
              <a:t>fața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la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pământ</a:t>
            </a:r>
            <a:r>
              <a:rPr sz="2800" spc="-5" dirty="0">
                <a:latin typeface="Comic Sans MS"/>
                <a:cs typeface="Comic Sans MS"/>
              </a:rPr>
              <a:t> înaintea lui Daniel </a:t>
            </a:r>
            <a:r>
              <a:rPr sz="2800" spc="-45" dirty="0">
                <a:latin typeface="Comic Sans MS"/>
                <a:cs typeface="Comic Sans MS"/>
              </a:rPr>
              <a:t>și </a:t>
            </a:r>
            <a:r>
              <a:rPr sz="2800" spc="-5" dirty="0">
                <a:latin typeface="Comic Sans MS"/>
                <a:cs typeface="Comic Sans MS"/>
              </a:rPr>
              <a:t>a</a:t>
            </a:r>
            <a:r>
              <a:rPr sz="2800" spc="13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spus,</a:t>
            </a:r>
            <a:endParaRPr sz="2800" dirty="0">
              <a:latin typeface="Comic Sans MS"/>
              <a:cs typeface="Comic Sans MS"/>
            </a:endParaRPr>
          </a:p>
          <a:p>
            <a:pPr marL="12700" marR="1331595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„Cu adevărat Dumnezeul tău este  Dumnezeul dumnezeilor, </a:t>
            </a:r>
            <a:r>
              <a:rPr sz="2800" spc="-45" dirty="0">
                <a:latin typeface="Comic Sans MS"/>
                <a:cs typeface="Comic Sans MS"/>
              </a:rPr>
              <a:t>și </a:t>
            </a:r>
            <a:r>
              <a:rPr sz="2800" spc="-229" dirty="0">
                <a:latin typeface="Comic Sans MS"/>
                <a:cs typeface="Comic Sans MS"/>
              </a:rPr>
              <a:t>Domnul  </a:t>
            </a:r>
            <a:r>
              <a:rPr sz="2800" spc="-5" dirty="0">
                <a:latin typeface="Comic Sans MS"/>
                <a:cs typeface="Comic Sans MS"/>
              </a:rPr>
              <a:t>domnilor, </a:t>
            </a:r>
            <a:r>
              <a:rPr sz="2800" spc="-45" dirty="0">
                <a:latin typeface="Comic Sans MS"/>
                <a:cs typeface="Comic Sans MS"/>
              </a:rPr>
              <a:t>și </a:t>
            </a:r>
            <a:r>
              <a:rPr sz="2800" dirty="0">
                <a:latin typeface="Comic Sans MS"/>
                <a:cs typeface="Comic Sans MS"/>
              </a:rPr>
              <a:t>El </a:t>
            </a:r>
            <a:r>
              <a:rPr lang="ro-RO" sz="2800" spc="-5" dirty="0">
                <a:latin typeface="Comic Sans MS"/>
                <a:cs typeface="Comic Sans MS"/>
              </a:rPr>
              <a:t>revelează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lang="ro-RO" sz="2800" spc="-5" dirty="0">
                <a:latin typeface="Comic Sans MS"/>
                <a:cs typeface="Comic Sans MS"/>
              </a:rPr>
              <a:t>secretele</a:t>
            </a:r>
            <a:r>
              <a:rPr sz="2800" spc="-5" dirty="0">
                <a:latin typeface="Comic Sans MS"/>
                <a:cs typeface="Comic Sans MS"/>
              </a:rPr>
              <a:t>,  </a:t>
            </a:r>
            <a:r>
              <a:rPr sz="2800" spc="-5" dirty="0" err="1">
                <a:latin typeface="Comic Sans MS"/>
                <a:cs typeface="Comic Sans MS"/>
              </a:rPr>
              <a:t>fiindcă</a:t>
            </a:r>
            <a:r>
              <a:rPr sz="2800" spc="-5" dirty="0">
                <a:latin typeface="Comic Sans MS"/>
                <a:cs typeface="Comic Sans MS"/>
              </a:rPr>
              <a:t> ai putut </a:t>
            </a:r>
            <a:r>
              <a:rPr sz="2800" spc="-10" dirty="0" err="1">
                <a:latin typeface="Comic Sans MS"/>
                <a:cs typeface="Comic Sans MS"/>
              </a:rPr>
              <a:t>să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lang="ro-RO" sz="2800" spc="-5" dirty="0">
                <a:latin typeface="Comic Sans MS"/>
                <a:cs typeface="Comic Sans MS"/>
              </a:rPr>
              <a:t>revelezi acest secret</a:t>
            </a:r>
            <a:r>
              <a:rPr sz="2800" spc="-10" dirty="0">
                <a:latin typeface="Comic Sans MS"/>
                <a:cs typeface="Comic Sans MS"/>
              </a:rPr>
              <a:t>!”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 spd="med"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140" y="167131"/>
            <a:ext cx="4962525" cy="3012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omic Sans MS"/>
                <a:cs typeface="Comic Sans MS"/>
              </a:rPr>
              <a:t>Atunci </a:t>
            </a:r>
            <a:r>
              <a:rPr sz="2800" spc="-5" dirty="0" err="1">
                <a:latin typeface="Comic Sans MS"/>
                <a:cs typeface="Comic Sans MS"/>
              </a:rPr>
              <a:t>împăratul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lang="ro-RO" sz="2800" spc="-5" dirty="0">
                <a:latin typeface="Comic Sans MS"/>
                <a:cs typeface="Comic Sans MS"/>
              </a:rPr>
              <a:t>l-a ridicat </a:t>
            </a:r>
            <a:r>
              <a:rPr sz="2800" dirty="0">
                <a:latin typeface="Comic Sans MS"/>
                <a:cs typeface="Comic Sans MS"/>
              </a:rPr>
              <a:t>pe  </a:t>
            </a:r>
            <a:r>
              <a:rPr sz="2800" spc="-5" dirty="0">
                <a:latin typeface="Comic Sans MS"/>
                <a:cs typeface="Comic Sans MS"/>
              </a:rPr>
              <a:t>Daniel, </a:t>
            </a:r>
            <a:r>
              <a:rPr sz="2800" spc="-45" dirty="0">
                <a:latin typeface="Comic Sans MS"/>
                <a:cs typeface="Comic Sans MS"/>
              </a:rPr>
              <a:t>și </a:t>
            </a:r>
            <a:r>
              <a:rPr sz="2800" spc="-5" dirty="0">
                <a:latin typeface="Comic Sans MS"/>
                <a:cs typeface="Comic Sans MS"/>
              </a:rPr>
              <a:t>i-a dat multe </a:t>
            </a:r>
            <a:r>
              <a:rPr sz="2800" spc="-200" dirty="0">
                <a:latin typeface="Comic Sans MS"/>
                <a:cs typeface="Comic Sans MS"/>
              </a:rPr>
              <a:t>daruri.  </a:t>
            </a:r>
            <a:r>
              <a:rPr sz="2800" dirty="0">
                <a:latin typeface="Comic Sans MS"/>
                <a:cs typeface="Comic Sans MS"/>
              </a:rPr>
              <a:t>El </a:t>
            </a:r>
            <a:r>
              <a:rPr lang="ro-RO" sz="2800" dirty="0">
                <a:latin typeface="Comic Sans MS"/>
                <a:cs typeface="Comic Sans MS"/>
              </a:rPr>
              <a:t>l-</a:t>
            </a:r>
            <a:r>
              <a:rPr sz="2800" spc="-5" dirty="0">
                <a:latin typeface="Comic Sans MS"/>
                <a:cs typeface="Comic Sans MS"/>
              </a:rPr>
              <a:t>a </a:t>
            </a:r>
            <a:r>
              <a:rPr sz="2800" spc="-10" dirty="0">
                <a:latin typeface="Comic Sans MS"/>
                <a:cs typeface="Comic Sans MS"/>
              </a:rPr>
              <a:t>făcut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5" dirty="0">
                <a:latin typeface="Comic Sans MS"/>
                <a:cs typeface="Comic Sans MS"/>
              </a:rPr>
              <a:t>Daniel </a:t>
            </a:r>
            <a:r>
              <a:rPr sz="2800" spc="-10" dirty="0" err="1">
                <a:latin typeface="Comic Sans MS"/>
                <a:cs typeface="Comic Sans MS"/>
              </a:rPr>
              <a:t>să</a:t>
            </a:r>
            <a:r>
              <a:rPr sz="2800" spc="-10" dirty="0">
                <a:latin typeface="Comic Sans MS"/>
                <a:cs typeface="Comic Sans MS"/>
              </a:rPr>
              <a:t> fie</a:t>
            </a:r>
            <a:r>
              <a:rPr lang="ro-RO" sz="2800" spc="-1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conducător</a:t>
            </a:r>
            <a:r>
              <a:rPr sz="2800" spc="-5" dirty="0">
                <a:latin typeface="Comic Sans MS"/>
                <a:cs typeface="Comic Sans MS"/>
              </a:rPr>
              <a:t> peste tot </a:t>
            </a:r>
            <a:r>
              <a:rPr sz="2800" spc="-25" dirty="0" err="1">
                <a:latin typeface="Comic Sans MS"/>
                <a:cs typeface="Comic Sans MS"/>
              </a:rPr>
              <a:t>ținutul</a:t>
            </a:r>
            <a:r>
              <a:rPr lang="ro-RO" sz="2800" spc="-2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Babilonului</a:t>
            </a:r>
            <a:r>
              <a:rPr sz="2800" spc="-5" dirty="0">
                <a:latin typeface="Comic Sans MS"/>
                <a:cs typeface="Comic Sans MS"/>
              </a:rPr>
              <a:t>, </a:t>
            </a:r>
            <a:r>
              <a:rPr sz="2800" spc="-45" dirty="0" err="1">
                <a:latin typeface="Comic Sans MS"/>
                <a:cs typeface="Comic Sans MS"/>
              </a:rPr>
              <a:t>și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conducător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peste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45" dirty="0">
                <a:latin typeface="Comic Sans MS"/>
                <a:cs typeface="Comic Sans MS"/>
              </a:rPr>
              <a:t>toți </a:t>
            </a:r>
            <a:r>
              <a:rPr sz="2800" spc="-5" dirty="0">
                <a:latin typeface="Comic Sans MS"/>
                <a:cs typeface="Comic Sans MS"/>
              </a:rPr>
              <a:t>oamenii de </a:t>
            </a:r>
            <a:r>
              <a:rPr sz="2800" dirty="0">
                <a:latin typeface="Comic Sans MS"/>
                <a:cs typeface="Comic Sans MS"/>
              </a:rPr>
              <a:t>știință </a:t>
            </a:r>
            <a:r>
              <a:rPr sz="2800" spc="-3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din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Babilon.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 spd="med"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80714" y="2576576"/>
            <a:ext cx="316166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5" dirty="0">
                <a:solidFill>
                  <a:srgbClr val="FFFFFF"/>
                </a:solidFill>
              </a:rPr>
              <a:t>Sfârşit</a:t>
            </a:r>
            <a:endParaRPr sz="7200"/>
          </a:p>
        </p:txBody>
      </p:sp>
    </p:spTree>
  </p:cSld>
  <p:clrMapOvr>
    <a:masterClrMapping/>
  </p:clrMapOvr>
  <p:transition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0784" y="167131"/>
            <a:ext cx="8564245" cy="2159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7477759" algn="l"/>
              </a:tabLst>
            </a:pPr>
            <a:r>
              <a:rPr spc="-5" dirty="0">
                <a:solidFill>
                  <a:srgbClr val="000000"/>
                </a:solidFill>
              </a:rPr>
              <a:t>Daniel </a:t>
            </a:r>
            <a:r>
              <a:rPr spc="-45" dirty="0">
                <a:solidFill>
                  <a:srgbClr val="000000"/>
                </a:solidFill>
              </a:rPr>
              <a:t>și </a:t>
            </a:r>
            <a:r>
              <a:rPr spc="-5" dirty="0">
                <a:solidFill>
                  <a:srgbClr val="000000"/>
                </a:solidFill>
              </a:rPr>
              <a:t>trei prieteni ai lui locuiau</a:t>
            </a:r>
            <a:r>
              <a:rPr spc="20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în</a:t>
            </a:r>
            <a:r>
              <a:rPr spc="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Israel.	Într-o  zi un împărat important a venit în </a:t>
            </a:r>
            <a:r>
              <a:rPr spc="-10" dirty="0">
                <a:solidFill>
                  <a:srgbClr val="000000"/>
                </a:solidFill>
              </a:rPr>
              <a:t>satul </a:t>
            </a:r>
            <a:r>
              <a:rPr dirty="0">
                <a:solidFill>
                  <a:srgbClr val="000000"/>
                </a:solidFill>
              </a:rPr>
              <a:t>lor </a:t>
            </a:r>
            <a:r>
              <a:rPr spc="-45" dirty="0">
                <a:solidFill>
                  <a:srgbClr val="000000"/>
                </a:solidFill>
              </a:rPr>
              <a:t>și </a:t>
            </a:r>
            <a:r>
              <a:rPr spc="-5" dirty="0">
                <a:solidFill>
                  <a:srgbClr val="000000"/>
                </a:solidFill>
              </a:rPr>
              <a:t>a </a:t>
            </a:r>
            <a:r>
              <a:rPr spc="-10" dirty="0">
                <a:solidFill>
                  <a:srgbClr val="000000"/>
                </a:solidFill>
              </a:rPr>
              <a:t>luat  </a:t>
            </a:r>
            <a:r>
              <a:rPr dirty="0">
                <a:solidFill>
                  <a:srgbClr val="000000"/>
                </a:solidFill>
              </a:rPr>
              <a:t>pe </a:t>
            </a:r>
            <a:r>
              <a:rPr spc="-35" dirty="0">
                <a:solidFill>
                  <a:srgbClr val="000000"/>
                </a:solidFill>
              </a:rPr>
              <a:t>toți </a:t>
            </a:r>
            <a:r>
              <a:rPr spc="-5" dirty="0">
                <a:solidFill>
                  <a:srgbClr val="000000"/>
                </a:solidFill>
              </a:rPr>
              <a:t>tinerii </a:t>
            </a:r>
            <a:r>
              <a:rPr spc="-35" dirty="0">
                <a:solidFill>
                  <a:srgbClr val="000000"/>
                </a:solidFill>
              </a:rPr>
              <a:t>deștepți </a:t>
            </a:r>
            <a:r>
              <a:rPr spc="-45" dirty="0">
                <a:solidFill>
                  <a:srgbClr val="000000"/>
                </a:solidFill>
              </a:rPr>
              <a:t>și </a:t>
            </a:r>
            <a:r>
              <a:rPr spc="-5" dirty="0">
                <a:solidFill>
                  <a:srgbClr val="000000"/>
                </a:solidFill>
              </a:rPr>
              <a:t>i-a dus departe în </a:t>
            </a:r>
            <a:r>
              <a:rPr dirty="0" err="1">
                <a:solidFill>
                  <a:srgbClr val="000000"/>
                </a:solidFill>
              </a:rPr>
              <a:t>țara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lang="ro-RO" spc="-570" dirty="0">
                <a:solidFill>
                  <a:srgbClr val="000000"/>
                </a:solidFill>
              </a:rPr>
              <a:t> </a:t>
            </a:r>
            <a:r>
              <a:rPr spc="-57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lui. </a:t>
            </a:r>
            <a:r>
              <a:rPr lang="ro-RO" spc="-5" dirty="0">
                <a:solidFill>
                  <a:srgbClr val="000000"/>
                </a:solidFill>
              </a:rPr>
              <a:t>Regele</a:t>
            </a:r>
            <a:r>
              <a:rPr spc="-5" dirty="0">
                <a:solidFill>
                  <a:srgbClr val="000000"/>
                </a:solidFill>
              </a:rPr>
              <a:t> avea un nume lung – </a:t>
            </a:r>
            <a:r>
              <a:rPr lang="ro-RO" spc="-20" dirty="0" err="1">
                <a:solidFill>
                  <a:srgbClr val="000000"/>
                </a:solidFill>
              </a:rPr>
              <a:t>Nabucodonosór</a:t>
            </a:r>
            <a:r>
              <a:rPr spc="-2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–  </a:t>
            </a:r>
            <a:r>
              <a:rPr spc="-40" dirty="0">
                <a:solidFill>
                  <a:srgbClr val="000000"/>
                </a:solidFill>
              </a:rPr>
              <a:t>și </a:t>
            </a:r>
            <a:r>
              <a:rPr spc="-5" dirty="0">
                <a:solidFill>
                  <a:srgbClr val="000000"/>
                </a:solidFill>
              </a:rPr>
              <a:t>el locuia într-o </a:t>
            </a:r>
            <a:r>
              <a:rPr spc="-45" dirty="0">
                <a:solidFill>
                  <a:srgbClr val="000000"/>
                </a:solidFill>
              </a:rPr>
              <a:t>țară </a:t>
            </a:r>
            <a:r>
              <a:rPr spc="-5" dirty="0">
                <a:solidFill>
                  <a:srgbClr val="000000"/>
                </a:solidFill>
              </a:rPr>
              <a:t>numită</a:t>
            </a:r>
            <a:r>
              <a:rPr spc="16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Babilon.</a:t>
            </a:r>
          </a:p>
        </p:txBody>
      </p:sp>
    </p:spTree>
  </p:cSld>
  <p:clrMapOvr>
    <a:masterClrMapping/>
  </p:clrMapOvr>
  <p:transition spd="med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1140" y="167131"/>
            <a:ext cx="8526780" cy="2159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3949065" algn="l"/>
                <a:tab pos="6445885" algn="l"/>
              </a:tabLst>
            </a:pPr>
            <a:r>
              <a:rPr spc="-5" dirty="0">
                <a:solidFill>
                  <a:srgbClr val="000000"/>
                </a:solidFill>
              </a:rPr>
              <a:t>Tineri au fost </a:t>
            </a:r>
            <a:r>
              <a:rPr spc="-20" dirty="0">
                <a:solidFill>
                  <a:srgbClr val="000000"/>
                </a:solidFill>
              </a:rPr>
              <a:t>îngrijiți </a:t>
            </a:r>
            <a:r>
              <a:rPr spc="-5" dirty="0">
                <a:solidFill>
                  <a:srgbClr val="000000"/>
                </a:solidFill>
              </a:rPr>
              <a:t>bine</a:t>
            </a:r>
            <a:r>
              <a:rPr spc="15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în</a:t>
            </a:r>
            <a:r>
              <a:rPr spc="2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Babilon.	</a:t>
            </a:r>
            <a:r>
              <a:rPr lang="ro-RO" spc="-5" dirty="0">
                <a:solidFill>
                  <a:srgbClr val="000000"/>
                </a:solidFill>
              </a:rPr>
              <a:t>Regele</a:t>
            </a:r>
            <a:r>
              <a:rPr spc="-5" dirty="0">
                <a:solidFill>
                  <a:srgbClr val="000000"/>
                </a:solidFill>
              </a:rPr>
              <a:t> a  ales </a:t>
            </a:r>
            <a:r>
              <a:rPr dirty="0">
                <a:solidFill>
                  <a:srgbClr val="000000"/>
                </a:solidFill>
              </a:rPr>
              <a:t>pe </a:t>
            </a:r>
            <a:r>
              <a:rPr spc="-5" dirty="0">
                <a:solidFill>
                  <a:srgbClr val="000000"/>
                </a:solidFill>
              </a:rPr>
              <a:t>cei </a:t>
            </a:r>
            <a:r>
              <a:rPr spc="-10" dirty="0">
                <a:solidFill>
                  <a:srgbClr val="000000"/>
                </a:solidFill>
              </a:rPr>
              <a:t>mai </a:t>
            </a:r>
            <a:r>
              <a:rPr spc="-35" dirty="0">
                <a:solidFill>
                  <a:srgbClr val="000000"/>
                </a:solidFill>
              </a:rPr>
              <a:t>deștepți </a:t>
            </a:r>
            <a:r>
              <a:rPr spc="-45" dirty="0">
                <a:solidFill>
                  <a:srgbClr val="000000"/>
                </a:solidFill>
              </a:rPr>
              <a:t>și </a:t>
            </a:r>
            <a:r>
              <a:rPr spc="-5" dirty="0">
                <a:solidFill>
                  <a:srgbClr val="000000"/>
                </a:solidFill>
              </a:rPr>
              <a:t>cei </a:t>
            </a:r>
            <a:r>
              <a:rPr spc="-10" dirty="0">
                <a:solidFill>
                  <a:srgbClr val="000000"/>
                </a:solidFill>
              </a:rPr>
              <a:t>mai </a:t>
            </a:r>
            <a:r>
              <a:rPr spc="-5" dirty="0">
                <a:solidFill>
                  <a:srgbClr val="000000"/>
                </a:solidFill>
              </a:rPr>
              <a:t>buni tineri </a:t>
            </a:r>
            <a:r>
              <a:rPr spc="-10" dirty="0">
                <a:solidFill>
                  <a:srgbClr val="000000"/>
                </a:solidFill>
              </a:rPr>
              <a:t>din  </a:t>
            </a:r>
            <a:r>
              <a:rPr spc="-5" dirty="0">
                <a:solidFill>
                  <a:srgbClr val="000000"/>
                </a:solidFill>
              </a:rPr>
              <a:t>toate</a:t>
            </a:r>
            <a:r>
              <a:rPr spc="40" dirty="0">
                <a:solidFill>
                  <a:srgbClr val="000000"/>
                </a:solidFill>
              </a:rPr>
              <a:t> </a:t>
            </a:r>
            <a:r>
              <a:rPr spc="-20" dirty="0">
                <a:solidFill>
                  <a:srgbClr val="000000"/>
                </a:solidFill>
              </a:rPr>
              <a:t>împărățiile</a:t>
            </a:r>
            <a:r>
              <a:rPr spc="9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lumii.	</a:t>
            </a:r>
            <a:r>
              <a:rPr dirty="0">
                <a:solidFill>
                  <a:srgbClr val="000000"/>
                </a:solidFill>
              </a:rPr>
              <a:t>El </a:t>
            </a:r>
            <a:r>
              <a:rPr spc="-5" dirty="0">
                <a:solidFill>
                  <a:srgbClr val="000000"/>
                </a:solidFill>
              </a:rPr>
              <a:t>avea </a:t>
            </a:r>
            <a:r>
              <a:rPr spc="-10" dirty="0">
                <a:solidFill>
                  <a:srgbClr val="000000"/>
                </a:solidFill>
              </a:rPr>
              <a:t>să-i </a:t>
            </a:r>
            <a:r>
              <a:rPr spc="-35" dirty="0">
                <a:solidFill>
                  <a:srgbClr val="000000"/>
                </a:solidFill>
              </a:rPr>
              <a:t>învețe </a:t>
            </a:r>
            <a:r>
              <a:rPr spc="-5" dirty="0">
                <a:solidFill>
                  <a:srgbClr val="000000"/>
                </a:solidFill>
              </a:rPr>
              <a:t>limba </a:t>
            </a:r>
            <a:r>
              <a:rPr dirty="0">
                <a:solidFill>
                  <a:srgbClr val="000000"/>
                </a:solidFill>
              </a:rPr>
              <a:t>din </a:t>
            </a:r>
            <a:r>
              <a:rPr spc="-44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Babilon ca ei </a:t>
            </a:r>
            <a:r>
              <a:rPr spc="-10" dirty="0">
                <a:solidFill>
                  <a:srgbClr val="000000"/>
                </a:solidFill>
              </a:rPr>
              <a:t>să </a:t>
            </a:r>
            <a:r>
              <a:rPr spc="-5" dirty="0">
                <a:solidFill>
                  <a:srgbClr val="000000"/>
                </a:solidFill>
              </a:rPr>
              <a:t>devină slujitorii lui </a:t>
            </a:r>
            <a:r>
              <a:rPr spc="-45" dirty="0">
                <a:solidFill>
                  <a:srgbClr val="000000"/>
                </a:solidFill>
              </a:rPr>
              <a:t>și </a:t>
            </a:r>
            <a:r>
              <a:rPr spc="-10" dirty="0">
                <a:solidFill>
                  <a:srgbClr val="000000"/>
                </a:solidFill>
              </a:rPr>
              <a:t>să-l </a:t>
            </a:r>
            <a:r>
              <a:rPr spc="-5" dirty="0">
                <a:solidFill>
                  <a:srgbClr val="000000"/>
                </a:solidFill>
              </a:rPr>
              <a:t>ajute </a:t>
            </a:r>
            <a:r>
              <a:rPr spc="-10" dirty="0">
                <a:solidFill>
                  <a:srgbClr val="000000"/>
                </a:solidFill>
              </a:rPr>
              <a:t>să  </a:t>
            </a:r>
            <a:r>
              <a:rPr spc="-5" dirty="0">
                <a:solidFill>
                  <a:srgbClr val="000000"/>
                </a:solidFill>
              </a:rPr>
              <a:t>conducă </a:t>
            </a:r>
            <a:r>
              <a:rPr spc="-20" dirty="0">
                <a:solidFill>
                  <a:srgbClr val="000000"/>
                </a:solidFill>
              </a:rPr>
              <a:t>împărăția.</a:t>
            </a:r>
          </a:p>
        </p:txBody>
      </p:sp>
    </p:spTree>
  </p:cSld>
  <p:clrMapOvr>
    <a:masterClrMapping/>
  </p:clrMapOvr>
  <p:transition spd="med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1140" y="167131"/>
            <a:ext cx="8672830" cy="3012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867535" algn="l"/>
                <a:tab pos="3526790" algn="l"/>
                <a:tab pos="3852545" algn="l"/>
              </a:tabLst>
            </a:pPr>
            <a:r>
              <a:rPr spc="540" dirty="0" err="1">
                <a:solidFill>
                  <a:srgbClr val="000000"/>
                </a:solidFill>
              </a:rPr>
              <a:t>Și</a:t>
            </a:r>
            <a:r>
              <a:rPr lang="ro-RO" spc="540" dirty="0">
                <a:solidFill>
                  <a:srgbClr val="000000"/>
                </a:solidFill>
              </a:rPr>
              <a:t> </a:t>
            </a:r>
            <a:r>
              <a:rPr spc="-5" dirty="0" err="1">
                <a:solidFill>
                  <a:srgbClr val="000000"/>
                </a:solidFill>
              </a:rPr>
              <a:t>mâncarea</a:t>
            </a:r>
            <a:r>
              <a:rPr spc="-500" dirty="0">
                <a:solidFill>
                  <a:srgbClr val="000000"/>
                </a:solidFill>
              </a:rPr>
              <a:t> </a:t>
            </a:r>
            <a:r>
              <a:rPr lang="ro-RO" spc="-500" dirty="0">
                <a:solidFill>
                  <a:srgbClr val="000000"/>
                </a:solidFill>
              </a:rPr>
              <a:t>  </a:t>
            </a:r>
            <a:r>
              <a:rPr spc="-5" dirty="0">
                <a:solidFill>
                  <a:srgbClr val="000000"/>
                </a:solidFill>
              </a:rPr>
              <a:t>era</a:t>
            </a:r>
            <a:r>
              <a:rPr spc="15" dirty="0">
                <a:solidFill>
                  <a:srgbClr val="000000"/>
                </a:solidFill>
              </a:rPr>
              <a:t> </a:t>
            </a:r>
            <a:r>
              <a:rPr spc="-5" dirty="0" err="1">
                <a:solidFill>
                  <a:srgbClr val="000000"/>
                </a:solidFill>
              </a:rPr>
              <a:t>bună</a:t>
            </a:r>
            <a:r>
              <a:rPr spc="-5" dirty="0">
                <a:solidFill>
                  <a:srgbClr val="000000"/>
                </a:solidFill>
              </a:rPr>
              <a:t>.</a:t>
            </a:r>
            <a:r>
              <a:rPr lang="ro-RO" spc="-5" dirty="0">
                <a:solidFill>
                  <a:srgbClr val="000000"/>
                </a:solidFill>
              </a:rPr>
              <a:t> </a:t>
            </a:r>
            <a:r>
              <a:rPr spc="-5" dirty="0" err="1">
                <a:solidFill>
                  <a:srgbClr val="000000"/>
                </a:solidFill>
              </a:rPr>
              <a:t>Tineri</a:t>
            </a:r>
            <a:r>
              <a:rPr spc="-5" dirty="0">
                <a:solidFill>
                  <a:srgbClr val="000000"/>
                </a:solidFill>
              </a:rPr>
              <a:t> mâncau ce</a:t>
            </a:r>
            <a:r>
              <a:rPr spc="40" dirty="0">
                <a:solidFill>
                  <a:srgbClr val="000000"/>
                </a:solidFill>
              </a:rPr>
              <a:t> </a:t>
            </a:r>
            <a:r>
              <a:rPr spc="-5" dirty="0" err="1">
                <a:solidFill>
                  <a:srgbClr val="000000"/>
                </a:solidFill>
              </a:rPr>
              <a:t>mânca</a:t>
            </a:r>
            <a:r>
              <a:rPr spc="-5" dirty="0">
                <a:solidFill>
                  <a:srgbClr val="000000"/>
                </a:solidFill>
              </a:rPr>
              <a:t>           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lang="ro-RO" spc="-5" dirty="0">
                <a:solidFill>
                  <a:srgbClr val="000000"/>
                </a:solidFill>
              </a:rPr>
              <a:t>și regele</a:t>
            </a:r>
            <a:r>
              <a:rPr spc="-5" dirty="0">
                <a:solidFill>
                  <a:srgbClr val="000000"/>
                </a:solidFill>
              </a:rPr>
              <a:t>.</a:t>
            </a:r>
            <a:r>
              <a:rPr lang="ro-RO" spc="-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Dar </a:t>
            </a:r>
            <a:r>
              <a:rPr spc="-5" dirty="0">
                <a:solidFill>
                  <a:srgbClr val="000000"/>
                </a:solidFill>
              </a:rPr>
              <a:t>Daniel </a:t>
            </a:r>
            <a:r>
              <a:rPr spc="-45" dirty="0">
                <a:solidFill>
                  <a:srgbClr val="000000"/>
                </a:solidFill>
              </a:rPr>
              <a:t>și </a:t>
            </a:r>
            <a:r>
              <a:rPr spc="-5" dirty="0">
                <a:solidFill>
                  <a:srgbClr val="000000"/>
                </a:solidFill>
              </a:rPr>
              <a:t>prietenii lui au refuzat </a:t>
            </a:r>
            <a:r>
              <a:rPr spc="-10" dirty="0">
                <a:solidFill>
                  <a:srgbClr val="000000"/>
                </a:solidFill>
              </a:rPr>
              <a:t>să  </a:t>
            </a:r>
            <a:r>
              <a:rPr spc="-5" dirty="0">
                <a:solidFill>
                  <a:srgbClr val="000000"/>
                </a:solidFill>
              </a:rPr>
              <a:t>mănânce mâncarea </a:t>
            </a:r>
            <a:r>
              <a:rPr spc="-5" dirty="0" err="1">
                <a:solidFill>
                  <a:srgbClr val="000000"/>
                </a:solidFill>
              </a:rPr>
              <a:t>împăratului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spc="-10" dirty="0" err="1">
                <a:solidFill>
                  <a:srgbClr val="000000"/>
                </a:solidFill>
              </a:rPr>
              <a:t>fiindcă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era închinată  </a:t>
            </a:r>
            <a:r>
              <a:rPr spc="-5" dirty="0" err="1">
                <a:solidFill>
                  <a:srgbClr val="000000"/>
                </a:solidFill>
              </a:rPr>
              <a:t>unor</a:t>
            </a:r>
            <a:r>
              <a:rPr spc="15" dirty="0">
                <a:solidFill>
                  <a:srgbClr val="000000"/>
                </a:solidFill>
              </a:rPr>
              <a:t> </a:t>
            </a:r>
            <a:r>
              <a:rPr lang="ro-RO" spc="-5" dirty="0">
                <a:solidFill>
                  <a:srgbClr val="000000"/>
                </a:solidFill>
              </a:rPr>
              <a:t>zei</a:t>
            </a:r>
            <a:r>
              <a:rPr spc="35" dirty="0">
                <a:solidFill>
                  <a:srgbClr val="000000"/>
                </a:solidFill>
              </a:rPr>
              <a:t> </a:t>
            </a:r>
            <a:r>
              <a:rPr spc="-20" dirty="0" err="1">
                <a:solidFill>
                  <a:srgbClr val="000000"/>
                </a:solidFill>
              </a:rPr>
              <a:t>falși</a:t>
            </a:r>
            <a:r>
              <a:rPr spc="-20" dirty="0">
                <a:solidFill>
                  <a:srgbClr val="000000"/>
                </a:solidFill>
              </a:rPr>
              <a:t>.</a:t>
            </a:r>
            <a:r>
              <a:rPr lang="ro-RO" spc="-2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Daniel a promis că el nu </a:t>
            </a:r>
            <a:r>
              <a:rPr spc="-10" dirty="0">
                <a:solidFill>
                  <a:srgbClr val="000000"/>
                </a:solidFill>
              </a:rPr>
              <a:t>va  face </a:t>
            </a:r>
            <a:r>
              <a:rPr spc="-5" dirty="0">
                <a:solidFill>
                  <a:srgbClr val="000000"/>
                </a:solidFill>
              </a:rPr>
              <a:t>nimic care </a:t>
            </a:r>
            <a:r>
              <a:rPr spc="-10" dirty="0" err="1">
                <a:solidFill>
                  <a:srgbClr val="000000"/>
                </a:solidFill>
              </a:rPr>
              <a:t>să</a:t>
            </a:r>
            <a:r>
              <a:rPr spc="-10" dirty="0">
                <a:solidFill>
                  <a:srgbClr val="000000"/>
                </a:solidFill>
              </a:rPr>
              <a:t>-</a:t>
            </a:r>
            <a:r>
              <a:rPr lang="ro-RO" spc="-10" dirty="0">
                <a:solidFill>
                  <a:srgbClr val="000000"/>
                </a:solidFill>
              </a:rPr>
              <a:t>l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lang="ro-RO" spc="-5" dirty="0">
                <a:solidFill>
                  <a:srgbClr val="000000"/>
                </a:solidFill>
              </a:rPr>
              <a:t>supere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pe</a:t>
            </a:r>
            <a:r>
              <a:rPr spc="130" dirty="0">
                <a:solidFill>
                  <a:srgbClr val="000000"/>
                </a:solidFill>
              </a:rPr>
              <a:t> </a:t>
            </a:r>
            <a:r>
              <a:rPr spc="-5" dirty="0" err="1">
                <a:solidFill>
                  <a:srgbClr val="000000"/>
                </a:solidFill>
              </a:rPr>
              <a:t>Dumnezeu</a:t>
            </a:r>
            <a:r>
              <a:rPr spc="-5" dirty="0">
                <a:solidFill>
                  <a:srgbClr val="000000"/>
                </a:solidFill>
              </a:rPr>
              <a:t>.</a:t>
            </a:r>
            <a:r>
              <a:rPr lang="ro-RO" spc="-5" dirty="0">
                <a:solidFill>
                  <a:srgbClr val="000000"/>
                </a:solidFill>
              </a:rPr>
              <a:t> </a:t>
            </a:r>
            <a:r>
              <a:rPr spc="-5" dirty="0" err="1">
                <a:solidFill>
                  <a:srgbClr val="000000"/>
                </a:solidFill>
              </a:rPr>
              <a:t>Dumnezeul</a:t>
            </a:r>
            <a:r>
              <a:rPr spc="-5" dirty="0">
                <a:solidFill>
                  <a:srgbClr val="000000"/>
                </a:solidFill>
              </a:rPr>
              <a:t> lui </a:t>
            </a:r>
            <a:r>
              <a:rPr spc="-10" dirty="0">
                <a:solidFill>
                  <a:srgbClr val="000000"/>
                </a:solidFill>
              </a:rPr>
              <a:t>Israel </a:t>
            </a:r>
            <a:r>
              <a:rPr spc="-5" dirty="0">
                <a:solidFill>
                  <a:srgbClr val="000000"/>
                </a:solidFill>
              </a:rPr>
              <a:t>a poruncit poporului Său </a:t>
            </a:r>
            <a:r>
              <a:rPr spc="-10" dirty="0" err="1">
                <a:solidFill>
                  <a:srgbClr val="000000"/>
                </a:solidFill>
              </a:rPr>
              <a:t>să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nu</a:t>
            </a:r>
            <a:r>
              <a:rPr lang="ro-RO" spc="-5" dirty="0">
                <a:solidFill>
                  <a:srgbClr val="000000"/>
                </a:solidFill>
              </a:rPr>
              <a:t> </a:t>
            </a:r>
            <a:r>
              <a:rPr spc="-10" dirty="0" err="1">
                <a:solidFill>
                  <a:srgbClr val="000000"/>
                </a:solidFill>
              </a:rPr>
              <a:t>aibă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nici o legătură cu idolii </a:t>
            </a:r>
            <a:r>
              <a:rPr spc="-10" dirty="0" err="1">
                <a:solidFill>
                  <a:srgbClr val="000000"/>
                </a:solidFill>
              </a:rPr>
              <a:t>sau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spc="-5" dirty="0" err="1">
                <a:solidFill>
                  <a:srgbClr val="000000"/>
                </a:solidFill>
              </a:rPr>
              <a:t>zeii</a:t>
            </a:r>
            <a:r>
              <a:rPr spc="140" dirty="0">
                <a:solidFill>
                  <a:srgbClr val="000000"/>
                </a:solidFill>
              </a:rPr>
              <a:t> </a:t>
            </a:r>
            <a:r>
              <a:rPr spc="-20" dirty="0">
                <a:solidFill>
                  <a:srgbClr val="000000"/>
                </a:solidFill>
              </a:rPr>
              <a:t>falși.</a:t>
            </a:r>
          </a:p>
        </p:txBody>
      </p:sp>
    </p:spTree>
  </p:cSld>
  <p:clrMapOvr>
    <a:masterClrMapping/>
  </p:clrMapOvr>
  <p:transition spd="med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1140" y="167131"/>
            <a:ext cx="8667750" cy="2159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567180" algn="l"/>
              </a:tabLst>
            </a:pPr>
            <a:r>
              <a:rPr spc="-5" dirty="0">
                <a:solidFill>
                  <a:srgbClr val="000000"/>
                </a:solidFill>
              </a:rPr>
              <a:t>Daniel a cerut permisiunea persoanei </a:t>
            </a:r>
            <a:r>
              <a:rPr spc="-10" dirty="0">
                <a:solidFill>
                  <a:srgbClr val="000000"/>
                </a:solidFill>
              </a:rPr>
              <a:t>care-l  </a:t>
            </a:r>
            <a:r>
              <a:rPr spc="-5" dirty="0">
                <a:solidFill>
                  <a:srgbClr val="000000"/>
                </a:solidFill>
              </a:rPr>
              <a:t>supraveghea ca </a:t>
            </a:r>
            <a:r>
              <a:rPr spc="-10" dirty="0">
                <a:solidFill>
                  <a:srgbClr val="000000"/>
                </a:solidFill>
              </a:rPr>
              <a:t>să </a:t>
            </a:r>
            <a:r>
              <a:rPr spc="-5" dirty="0">
                <a:solidFill>
                  <a:srgbClr val="000000"/>
                </a:solidFill>
              </a:rPr>
              <a:t>nu mănânce mâncarea împăratului.  Dacă împăratul afla, împăratul ar fi </a:t>
            </a:r>
            <a:r>
              <a:rPr spc="-10" dirty="0">
                <a:solidFill>
                  <a:srgbClr val="000000"/>
                </a:solidFill>
              </a:rPr>
              <a:t>fost </a:t>
            </a:r>
            <a:r>
              <a:rPr spc="-5" dirty="0">
                <a:solidFill>
                  <a:srgbClr val="000000"/>
                </a:solidFill>
              </a:rPr>
              <a:t>foarte  supărat.	</a:t>
            </a:r>
            <a:r>
              <a:rPr spc="-10" dirty="0">
                <a:solidFill>
                  <a:srgbClr val="000000"/>
                </a:solidFill>
              </a:rPr>
              <a:t>Dar </a:t>
            </a:r>
            <a:r>
              <a:rPr spc="-5" dirty="0" err="1">
                <a:solidFill>
                  <a:srgbClr val="000000"/>
                </a:solidFill>
              </a:rPr>
              <a:t>Dumnezeu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lang="ro-RO" spc="-5" dirty="0">
                <a:solidFill>
                  <a:srgbClr val="000000"/>
                </a:solidFill>
              </a:rPr>
              <a:t>l-a făcut pe Daniel, plăcut în fața acelui </a:t>
            </a:r>
            <a:r>
              <a:rPr spc="-5" dirty="0">
                <a:solidFill>
                  <a:srgbClr val="000000"/>
                </a:solidFill>
              </a:rPr>
              <a:t>om care-l</a:t>
            </a:r>
            <a:r>
              <a:rPr spc="1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supraveghea.</a:t>
            </a:r>
          </a:p>
        </p:txBody>
      </p:sp>
    </p:spTree>
  </p:cSld>
  <p:clrMapOvr>
    <a:masterClrMapping/>
  </p:clrMapOvr>
  <p:transition spd="med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140" y="167131"/>
            <a:ext cx="8513445" cy="345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2658110" algn="l"/>
                <a:tab pos="4860290" algn="l"/>
                <a:tab pos="4935220" algn="l"/>
              </a:tabLst>
            </a:pPr>
            <a:r>
              <a:rPr sz="2800" spc="-5" dirty="0">
                <a:latin typeface="Comic Sans MS"/>
                <a:cs typeface="Comic Sans MS"/>
              </a:rPr>
              <a:t>Acel om a acceptat </a:t>
            </a:r>
            <a:r>
              <a:rPr sz="2800" spc="-10" dirty="0" err="1">
                <a:latin typeface="Comic Sans MS"/>
                <a:cs typeface="Comic Sans MS"/>
              </a:rPr>
              <a:t>să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lang="ro-RO" sz="2800" spc="-5" dirty="0">
                <a:latin typeface="Comic Sans MS"/>
                <a:cs typeface="Comic Sans MS"/>
              </a:rPr>
              <a:t>îl supună pe Daniel și prieteni lui la un test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Pentru</a:t>
            </a:r>
            <a:r>
              <a:rPr sz="2800" spc="-5" dirty="0">
                <a:latin typeface="Comic Sans MS"/>
                <a:cs typeface="Comic Sans MS"/>
              </a:rPr>
              <a:t> zece zile ei vor mânca </a:t>
            </a:r>
            <a:r>
              <a:rPr sz="2800" spc="-10" dirty="0">
                <a:latin typeface="Comic Sans MS"/>
                <a:cs typeface="Comic Sans MS"/>
              </a:rPr>
              <a:t>numai  </a:t>
            </a:r>
            <a:r>
              <a:rPr sz="2800" spc="-5" dirty="0">
                <a:latin typeface="Comic Sans MS"/>
                <a:cs typeface="Comic Sans MS"/>
              </a:rPr>
              <a:t>legume </a:t>
            </a:r>
            <a:r>
              <a:rPr sz="2800" spc="-45" dirty="0">
                <a:latin typeface="Comic Sans MS"/>
                <a:cs typeface="Comic Sans MS"/>
              </a:rPr>
              <a:t>și </a:t>
            </a:r>
            <a:r>
              <a:rPr sz="2800" spc="-5" dirty="0">
                <a:latin typeface="Comic Sans MS"/>
                <a:cs typeface="Comic Sans MS"/>
              </a:rPr>
              <a:t>vor bea</a:t>
            </a:r>
            <a:r>
              <a:rPr sz="2800" spc="12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numai</a:t>
            </a:r>
            <a:r>
              <a:rPr sz="2800" spc="1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apă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La </a:t>
            </a:r>
            <a:r>
              <a:rPr sz="2800" spc="-20" dirty="0" err="1">
                <a:latin typeface="Comic Sans MS"/>
                <a:cs typeface="Comic Sans MS"/>
              </a:rPr>
              <a:t>sfârșitul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acelor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zece</a:t>
            </a:r>
            <a:r>
              <a:rPr sz="2800" spc="-5" dirty="0">
                <a:latin typeface="Comic Sans MS"/>
                <a:cs typeface="Comic Sans MS"/>
              </a:rPr>
              <a:t> zile Daniel </a:t>
            </a:r>
            <a:r>
              <a:rPr sz="2800" spc="-45" dirty="0">
                <a:latin typeface="Comic Sans MS"/>
                <a:cs typeface="Comic Sans MS"/>
              </a:rPr>
              <a:t>și </a:t>
            </a:r>
            <a:r>
              <a:rPr sz="2800" spc="-5" dirty="0">
                <a:latin typeface="Comic Sans MS"/>
                <a:cs typeface="Comic Sans MS"/>
              </a:rPr>
              <a:t>prietenii lui arătau </a:t>
            </a:r>
            <a:r>
              <a:rPr sz="2800" spc="-5" dirty="0" err="1">
                <a:latin typeface="Comic Sans MS"/>
                <a:cs typeface="Comic Sans MS"/>
              </a:rPr>
              <a:t>mult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10" dirty="0" err="1">
                <a:latin typeface="Comic Sans MS"/>
                <a:cs typeface="Comic Sans MS"/>
              </a:rPr>
              <a:t>mai</a:t>
            </a:r>
            <a:r>
              <a:rPr lang="ro-RO" sz="2800" spc="-10" dirty="0">
                <a:latin typeface="Comic Sans MS"/>
                <a:cs typeface="Comic Sans MS"/>
              </a:rPr>
              <a:t> </a:t>
            </a:r>
            <a:r>
              <a:rPr sz="2800" spc="-15" dirty="0" err="1">
                <a:latin typeface="Comic Sans MS"/>
                <a:cs typeface="Comic Sans MS"/>
              </a:rPr>
              <a:t>sănătoși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45" dirty="0">
                <a:latin typeface="Comic Sans MS"/>
                <a:cs typeface="Comic Sans MS"/>
              </a:rPr>
              <a:t>și </a:t>
            </a:r>
            <a:r>
              <a:rPr sz="2800" spc="-10" dirty="0">
                <a:latin typeface="Comic Sans MS"/>
                <a:cs typeface="Comic Sans MS"/>
              </a:rPr>
              <a:t>mai </a:t>
            </a:r>
            <a:r>
              <a:rPr sz="2800" spc="-5" dirty="0">
                <a:latin typeface="Comic Sans MS"/>
                <a:cs typeface="Comic Sans MS"/>
              </a:rPr>
              <a:t>bine decât </a:t>
            </a:r>
            <a:r>
              <a:rPr sz="2800" spc="-45" dirty="0">
                <a:latin typeface="Comic Sans MS"/>
                <a:cs typeface="Comic Sans MS"/>
              </a:rPr>
              <a:t>toți </a:t>
            </a:r>
            <a:r>
              <a:rPr sz="2800" spc="-25" dirty="0">
                <a:latin typeface="Comic Sans MS"/>
                <a:cs typeface="Comic Sans MS"/>
              </a:rPr>
              <a:t>ceilalți </a:t>
            </a:r>
            <a:r>
              <a:rPr sz="2800" spc="-5" dirty="0">
                <a:latin typeface="Comic Sans MS"/>
                <a:cs typeface="Comic Sans MS"/>
              </a:rPr>
              <a:t>tineri </a:t>
            </a:r>
            <a:r>
              <a:rPr sz="2800" dirty="0">
                <a:latin typeface="Comic Sans MS"/>
                <a:cs typeface="Comic Sans MS"/>
              </a:rPr>
              <a:t>care </a:t>
            </a:r>
            <a:r>
              <a:rPr sz="2800" spc="-49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mâncau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mâncare</a:t>
            </a:r>
            <a:r>
              <a:rPr sz="2800" spc="3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împăratului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spc="-30" dirty="0" err="1">
                <a:latin typeface="Comic Sans MS"/>
                <a:cs typeface="Comic Sans MS"/>
              </a:rPr>
              <a:t>Așa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că Daniel </a:t>
            </a:r>
            <a:r>
              <a:rPr sz="2800" spc="-45" dirty="0">
                <a:latin typeface="Comic Sans MS"/>
                <a:cs typeface="Comic Sans MS"/>
              </a:rPr>
              <a:t>și  </a:t>
            </a:r>
            <a:r>
              <a:rPr sz="2800" spc="-5" dirty="0">
                <a:latin typeface="Comic Sans MS"/>
                <a:cs typeface="Comic Sans MS"/>
              </a:rPr>
              <a:t>prietenii lui au continuat </a:t>
            </a:r>
            <a:r>
              <a:rPr sz="2800" spc="-10" dirty="0">
                <a:latin typeface="Comic Sans MS"/>
                <a:cs typeface="Comic Sans MS"/>
              </a:rPr>
              <a:t>să </a:t>
            </a:r>
            <a:r>
              <a:rPr sz="2800" spc="-5" dirty="0">
                <a:latin typeface="Comic Sans MS"/>
                <a:cs typeface="Comic Sans MS"/>
              </a:rPr>
              <a:t>mănânce legume </a:t>
            </a:r>
            <a:r>
              <a:rPr sz="2800" spc="-45" dirty="0">
                <a:latin typeface="Comic Sans MS"/>
                <a:cs typeface="Comic Sans MS"/>
              </a:rPr>
              <a:t>și </a:t>
            </a:r>
            <a:r>
              <a:rPr sz="2800" spc="-10" dirty="0">
                <a:latin typeface="Comic Sans MS"/>
                <a:cs typeface="Comic Sans MS"/>
              </a:rPr>
              <a:t>să  </a:t>
            </a:r>
            <a:r>
              <a:rPr sz="2800" spc="-5" dirty="0">
                <a:latin typeface="Comic Sans MS"/>
                <a:cs typeface="Comic Sans MS"/>
              </a:rPr>
              <a:t>bea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apă.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 spd="med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1140" y="167131"/>
            <a:ext cx="8292465" cy="2159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4598670" algn="l"/>
                <a:tab pos="6689090" algn="l"/>
              </a:tabLst>
            </a:pPr>
            <a:r>
              <a:rPr spc="-20" dirty="0">
                <a:solidFill>
                  <a:srgbClr val="000000"/>
                </a:solidFill>
              </a:rPr>
              <a:t>Acești </a:t>
            </a:r>
            <a:r>
              <a:rPr spc="-5" dirty="0">
                <a:solidFill>
                  <a:srgbClr val="000000"/>
                </a:solidFill>
              </a:rPr>
              <a:t>tineri </a:t>
            </a:r>
            <a:r>
              <a:rPr spc="-10" dirty="0">
                <a:solidFill>
                  <a:srgbClr val="000000"/>
                </a:solidFill>
              </a:rPr>
              <a:t>L-au </a:t>
            </a:r>
            <a:r>
              <a:rPr spc="-5" dirty="0">
                <a:solidFill>
                  <a:srgbClr val="000000"/>
                </a:solidFill>
              </a:rPr>
              <a:t>cinstit</a:t>
            </a:r>
            <a:r>
              <a:rPr spc="15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pe</a:t>
            </a:r>
            <a:r>
              <a:rPr spc="15" dirty="0">
                <a:solidFill>
                  <a:srgbClr val="000000"/>
                </a:solidFill>
              </a:rPr>
              <a:t> </a:t>
            </a:r>
            <a:r>
              <a:rPr spc="-5" dirty="0" err="1">
                <a:solidFill>
                  <a:srgbClr val="000000"/>
                </a:solidFill>
              </a:rPr>
              <a:t>Dumnezeu</a:t>
            </a:r>
            <a:r>
              <a:rPr spc="-5" dirty="0">
                <a:solidFill>
                  <a:srgbClr val="000000"/>
                </a:solidFill>
              </a:rPr>
              <a:t>.</a:t>
            </a:r>
            <a:r>
              <a:rPr lang="ro-RO" spc="-5" dirty="0">
                <a:solidFill>
                  <a:srgbClr val="000000"/>
                </a:solidFill>
              </a:rPr>
              <a:t> </a:t>
            </a:r>
            <a:r>
              <a:rPr spc="540" dirty="0" err="1">
                <a:solidFill>
                  <a:srgbClr val="000000"/>
                </a:solidFill>
              </a:rPr>
              <a:t>Și</a:t>
            </a:r>
            <a:r>
              <a:rPr spc="540" dirty="0">
                <a:solidFill>
                  <a:srgbClr val="000000"/>
                </a:solidFill>
              </a:rPr>
              <a:t>  </a:t>
            </a:r>
            <a:r>
              <a:rPr spc="-5" dirty="0">
                <a:solidFill>
                  <a:srgbClr val="000000"/>
                </a:solidFill>
              </a:rPr>
              <a:t>Dumnezeu i-a cinstit</a:t>
            </a:r>
            <a:r>
              <a:rPr spc="7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pe</a:t>
            </a:r>
            <a:r>
              <a:rPr spc="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ei.	Dumnezeu le-a </a:t>
            </a:r>
            <a:r>
              <a:rPr spc="-10" dirty="0">
                <a:solidFill>
                  <a:srgbClr val="000000"/>
                </a:solidFill>
              </a:rPr>
              <a:t>dat  </a:t>
            </a:r>
            <a:r>
              <a:rPr spc="-20" dirty="0">
                <a:solidFill>
                  <a:srgbClr val="000000"/>
                </a:solidFill>
              </a:rPr>
              <a:t>înțelepciune </a:t>
            </a:r>
            <a:r>
              <a:rPr spc="-5" dirty="0">
                <a:solidFill>
                  <a:srgbClr val="000000"/>
                </a:solidFill>
              </a:rPr>
              <a:t>în toate </a:t>
            </a:r>
            <a:r>
              <a:rPr spc="-5" dirty="0" err="1">
                <a:solidFill>
                  <a:srgbClr val="000000"/>
                </a:solidFill>
              </a:rPr>
              <a:t>lucrurile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lang="ro-RO" spc="-5" dirty="0">
                <a:solidFill>
                  <a:srgbClr val="000000"/>
                </a:solidFill>
              </a:rPr>
              <a:t>pe </a:t>
            </a:r>
            <a:r>
              <a:rPr spc="-5" dirty="0">
                <a:solidFill>
                  <a:srgbClr val="000000"/>
                </a:solidFill>
              </a:rPr>
              <a:t>care ei le </a:t>
            </a:r>
            <a:r>
              <a:rPr spc="-20" dirty="0" err="1">
                <a:solidFill>
                  <a:srgbClr val="000000"/>
                </a:solidFill>
              </a:rPr>
              <a:t>învățau</a:t>
            </a:r>
            <a:r>
              <a:rPr lang="ro-RO" spc="-20" dirty="0">
                <a:solidFill>
                  <a:srgbClr val="000000"/>
                </a:solidFill>
              </a:rPr>
              <a:t>. </a:t>
            </a:r>
            <a:r>
              <a:rPr lang="ro-RO" dirty="0">
                <a:solidFill>
                  <a:srgbClr val="000000"/>
                </a:solidFill>
              </a:rPr>
              <a:t>Iar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Daniel a </a:t>
            </a:r>
            <a:r>
              <a:rPr spc="-10" dirty="0">
                <a:solidFill>
                  <a:srgbClr val="000000"/>
                </a:solidFill>
              </a:rPr>
              <a:t>avut </a:t>
            </a:r>
            <a:r>
              <a:rPr spc="-20" dirty="0">
                <a:solidFill>
                  <a:srgbClr val="000000"/>
                </a:solidFill>
              </a:rPr>
              <a:t>înțelepciune </a:t>
            </a:r>
            <a:r>
              <a:rPr spc="-10" dirty="0">
                <a:solidFill>
                  <a:srgbClr val="000000"/>
                </a:solidFill>
              </a:rPr>
              <a:t>să </a:t>
            </a:r>
            <a:r>
              <a:rPr spc="-25" dirty="0" err="1">
                <a:solidFill>
                  <a:srgbClr val="000000"/>
                </a:solidFill>
              </a:rPr>
              <a:t>înțeleagă</a:t>
            </a:r>
            <a:r>
              <a:rPr spc="-25" dirty="0">
                <a:solidFill>
                  <a:srgbClr val="000000"/>
                </a:solidFill>
              </a:rPr>
              <a:t> </a:t>
            </a:r>
            <a:r>
              <a:rPr lang="ro-RO" spc="-5" dirty="0">
                <a:solidFill>
                  <a:srgbClr val="000000"/>
                </a:solidFill>
              </a:rPr>
              <a:t>viziunile </a:t>
            </a:r>
            <a:r>
              <a:rPr spc="-45" dirty="0" err="1">
                <a:solidFill>
                  <a:srgbClr val="000000"/>
                </a:solidFill>
              </a:rPr>
              <a:t>și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spc="-10" dirty="0" err="1">
                <a:solidFill>
                  <a:srgbClr val="000000"/>
                </a:solidFill>
              </a:rPr>
              <a:t>visuri</a:t>
            </a:r>
            <a:r>
              <a:rPr lang="ro-RO" spc="-10" dirty="0">
                <a:solidFill>
                  <a:srgbClr val="000000"/>
                </a:solidFill>
              </a:rPr>
              <a:t>le</a:t>
            </a:r>
            <a:r>
              <a:rPr spc="-10" dirty="0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  <p:transition spd="med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17340" y="167131"/>
            <a:ext cx="4794250" cy="56137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9050">
              <a:lnSpc>
                <a:spcPct val="100000"/>
              </a:lnSpc>
              <a:spcBef>
                <a:spcPts val="95"/>
              </a:spcBef>
              <a:tabLst>
                <a:tab pos="1335405" algn="l"/>
                <a:tab pos="2667000" algn="l"/>
              </a:tabLst>
            </a:pPr>
            <a:r>
              <a:rPr sz="2800" spc="-5" dirty="0">
                <a:latin typeface="Comic Sans MS"/>
                <a:cs typeface="Comic Sans MS"/>
              </a:rPr>
              <a:t>După trei ani de </a:t>
            </a:r>
            <a:r>
              <a:rPr sz="2800" spc="-20" dirty="0">
                <a:latin typeface="Comic Sans MS"/>
                <a:cs typeface="Comic Sans MS"/>
              </a:rPr>
              <a:t>școală </a:t>
            </a:r>
            <a:r>
              <a:rPr sz="2800" spc="-10" dirty="0">
                <a:latin typeface="Comic Sans MS"/>
                <a:cs typeface="Comic Sans MS"/>
              </a:rPr>
              <a:t>în  </a:t>
            </a:r>
            <a:r>
              <a:rPr sz="2800" spc="-5" dirty="0">
                <a:latin typeface="Comic Sans MS"/>
                <a:cs typeface="Comic Sans MS"/>
              </a:rPr>
              <a:t>Babilon, </a:t>
            </a:r>
            <a:r>
              <a:rPr sz="2800" spc="-45" dirty="0">
                <a:latin typeface="Comic Sans MS"/>
                <a:cs typeface="Comic Sans MS"/>
              </a:rPr>
              <a:t>toți </a:t>
            </a:r>
            <a:r>
              <a:rPr sz="2800" spc="-5" dirty="0">
                <a:latin typeface="Comic Sans MS"/>
                <a:cs typeface="Comic Sans MS"/>
              </a:rPr>
              <a:t>tinerii au </a:t>
            </a:r>
            <a:r>
              <a:rPr sz="2800" spc="-10" dirty="0">
                <a:latin typeface="Comic Sans MS"/>
                <a:cs typeface="Comic Sans MS"/>
              </a:rPr>
              <a:t>fost  </a:t>
            </a:r>
            <a:r>
              <a:rPr sz="2800" spc="-20" dirty="0">
                <a:latin typeface="Comic Sans MS"/>
                <a:cs typeface="Comic Sans MS"/>
              </a:rPr>
              <a:t>aduși </a:t>
            </a:r>
            <a:r>
              <a:rPr sz="2800" spc="-5" dirty="0" err="1">
                <a:latin typeface="Comic Sans MS"/>
                <a:cs typeface="Comic Sans MS"/>
              </a:rPr>
              <a:t>înaintea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împăratului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lang="ro-RO" sz="2800" spc="-5" dirty="0" err="1">
                <a:latin typeface="Comic Sans MS"/>
                <a:cs typeface="Comic Sans MS"/>
              </a:rPr>
              <a:t>Nabucodonosór</a:t>
            </a:r>
            <a:r>
              <a:rPr sz="2800" spc="-20" dirty="0">
                <a:latin typeface="Comic Sans MS"/>
                <a:cs typeface="Comic Sans MS"/>
              </a:rPr>
              <a:t>.	</a:t>
            </a:r>
            <a:r>
              <a:rPr sz="2800" dirty="0">
                <a:latin typeface="Comic Sans MS"/>
                <a:cs typeface="Comic Sans MS"/>
              </a:rPr>
              <a:t>El </a:t>
            </a:r>
            <a:r>
              <a:rPr lang="ro-RO" sz="2800" dirty="0">
                <a:latin typeface="Comic Sans MS"/>
                <a:cs typeface="Comic Sans MS"/>
              </a:rPr>
              <a:t>i-</a:t>
            </a:r>
            <a:r>
              <a:rPr sz="2800" spc="-5" dirty="0">
                <a:latin typeface="Comic Sans MS"/>
                <a:cs typeface="Comic Sans MS"/>
              </a:rPr>
              <a:t>a ales pe  Daniel </a:t>
            </a:r>
            <a:r>
              <a:rPr sz="2800" spc="-45" dirty="0" err="1">
                <a:latin typeface="Comic Sans MS"/>
                <a:cs typeface="Comic Sans MS"/>
              </a:rPr>
              <a:t>și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lang="ro-RO" sz="2800" spc="-45" dirty="0">
                <a:latin typeface="Comic Sans MS"/>
                <a:cs typeface="Comic Sans MS"/>
              </a:rPr>
              <a:t>pe </a:t>
            </a:r>
            <a:r>
              <a:rPr sz="2800" spc="-5" dirty="0" err="1">
                <a:latin typeface="Comic Sans MS"/>
                <a:cs typeface="Comic Sans MS"/>
              </a:rPr>
              <a:t>cei</a:t>
            </a:r>
            <a:r>
              <a:rPr sz="2800" spc="-5" dirty="0">
                <a:latin typeface="Comic Sans MS"/>
                <a:cs typeface="Comic Sans MS"/>
              </a:rPr>
              <a:t> trei </a:t>
            </a:r>
            <a:r>
              <a:rPr sz="2800" spc="-5" dirty="0" err="1">
                <a:latin typeface="Comic Sans MS"/>
                <a:cs typeface="Comic Sans MS"/>
              </a:rPr>
              <a:t>prieteni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ai</a:t>
            </a:r>
            <a:r>
              <a:rPr lang="ro-RO" sz="2800" spc="-1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lui</a:t>
            </a:r>
            <a:r>
              <a:rPr sz="2800" spc="-5" dirty="0">
                <a:latin typeface="Comic Sans MS"/>
                <a:cs typeface="Comic Sans MS"/>
              </a:rPr>
              <a:t> ca cei </a:t>
            </a:r>
            <a:r>
              <a:rPr sz="2800" spc="-10" dirty="0">
                <a:latin typeface="Comic Sans MS"/>
                <a:cs typeface="Comic Sans MS"/>
              </a:rPr>
              <a:t>mai </a:t>
            </a:r>
            <a:r>
              <a:rPr sz="2800" spc="-5" dirty="0">
                <a:latin typeface="Comic Sans MS"/>
                <a:cs typeface="Comic Sans MS"/>
              </a:rPr>
              <a:t>buni dintre </a:t>
            </a:r>
            <a:r>
              <a:rPr sz="2800" spc="-370" dirty="0">
                <a:latin typeface="Comic Sans MS"/>
                <a:cs typeface="Comic Sans MS"/>
              </a:rPr>
              <a:t>toți  </a:t>
            </a:r>
            <a:r>
              <a:rPr sz="2800" spc="-5" dirty="0" err="1">
                <a:latin typeface="Comic Sans MS"/>
                <a:cs typeface="Comic Sans MS"/>
              </a:rPr>
              <a:t>tinerii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spc="-5" dirty="0" err="1">
                <a:latin typeface="Comic Sans MS"/>
                <a:cs typeface="Comic Sans MS"/>
              </a:rPr>
              <a:t>fapt</a:t>
            </a:r>
            <a:r>
              <a:rPr sz="2800" spc="-5" dirty="0">
                <a:latin typeface="Comic Sans MS"/>
                <a:cs typeface="Comic Sans MS"/>
              </a:rPr>
              <a:t>,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împăratul</a:t>
            </a:r>
            <a:r>
              <a:rPr sz="2800" spc="-5" dirty="0">
                <a:latin typeface="Comic Sans MS"/>
                <a:cs typeface="Comic Sans MS"/>
              </a:rPr>
              <a:t> a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descoperit</a:t>
            </a:r>
            <a:r>
              <a:rPr sz="2800" spc="-5" dirty="0">
                <a:latin typeface="Comic Sans MS"/>
                <a:cs typeface="Comic Sans MS"/>
              </a:rPr>
              <a:t> că Daniel avea  </a:t>
            </a:r>
            <a:r>
              <a:rPr sz="2800" spc="-10" dirty="0">
                <a:latin typeface="Comic Sans MS"/>
                <a:cs typeface="Comic Sans MS"/>
              </a:rPr>
              <a:t>mai </a:t>
            </a:r>
            <a:r>
              <a:rPr sz="2800" spc="-5" dirty="0">
                <a:latin typeface="Comic Sans MS"/>
                <a:cs typeface="Comic Sans MS"/>
              </a:rPr>
              <a:t>multă </a:t>
            </a:r>
            <a:r>
              <a:rPr sz="2800" spc="-20" dirty="0">
                <a:latin typeface="Comic Sans MS"/>
                <a:cs typeface="Comic Sans MS"/>
              </a:rPr>
              <a:t>înțelepciune</a:t>
            </a:r>
            <a:r>
              <a:rPr sz="2800" spc="25" dirty="0">
                <a:latin typeface="Comic Sans MS"/>
                <a:cs typeface="Comic Sans MS"/>
              </a:rPr>
              <a:t> </a:t>
            </a:r>
            <a:r>
              <a:rPr sz="2800" spc="-180" dirty="0">
                <a:latin typeface="Comic Sans MS"/>
                <a:cs typeface="Comic Sans MS"/>
              </a:rPr>
              <a:t>decât</a:t>
            </a:r>
            <a:endParaRPr sz="2800" dirty="0">
              <a:latin typeface="Comic Sans MS"/>
              <a:cs typeface="Comic Sans MS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2800" spc="-40" dirty="0">
                <a:latin typeface="Comic Sans MS"/>
                <a:cs typeface="Comic Sans MS"/>
              </a:rPr>
              <a:t>toți </a:t>
            </a:r>
            <a:r>
              <a:rPr sz="2800" spc="-5" dirty="0">
                <a:latin typeface="Comic Sans MS"/>
                <a:cs typeface="Comic Sans MS"/>
              </a:rPr>
              <a:t>oamenii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endParaRPr sz="2800" dirty="0">
              <a:latin typeface="Comic Sans MS"/>
              <a:cs typeface="Comic Sans MS"/>
            </a:endParaRPr>
          </a:p>
          <a:p>
            <a:pPr marR="5080" algn="r">
              <a:lnSpc>
                <a:spcPct val="100000"/>
              </a:lnSpc>
            </a:pPr>
            <a:r>
              <a:rPr sz="2800" spc="-40" dirty="0">
                <a:latin typeface="Comic Sans MS"/>
                <a:cs typeface="Comic Sans MS"/>
              </a:rPr>
              <a:t>știință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din</a:t>
            </a:r>
            <a:endParaRPr sz="2800" dirty="0">
              <a:latin typeface="Comic Sans MS"/>
              <a:cs typeface="Comic Sans MS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2800" spc="-20" dirty="0">
                <a:latin typeface="Comic Sans MS"/>
                <a:cs typeface="Comic Sans MS"/>
              </a:rPr>
              <a:t>împărăția </a:t>
            </a:r>
            <a:r>
              <a:rPr sz="2800" spc="-10" dirty="0">
                <a:latin typeface="Comic Sans MS"/>
                <a:cs typeface="Comic Sans MS"/>
              </a:rPr>
              <a:t>lui.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 spd="med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0784" y="167131"/>
            <a:ext cx="8111490" cy="60446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6163310" algn="l"/>
                <a:tab pos="7120255" algn="l"/>
              </a:tabLst>
            </a:pPr>
            <a:r>
              <a:rPr sz="2800" spc="-5" dirty="0">
                <a:latin typeface="Comic Sans MS"/>
                <a:cs typeface="Comic Sans MS"/>
              </a:rPr>
              <a:t>Într-o noapte, împăratul a </a:t>
            </a:r>
            <a:r>
              <a:rPr sz="2800" spc="-10" dirty="0">
                <a:latin typeface="Comic Sans MS"/>
                <a:cs typeface="Comic Sans MS"/>
              </a:rPr>
              <a:t>avut </a:t>
            </a:r>
            <a:r>
              <a:rPr sz="2800" spc="-5" dirty="0">
                <a:latin typeface="Comic Sans MS"/>
                <a:cs typeface="Comic Sans MS"/>
              </a:rPr>
              <a:t>un</a:t>
            </a:r>
            <a:r>
              <a:rPr sz="2800" spc="1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vis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rău.	</a:t>
            </a:r>
            <a:r>
              <a:rPr sz="2800" dirty="0">
                <a:latin typeface="Comic Sans MS"/>
                <a:cs typeface="Comic Sans MS"/>
              </a:rPr>
              <a:t>El </a:t>
            </a:r>
            <a:r>
              <a:rPr lang="ro-RO" sz="2800" dirty="0">
                <a:latin typeface="Comic Sans MS"/>
                <a:cs typeface="Comic Sans MS"/>
              </a:rPr>
              <a:t>i-</a:t>
            </a:r>
            <a:r>
              <a:rPr sz="2800" spc="-5" dirty="0">
                <a:latin typeface="Comic Sans MS"/>
                <a:cs typeface="Comic Sans MS"/>
              </a:rPr>
              <a:t>a  chemat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35" dirty="0">
                <a:latin typeface="Comic Sans MS"/>
                <a:cs typeface="Comic Sans MS"/>
              </a:rPr>
              <a:t>toți </a:t>
            </a:r>
            <a:r>
              <a:rPr sz="2800" spc="-5" dirty="0">
                <a:latin typeface="Comic Sans MS"/>
                <a:cs typeface="Comic Sans MS"/>
              </a:rPr>
              <a:t>vrăjitorii </a:t>
            </a:r>
            <a:r>
              <a:rPr sz="2800" spc="-45" dirty="0">
                <a:latin typeface="Comic Sans MS"/>
                <a:cs typeface="Comic Sans MS"/>
              </a:rPr>
              <a:t>și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35" dirty="0">
                <a:latin typeface="Comic Sans MS"/>
                <a:cs typeface="Comic Sans MS"/>
              </a:rPr>
              <a:t>toți </a:t>
            </a:r>
            <a:r>
              <a:rPr sz="2800" spc="-5" dirty="0">
                <a:latin typeface="Comic Sans MS"/>
                <a:cs typeface="Comic Sans MS"/>
              </a:rPr>
              <a:t>oamenii de  </a:t>
            </a:r>
            <a:r>
              <a:rPr sz="2800" spc="-90" dirty="0">
                <a:latin typeface="Comic Sans MS"/>
                <a:cs typeface="Comic Sans MS"/>
              </a:rPr>
              <a:t>ș</a:t>
            </a:r>
            <a:r>
              <a:rPr sz="2800" spc="-5" dirty="0">
                <a:latin typeface="Comic Sans MS"/>
                <a:cs typeface="Comic Sans MS"/>
              </a:rPr>
              <a:t>t</a:t>
            </a:r>
            <a:r>
              <a:rPr sz="2800" spc="-10" dirty="0">
                <a:latin typeface="Comic Sans MS"/>
                <a:cs typeface="Comic Sans MS"/>
              </a:rPr>
              <a:t>ii</a:t>
            </a:r>
            <a:r>
              <a:rPr sz="2800" spc="-5" dirty="0">
                <a:latin typeface="Comic Sans MS"/>
                <a:cs typeface="Comic Sans MS"/>
              </a:rPr>
              <a:t>n</a:t>
            </a:r>
            <a:r>
              <a:rPr sz="2800" spc="-170" dirty="0">
                <a:latin typeface="Comic Sans MS"/>
                <a:cs typeface="Comic Sans MS"/>
              </a:rPr>
              <a:t>ț</a:t>
            </a:r>
            <a:r>
              <a:rPr sz="2800" spc="-5" dirty="0">
                <a:latin typeface="Comic Sans MS"/>
                <a:cs typeface="Comic Sans MS"/>
              </a:rPr>
              <a:t>ă</a:t>
            </a:r>
            <a:r>
              <a:rPr sz="2800" spc="35" dirty="0">
                <a:latin typeface="Comic Sans MS"/>
                <a:cs typeface="Comic Sans MS"/>
              </a:rPr>
              <a:t> </a:t>
            </a:r>
            <a:r>
              <a:rPr sz="2800" spc="-15" dirty="0">
                <a:latin typeface="Comic Sans MS"/>
                <a:cs typeface="Comic Sans MS"/>
              </a:rPr>
              <a:t>s</a:t>
            </a:r>
            <a:r>
              <a:rPr sz="2800" spc="-5" dirty="0">
                <a:latin typeface="Comic Sans MS"/>
                <a:cs typeface="Comic Sans MS"/>
              </a:rPr>
              <a:t>ă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vi</a:t>
            </a:r>
            <a:r>
              <a:rPr sz="2800" spc="-5" dirty="0">
                <a:latin typeface="Comic Sans MS"/>
                <a:cs typeface="Comic Sans MS"/>
              </a:rPr>
              <a:t>nă</a:t>
            </a:r>
            <a:r>
              <a:rPr sz="2800" spc="25" dirty="0">
                <a:latin typeface="Comic Sans MS"/>
                <a:cs typeface="Comic Sans MS"/>
              </a:rPr>
              <a:t> </a:t>
            </a:r>
            <a:r>
              <a:rPr sz="2800" spc="-90" dirty="0">
                <a:latin typeface="Comic Sans MS"/>
                <a:cs typeface="Comic Sans MS"/>
              </a:rPr>
              <a:t>ș</a:t>
            </a:r>
            <a:r>
              <a:rPr sz="2800" spc="-5" dirty="0">
                <a:latin typeface="Comic Sans MS"/>
                <a:cs typeface="Comic Sans MS"/>
              </a:rPr>
              <a:t>i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spc="-15" dirty="0">
                <a:latin typeface="Comic Sans MS"/>
                <a:cs typeface="Comic Sans MS"/>
              </a:rPr>
              <a:t>s</a:t>
            </a:r>
            <a:r>
              <a:rPr sz="2800" spc="-5" dirty="0">
                <a:latin typeface="Comic Sans MS"/>
                <a:cs typeface="Comic Sans MS"/>
              </a:rPr>
              <a:t>ă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spc="-15" dirty="0">
                <a:latin typeface="Comic Sans MS"/>
                <a:cs typeface="Comic Sans MS"/>
              </a:rPr>
              <a:t>s</a:t>
            </a:r>
            <a:r>
              <a:rPr sz="2800" spc="-5" dirty="0">
                <a:latin typeface="Comic Sans MS"/>
                <a:cs typeface="Comic Sans MS"/>
              </a:rPr>
              <a:t>tea</a:t>
            </a:r>
            <a:r>
              <a:rPr sz="2800" spc="2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î</a:t>
            </a:r>
            <a:r>
              <a:rPr sz="2800" spc="-5" dirty="0">
                <a:latin typeface="Comic Sans MS"/>
                <a:cs typeface="Comic Sans MS"/>
              </a:rPr>
              <a:t>n</a:t>
            </a:r>
            <a:r>
              <a:rPr sz="2800" spc="-10" dirty="0">
                <a:latin typeface="Comic Sans MS"/>
                <a:cs typeface="Comic Sans MS"/>
              </a:rPr>
              <a:t>ai</a:t>
            </a:r>
            <a:r>
              <a:rPr sz="2800" spc="-5" dirty="0">
                <a:latin typeface="Comic Sans MS"/>
                <a:cs typeface="Comic Sans MS"/>
              </a:rPr>
              <a:t>ntea</a:t>
            </a:r>
            <a:r>
              <a:rPr sz="2800" spc="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</a:t>
            </a:r>
            <a:r>
              <a:rPr sz="2800" spc="-10" dirty="0">
                <a:latin typeface="Comic Sans MS"/>
                <a:cs typeface="Comic Sans MS"/>
              </a:rPr>
              <a:t>ui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r>
              <a:rPr sz="2800" dirty="0">
                <a:latin typeface="Comic Sans MS"/>
                <a:cs typeface="Comic Sans MS"/>
              </a:rPr>
              <a:t>	Împăratul </a:t>
            </a:r>
            <a:r>
              <a:rPr sz="2800" spc="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 </a:t>
            </a:r>
            <a:r>
              <a:rPr sz="2800" spc="-10" dirty="0">
                <a:latin typeface="Comic Sans MS"/>
                <a:cs typeface="Comic Sans MS"/>
              </a:rPr>
              <a:t>zis, </a:t>
            </a:r>
            <a:r>
              <a:rPr sz="2800" spc="-5" dirty="0">
                <a:latin typeface="Comic Sans MS"/>
                <a:cs typeface="Comic Sans MS"/>
              </a:rPr>
              <a:t>„Eu </a:t>
            </a:r>
            <a:r>
              <a:rPr sz="2800" spc="-10" dirty="0">
                <a:latin typeface="Comic Sans MS"/>
                <a:cs typeface="Comic Sans MS"/>
              </a:rPr>
              <a:t>am avut </a:t>
            </a:r>
            <a:r>
              <a:rPr sz="2800" spc="-5" dirty="0">
                <a:latin typeface="Comic Sans MS"/>
                <a:cs typeface="Comic Sans MS"/>
              </a:rPr>
              <a:t>un vis rău, </a:t>
            </a:r>
            <a:r>
              <a:rPr sz="2800" spc="-45" dirty="0" err="1">
                <a:latin typeface="Comic Sans MS"/>
                <a:cs typeface="Comic Sans MS"/>
              </a:rPr>
              <a:t>și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lang="ro-RO" sz="2800" spc="-5" dirty="0">
                <a:latin typeface="Comic Sans MS"/>
                <a:cs typeface="Comic Sans MS"/>
              </a:rPr>
              <a:t>sufletul</a:t>
            </a:r>
            <a:r>
              <a:rPr sz="2800" spc="-5" dirty="0">
                <a:latin typeface="Comic Sans MS"/>
                <a:cs typeface="Comic Sans MS"/>
              </a:rPr>
              <a:t> meu este  tulburat ca </a:t>
            </a:r>
            <a:r>
              <a:rPr sz="2800" spc="-10" dirty="0">
                <a:latin typeface="Comic Sans MS"/>
                <a:cs typeface="Comic Sans MS"/>
              </a:rPr>
              <a:t>să </a:t>
            </a:r>
            <a:r>
              <a:rPr sz="2800" spc="-30" dirty="0">
                <a:latin typeface="Comic Sans MS"/>
                <a:cs typeface="Comic Sans MS"/>
              </a:rPr>
              <a:t>înțeleg</a:t>
            </a:r>
            <a:r>
              <a:rPr sz="2800" spc="70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visul.”</a:t>
            </a:r>
            <a:endParaRPr sz="2800" dirty="0">
              <a:latin typeface="Comic Sans MS"/>
              <a:cs typeface="Comic Sans MS"/>
            </a:endParaRPr>
          </a:p>
          <a:p>
            <a:pPr marL="12700" marR="459867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Oamenii de </a:t>
            </a:r>
            <a:r>
              <a:rPr sz="2800" spc="-40" dirty="0">
                <a:latin typeface="Comic Sans MS"/>
                <a:cs typeface="Comic Sans MS"/>
              </a:rPr>
              <a:t>știință </a:t>
            </a:r>
            <a:r>
              <a:rPr sz="2800" dirty="0">
                <a:latin typeface="Comic Sans MS"/>
                <a:cs typeface="Comic Sans MS"/>
              </a:rPr>
              <a:t>au  </a:t>
            </a:r>
            <a:r>
              <a:rPr sz="2800" spc="-5" dirty="0">
                <a:latin typeface="Comic Sans MS"/>
                <a:cs typeface="Comic Sans MS"/>
              </a:rPr>
              <a:t>răspuns, </a:t>
            </a:r>
            <a:r>
              <a:rPr sz="2800" spc="-15" dirty="0">
                <a:latin typeface="Comic Sans MS"/>
                <a:cs typeface="Comic Sans MS"/>
              </a:rPr>
              <a:t>„Veșnic să  trăiești</a:t>
            </a:r>
            <a:r>
              <a:rPr sz="2800" spc="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împărate!</a:t>
            </a:r>
            <a:endParaRPr sz="2800" dirty="0">
              <a:latin typeface="Comic Sans MS"/>
              <a:cs typeface="Comic Sans MS"/>
            </a:endParaRPr>
          </a:p>
          <a:p>
            <a:pPr marL="12700" marR="5615305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Spune </a:t>
            </a:r>
            <a:r>
              <a:rPr sz="2800" spc="-10" dirty="0">
                <a:latin typeface="Comic Sans MS"/>
                <a:cs typeface="Comic Sans MS"/>
              </a:rPr>
              <a:t>visul </a:t>
            </a:r>
            <a:r>
              <a:rPr sz="2800" spc="-10" dirty="0" err="1">
                <a:latin typeface="Comic Sans MS"/>
                <a:cs typeface="Comic Sans MS"/>
              </a:rPr>
              <a:t>tău</a:t>
            </a:r>
            <a:r>
              <a:rPr sz="2800" spc="-10" dirty="0">
                <a:latin typeface="Comic Sans MS"/>
                <a:cs typeface="Comic Sans MS"/>
              </a:rPr>
              <a:t>  </a:t>
            </a:r>
            <a:r>
              <a:rPr lang="ro-RO" sz="2800" spc="-5" dirty="0">
                <a:latin typeface="Comic Sans MS"/>
                <a:cs typeface="Comic Sans MS"/>
              </a:rPr>
              <a:t>slujitorilor</a:t>
            </a:r>
            <a:r>
              <a:rPr sz="2800" spc="-5" dirty="0">
                <a:latin typeface="Comic Sans MS"/>
                <a:cs typeface="Comic Sans MS"/>
              </a:rPr>
              <a:t> tăi  </a:t>
            </a:r>
            <a:r>
              <a:rPr sz="2800" spc="-40" dirty="0">
                <a:latin typeface="Comic Sans MS"/>
                <a:cs typeface="Comic Sans MS"/>
              </a:rPr>
              <a:t>și </a:t>
            </a:r>
            <a:r>
              <a:rPr sz="2800" spc="-5" dirty="0">
                <a:latin typeface="Comic Sans MS"/>
                <a:cs typeface="Comic Sans MS"/>
              </a:rPr>
              <a:t>noi </a:t>
            </a:r>
            <a:r>
              <a:rPr sz="2800" spc="-50" dirty="0">
                <a:latin typeface="Comic Sans MS"/>
                <a:cs typeface="Comic Sans MS"/>
              </a:rPr>
              <a:t>îți </a:t>
            </a:r>
            <a:r>
              <a:rPr sz="2800" spc="-5" dirty="0">
                <a:latin typeface="Comic Sans MS"/>
                <a:cs typeface="Comic Sans MS"/>
              </a:rPr>
              <a:t>vom  spune </a:t>
            </a:r>
            <a:r>
              <a:rPr sz="2800" spc="-5" dirty="0" err="1">
                <a:latin typeface="Comic Sans MS"/>
                <a:cs typeface="Comic Sans MS"/>
              </a:rPr>
              <a:t>ce</a:t>
            </a:r>
            <a:r>
              <a:rPr sz="2800" spc="-5" dirty="0">
                <a:latin typeface="Comic Sans MS"/>
                <a:cs typeface="Comic Sans MS"/>
              </a:rPr>
              <a:t>  </a:t>
            </a:r>
            <a:r>
              <a:rPr lang="ro-RO" sz="2800" spc="-5" dirty="0">
                <a:latin typeface="Comic Sans MS"/>
                <a:cs typeface="Comic Sans MS"/>
              </a:rPr>
              <a:t>semnificație</a:t>
            </a:r>
            <a:r>
              <a:rPr sz="2800" spc="-5" dirty="0">
                <a:latin typeface="Comic Sans MS"/>
                <a:cs typeface="Comic Sans MS"/>
              </a:rPr>
              <a:t>  are </a:t>
            </a:r>
            <a:r>
              <a:rPr sz="2800" spc="-10" dirty="0">
                <a:latin typeface="Comic Sans MS"/>
                <a:cs typeface="Comic Sans MS"/>
              </a:rPr>
              <a:t>visul</a:t>
            </a:r>
            <a:r>
              <a:rPr sz="2800" spc="-5" dirty="0">
                <a:latin typeface="Comic Sans MS"/>
                <a:cs typeface="Comic Sans MS"/>
              </a:rPr>
              <a:t> tău.”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 spd="med"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6FF6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884</Words>
  <Application>Microsoft Office PowerPoint</Application>
  <PresentationFormat>Expunere pe ecran (4:3)</PresentationFormat>
  <Paragraphs>34</Paragraphs>
  <Slides>18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2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18</vt:i4>
      </vt:variant>
    </vt:vector>
  </HeadingPairs>
  <TitlesOfParts>
    <vt:vector size="21" baseType="lpstr">
      <vt:lpstr>Calibri</vt:lpstr>
      <vt:lpstr>Comic Sans MS</vt:lpstr>
      <vt:lpstr>Office Theme</vt:lpstr>
      <vt:lpstr>Prezentare PowerPoint</vt:lpstr>
      <vt:lpstr>Daniel și trei prieteni ai lui locuiau în Israel. Într-o  zi un împărat important a venit în satul lor și a luat  pe toți tinerii deștepți și i-a dus departe în țara   lui. Regele avea un nume lung – Nabucodonosór –  și el locuia într-o țară numită Babilon.</vt:lpstr>
      <vt:lpstr>Tineri au fost îngrijiți bine în Babilon. Regele a  ales pe cei mai deștepți și cei mai buni tineri din  toate împărățiile lumii. El avea să-i învețe limba din  Babilon ca ei să devină slujitorii lui și să-l ajute să  conducă împărăția.</vt:lpstr>
      <vt:lpstr>Și mâncarea   era bună. Tineri mâncau ce mânca            și regele. Dar Daniel și prietenii lui au refuzat să  mănânce mâncarea împăratului fiindcă era închinată  unor zei falși. Daniel a promis că el nu va  face nimic care să-l supere pe Dumnezeu. Dumnezeul lui Israel a poruncit poporului Său să nu aibă nici o legătură cu idolii sau zeii falși.</vt:lpstr>
      <vt:lpstr>Daniel a cerut permisiunea persoanei care-l  supraveghea ca să nu mănânce mâncarea împăratului.  Dacă împăratul afla, împăratul ar fi fost foarte  supărat. Dar Dumnezeu l-a făcut pe Daniel, plăcut în fața acelui om care-l supraveghea.</vt:lpstr>
      <vt:lpstr>Prezentare PowerPoint</vt:lpstr>
      <vt:lpstr>Acești tineri L-au cinstit pe Dumnezeu. Și  Dumnezeu i-a cinstit pe ei. Dumnezeu le-a dat  înțelepciune în toate lucrurile pe care ei le învățau. Iar Daniel a avut înțelepciune să înțeleagă viziunile și visurile.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Dumnezeu a arătat lui Daniel visul împăratului și  semnificația lui. Daniel l-a binecuvântat pe Dumnezeul cerului, spunând, „Binecuvântat să fie Numele  Domnului din veșnicie în veșnicie, fiindcă a Lui este înțelepciunea și puterea.”</vt:lpstr>
      <vt:lpstr>Daniel s-a grăbit să spună împăratului, „Este un  Dumnezeu în ceruri care revelează secretele.” El i-a  spus împăratului ce vis a avut și ce semnificație are.</vt:lpstr>
      <vt:lpstr>Prezentare PowerPoint</vt:lpstr>
      <vt:lpstr>Prezentare PowerPoint</vt:lpstr>
      <vt:lpstr>Sfârşit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Daniel the Captive Romanian</dc:title>
  <dc:creator>Mihail</dc:creator>
  <cp:lastModifiedBy>iacob mihail andrei</cp:lastModifiedBy>
  <cp:revision>29</cp:revision>
  <dcterms:created xsi:type="dcterms:W3CDTF">2020-02-26T11:07:39Z</dcterms:created>
  <dcterms:modified xsi:type="dcterms:W3CDTF">2020-03-06T06:11:34Z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2019-03-26T00:00:00Z</vt:filetime>
  </property>
  <property fmtid="{D5CDD505-2E9C-101B-9397-08002B2CF9AE}" pid="3" name="Creator">
    <vt:lpwstr>Acrobat PDFMaker 17 for PowerPoint</vt:lpwstr>
  </property>
  <property fmtid="{D5CDD505-2E9C-101B-9397-08002B2CF9AE}" pid="4" name="LastSaved">
    <vt:filetime>2020-02-26T00:00:00Z</vt:filetime>
  </property>
</Properties>
</file>