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1302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42768" y="25666"/>
            <a:ext cx="3858463" cy="1254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66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66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FF66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8001" y="319531"/>
            <a:ext cx="4927996" cy="3011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6FF66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1676400"/>
            <a:ext cx="333946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1980" marR="5080" indent="-589915"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FF00"/>
                </a:solidFill>
                <a:latin typeface="Comic Sans MS"/>
                <a:cs typeface="Comic Sans MS"/>
              </a:rPr>
              <a:t>Daniel</a:t>
            </a:r>
            <a:r>
              <a:rPr lang="ro-RO" sz="4400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</a:p>
          <a:p>
            <a:pPr marL="601980" marR="5080" indent="-589915" algn="ctr">
              <a:lnSpc>
                <a:spcPct val="100000"/>
              </a:lnSpc>
              <a:spcBef>
                <a:spcPts val="105"/>
              </a:spcBef>
            </a:pPr>
            <a:r>
              <a:rPr lang="ro-RO" sz="4400" dirty="0">
                <a:solidFill>
                  <a:srgbClr val="FFFF00"/>
                </a:solidFill>
                <a:latin typeface="Comic Sans MS"/>
                <a:cs typeface="Comic Sans MS"/>
              </a:rPr>
              <a:t>prizonierul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0784" y="167131"/>
            <a:ext cx="8582025" cy="6000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431030" algn="l"/>
                <a:tab pos="6264275" algn="l"/>
              </a:tabLst>
            </a:pPr>
            <a:r>
              <a:rPr sz="2800" spc="-5" dirty="0">
                <a:latin typeface="Comic Sans MS"/>
                <a:cs typeface="Comic Sans MS"/>
              </a:rPr>
              <a:t>Împăratul a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răspuns,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„Nu!	Voi trebuie </a:t>
            </a:r>
            <a:r>
              <a:rPr sz="2800" spc="-10" dirty="0">
                <a:latin typeface="Comic Sans MS"/>
                <a:cs typeface="Comic Sans MS"/>
              </a:rPr>
              <a:t>să-mi </a:t>
            </a:r>
            <a:r>
              <a:rPr sz="2800" spc="-220" dirty="0">
                <a:latin typeface="Comic Sans MS"/>
                <a:cs typeface="Comic Sans MS"/>
              </a:rPr>
              <a:t>spuneți  </a:t>
            </a:r>
            <a:r>
              <a:rPr sz="2800" spc="-5" dirty="0">
                <a:latin typeface="Comic Sans MS"/>
                <a:cs typeface="Comic Sans MS"/>
              </a:rPr>
              <a:t>ce vis </a:t>
            </a:r>
            <a:r>
              <a:rPr sz="2800" spc="-10" dirty="0">
                <a:latin typeface="Comic Sans MS"/>
                <a:cs typeface="Comic Sans MS"/>
              </a:rPr>
              <a:t>am avut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 err="1">
                <a:latin typeface="Comic Sans MS"/>
                <a:cs typeface="Comic Sans MS"/>
              </a:rPr>
              <a:t>ce</a:t>
            </a:r>
            <a:r>
              <a:rPr sz="2800" spc="17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semnificație</a:t>
            </a:r>
            <a:r>
              <a:rPr sz="2800" spc="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are.	Dacă nu, </a:t>
            </a:r>
            <a:r>
              <a:rPr sz="2800" spc="-45" dirty="0">
                <a:latin typeface="Comic Sans MS"/>
                <a:cs typeface="Comic Sans MS"/>
              </a:rPr>
              <a:t>toți  veți </a:t>
            </a:r>
            <a:r>
              <a:rPr sz="2800" spc="-10" dirty="0">
                <a:latin typeface="Comic Sans MS"/>
                <a:cs typeface="Comic Sans MS"/>
              </a:rPr>
              <a:t>fi </a:t>
            </a:r>
            <a:r>
              <a:rPr sz="2800" spc="-25" dirty="0">
                <a:latin typeface="Comic Sans MS"/>
                <a:cs typeface="Comic Sans MS"/>
              </a:rPr>
              <a:t>tăiați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25" dirty="0">
                <a:latin typeface="Comic Sans MS"/>
                <a:cs typeface="Comic Sans MS"/>
              </a:rPr>
              <a:t>bucăți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casele</a:t>
            </a:r>
            <a:r>
              <a:rPr sz="2800" spc="2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voastre</a:t>
            </a:r>
            <a:endParaRPr sz="2800" dirty="0">
              <a:latin typeface="Comic Sans MS"/>
              <a:cs typeface="Comic Sans MS"/>
            </a:endParaRPr>
          </a:p>
          <a:p>
            <a:pPr marL="12700" marR="3215640">
              <a:lnSpc>
                <a:spcPct val="100000"/>
              </a:lnSpc>
              <a:tabLst>
                <a:tab pos="2058035" algn="l"/>
              </a:tabLst>
            </a:pPr>
            <a:r>
              <a:rPr sz="2800" spc="-5" dirty="0">
                <a:latin typeface="Comic Sans MS"/>
                <a:cs typeface="Comic Sans MS"/>
              </a:rPr>
              <a:t>vor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fi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arse!	</a:t>
            </a:r>
            <a:r>
              <a:rPr sz="2800" spc="-10" dirty="0">
                <a:latin typeface="Comic Sans MS"/>
                <a:cs typeface="Comic Sans MS"/>
              </a:rPr>
              <a:t>Dar dacă-mi </a:t>
            </a:r>
            <a:r>
              <a:rPr sz="2800" spc="-220" dirty="0">
                <a:latin typeface="Comic Sans MS"/>
                <a:cs typeface="Comic Sans MS"/>
              </a:rPr>
              <a:t>spuneți  </a:t>
            </a:r>
            <a:r>
              <a:rPr sz="2800" spc="-10" dirty="0">
                <a:latin typeface="Comic Sans MS"/>
                <a:cs typeface="Comic Sans MS"/>
              </a:rPr>
              <a:t>visul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 err="1">
                <a:latin typeface="Comic Sans MS"/>
                <a:cs typeface="Comic Sans MS"/>
              </a:rPr>
              <a:t>ce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semnificație</a:t>
            </a:r>
            <a:r>
              <a:rPr sz="2800" spc="-5" dirty="0">
                <a:latin typeface="Comic Sans MS"/>
                <a:cs typeface="Comic Sans MS"/>
              </a:rPr>
              <a:t> are,” a  </a:t>
            </a:r>
            <a:r>
              <a:rPr sz="2800" spc="-10" dirty="0">
                <a:latin typeface="Comic Sans MS"/>
                <a:cs typeface="Comic Sans MS"/>
              </a:rPr>
              <a:t>spus </a:t>
            </a:r>
            <a:r>
              <a:rPr sz="2800" spc="-5" dirty="0">
                <a:latin typeface="Comic Sans MS"/>
                <a:cs typeface="Comic Sans MS"/>
              </a:rPr>
              <a:t>împăratul, „voi </a:t>
            </a:r>
            <a:r>
              <a:rPr sz="2800" spc="-45" dirty="0">
                <a:latin typeface="Comic Sans MS"/>
                <a:cs typeface="Comic Sans MS"/>
              </a:rPr>
              <a:t>veți </a:t>
            </a:r>
            <a:r>
              <a:rPr sz="2800" spc="-5" dirty="0">
                <a:latin typeface="Comic Sans MS"/>
                <a:cs typeface="Comic Sans MS"/>
              </a:rPr>
              <a:t>primi  multe daruri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răsplată</a:t>
            </a:r>
            <a:r>
              <a:rPr sz="2800" spc="105" dirty="0">
                <a:latin typeface="Comic Sans MS"/>
                <a:cs typeface="Comic Sans MS"/>
              </a:rPr>
              <a:t> </a:t>
            </a:r>
            <a:r>
              <a:rPr sz="2800" spc="-45" dirty="0">
                <a:latin typeface="Comic Sans MS"/>
                <a:cs typeface="Comic Sans MS"/>
              </a:rPr>
              <a:t>și</a:t>
            </a:r>
            <a:endParaRPr sz="2800" dirty="0">
              <a:latin typeface="Comic Sans MS"/>
              <a:cs typeface="Comic Sans MS"/>
            </a:endParaRPr>
          </a:p>
          <a:p>
            <a:pPr marL="12700" marR="4671060">
              <a:lnSpc>
                <a:spcPct val="100000"/>
              </a:lnSpc>
              <a:spcBef>
                <a:spcPts val="5"/>
              </a:spcBef>
              <a:tabLst>
                <a:tab pos="2494915" algn="l"/>
              </a:tabLst>
            </a:pPr>
            <a:r>
              <a:rPr sz="2800" spc="-5" dirty="0">
                <a:latin typeface="Comic Sans MS"/>
                <a:cs typeface="Comic Sans MS"/>
              </a:rPr>
              <a:t>mare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onoare</a:t>
            </a:r>
            <a:r>
              <a:rPr sz="2800" spc="-5" dirty="0">
                <a:latin typeface="Comic Sans MS"/>
                <a:cs typeface="Comic Sans MS"/>
              </a:rPr>
              <a:t>.”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Dar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bine  </a:t>
            </a:r>
            <a:r>
              <a:rPr sz="2800" spc="-15" dirty="0">
                <a:latin typeface="Comic Sans MS"/>
                <a:cs typeface="Comic Sans MS"/>
              </a:rPr>
              <a:t>înțeles, </a:t>
            </a:r>
            <a:r>
              <a:rPr sz="2800" spc="-5" dirty="0">
                <a:latin typeface="Comic Sans MS"/>
                <a:cs typeface="Comic Sans MS"/>
              </a:rPr>
              <a:t>nici un om de  </a:t>
            </a:r>
            <a:r>
              <a:rPr sz="2800" spc="-40" dirty="0">
                <a:latin typeface="Comic Sans MS"/>
                <a:cs typeface="Comic Sans MS"/>
              </a:rPr>
              <a:t>știință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endParaRPr sz="2800" dirty="0">
              <a:latin typeface="Comic Sans MS"/>
              <a:cs typeface="Comic Sans MS"/>
            </a:endParaRPr>
          </a:p>
          <a:p>
            <a:pPr marL="12700" marR="672909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 putut  spune  </a:t>
            </a:r>
            <a:r>
              <a:rPr sz="2800" spc="-10" dirty="0">
                <a:latin typeface="Comic Sans MS"/>
                <a:cs typeface="Comic Sans MS"/>
              </a:rPr>
              <a:t>îm</a:t>
            </a:r>
            <a:r>
              <a:rPr sz="2800" dirty="0">
                <a:latin typeface="Comic Sans MS"/>
                <a:cs typeface="Comic Sans MS"/>
              </a:rPr>
              <a:t>p</a:t>
            </a:r>
            <a:r>
              <a:rPr sz="2800" spc="-10" dirty="0">
                <a:latin typeface="Comic Sans MS"/>
                <a:cs typeface="Comic Sans MS"/>
              </a:rPr>
              <a:t>ă</a:t>
            </a:r>
            <a:r>
              <a:rPr sz="2800" spc="-5" dirty="0">
                <a:latin typeface="Comic Sans MS"/>
                <a:cs typeface="Comic Sans MS"/>
              </a:rPr>
              <a:t>r</a:t>
            </a:r>
            <a:r>
              <a:rPr sz="2800" spc="-1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-10" dirty="0">
                <a:latin typeface="Comic Sans MS"/>
                <a:cs typeface="Comic Sans MS"/>
              </a:rPr>
              <a:t>u</a:t>
            </a:r>
            <a:r>
              <a:rPr sz="2800" spc="-5" dirty="0">
                <a:latin typeface="Comic Sans MS"/>
                <a:cs typeface="Comic Sans MS"/>
              </a:rPr>
              <a:t>l</a:t>
            </a:r>
            <a:r>
              <a:rPr sz="2800" spc="-10" dirty="0">
                <a:latin typeface="Comic Sans MS"/>
                <a:cs typeface="Comic Sans MS"/>
              </a:rPr>
              <a:t>ui  visul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1550" y="2528887"/>
            <a:ext cx="8172450" cy="4329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775" y="152400"/>
            <a:ext cx="8680450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924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Oamenii de </a:t>
            </a:r>
            <a:r>
              <a:rPr sz="2800" spc="-40" dirty="0">
                <a:latin typeface="Comic Sans MS"/>
                <a:cs typeface="Comic Sans MS"/>
              </a:rPr>
              <a:t>știință </a:t>
            </a:r>
            <a:r>
              <a:rPr sz="2800" spc="-5" dirty="0">
                <a:latin typeface="Comic Sans MS"/>
                <a:cs typeface="Comic Sans MS"/>
              </a:rPr>
              <a:t>au spus împăratului, „Nu  este nici un om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lume care poate </a:t>
            </a:r>
            <a:r>
              <a:rPr sz="2800" spc="-10" dirty="0">
                <a:latin typeface="Comic Sans MS"/>
                <a:cs typeface="Comic Sans MS"/>
              </a:rPr>
              <a:t>face </a:t>
            </a:r>
            <a:r>
              <a:rPr sz="2800" spc="-5" dirty="0">
                <a:latin typeface="Comic Sans MS"/>
                <a:cs typeface="Comic Sans MS"/>
              </a:rPr>
              <a:t>ceea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ce</a:t>
            </a:r>
            <a:endParaRPr sz="2800" dirty="0">
              <a:latin typeface="Comic Sans MS"/>
              <a:cs typeface="Comic Sans MS"/>
            </a:endParaRPr>
          </a:p>
          <a:p>
            <a:pPr marL="12700" marR="233679">
              <a:lnSpc>
                <a:spcPct val="100000"/>
              </a:lnSpc>
              <a:tabLst>
                <a:tab pos="963294" algn="l"/>
                <a:tab pos="2223770" algn="l"/>
                <a:tab pos="4015740" algn="l"/>
              </a:tabLst>
            </a:pPr>
            <a:r>
              <a:rPr sz="2800" spc="-5" dirty="0">
                <a:latin typeface="Comic Sans MS"/>
                <a:cs typeface="Comic Sans MS"/>
              </a:rPr>
              <a:t>ceri.	</a:t>
            </a:r>
            <a:r>
              <a:rPr sz="2800" spc="-10" dirty="0" err="1">
                <a:latin typeface="Comic Sans MS"/>
                <a:cs typeface="Comic Sans MS"/>
              </a:rPr>
              <a:t>Numai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zeii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pot </a:t>
            </a:r>
            <a:r>
              <a:rPr sz="2800" spc="-5" dirty="0">
                <a:latin typeface="Comic Sans MS"/>
                <a:cs typeface="Comic Sans MS"/>
              </a:rPr>
              <a:t>face acest lucru, </a:t>
            </a:r>
            <a:r>
              <a:rPr sz="2800" spc="-45" dirty="0" err="1">
                <a:latin typeface="Comic Sans MS"/>
                <a:cs typeface="Comic Sans MS"/>
              </a:rPr>
              <a:t>și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ei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 locuiesc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pe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pământ</a:t>
            </a:r>
            <a:r>
              <a:rPr sz="2800" spc="-5" dirty="0">
                <a:latin typeface="Comic Sans MS"/>
                <a:cs typeface="Comic Sans MS"/>
              </a:rPr>
              <a:t>.”</a:t>
            </a:r>
            <a:r>
              <a:rPr lang="ro-RO" sz="2800" spc="-5" dirty="0">
                <a:latin typeface="Comic Sans MS"/>
                <a:cs typeface="Comic Sans MS"/>
              </a:rPr>
              <a:t> Regele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s-a </a:t>
            </a:r>
            <a:r>
              <a:rPr sz="2800" spc="-10" dirty="0" err="1">
                <a:latin typeface="Comic Sans MS"/>
                <a:cs typeface="Comic Sans MS"/>
              </a:rPr>
              <a:t>mâniat</a:t>
            </a:r>
            <a:r>
              <a:rPr lang="ro-RO" sz="2800" spc="-1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foarte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tare.	</a:t>
            </a:r>
            <a:r>
              <a:rPr sz="2800" spc="-20" dirty="0">
                <a:latin typeface="Comic Sans MS"/>
                <a:cs typeface="Comic Sans MS"/>
              </a:rPr>
              <a:t>„Ucideți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45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oamenii de </a:t>
            </a:r>
            <a:r>
              <a:rPr sz="2800" spc="-125" dirty="0">
                <a:latin typeface="Comic Sans MS"/>
                <a:cs typeface="Comic Sans MS"/>
              </a:rPr>
              <a:t>știință  </a:t>
            </a:r>
            <a:r>
              <a:rPr sz="2800" spc="-10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L="50038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Babilon!” a poruncit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1900" y="0"/>
            <a:ext cx="53721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167131"/>
            <a:ext cx="632714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Când </a:t>
            </a:r>
            <a:r>
              <a:rPr sz="2800" spc="-20" dirty="0">
                <a:latin typeface="Comic Sans MS"/>
                <a:cs typeface="Comic Sans MS"/>
              </a:rPr>
              <a:t>soldații </a:t>
            </a:r>
            <a:r>
              <a:rPr sz="2800" spc="-5" dirty="0">
                <a:latin typeface="Comic Sans MS"/>
                <a:cs typeface="Comic Sans MS"/>
              </a:rPr>
              <a:t>au venit după Daniel, el </a:t>
            </a:r>
            <a:r>
              <a:rPr sz="2800" spc="-1325" dirty="0">
                <a:latin typeface="Comic Sans MS"/>
                <a:cs typeface="Comic Sans MS"/>
              </a:rPr>
              <a:t>a </a:t>
            </a:r>
            <a:r>
              <a:rPr sz="2800" spc="-7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 lui Arioc, </a:t>
            </a:r>
            <a:r>
              <a:rPr sz="2800" spc="-5" dirty="0" err="1">
                <a:latin typeface="Comic Sans MS"/>
                <a:cs typeface="Comic Sans MS"/>
              </a:rPr>
              <a:t>căpitanul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regelui</a:t>
            </a:r>
            <a:r>
              <a:rPr sz="2800" spc="-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L="12700" marR="1049020">
              <a:lnSpc>
                <a:spcPct val="100000"/>
              </a:lnSpc>
              <a:tabLst>
                <a:tab pos="3473450" algn="l"/>
              </a:tabLst>
            </a:pPr>
            <a:r>
              <a:rPr sz="2800" spc="-5" dirty="0">
                <a:latin typeface="Comic Sans MS"/>
                <a:cs typeface="Comic Sans MS"/>
              </a:rPr>
              <a:t>„De ce omoară împăratul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370" dirty="0">
                <a:latin typeface="Comic Sans MS"/>
                <a:cs typeface="Comic Sans MS"/>
              </a:rPr>
              <a:t>toți  </a:t>
            </a:r>
            <a:r>
              <a:rPr sz="2800" spc="-5" dirty="0">
                <a:latin typeface="Comic Sans MS"/>
                <a:cs typeface="Comic Sans MS"/>
              </a:rPr>
              <a:t>oamenii</a:t>
            </a:r>
            <a:r>
              <a:rPr sz="2800" spc="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35" dirty="0">
                <a:latin typeface="Comic Sans MS"/>
                <a:cs typeface="Comic Sans MS"/>
              </a:rPr>
              <a:t>știință?”	</a:t>
            </a:r>
            <a:r>
              <a:rPr sz="2800" spc="-5" dirty="0">
                <a:latin typeface="Comic Sans MS"/>
                <a:cs typeface="Comic Sans MS"/>
              </a:rPr>
              <a:t>Atunci  Arioc a </a:t>
            </a:r>
            <a:r>
              <a:rPr sz="2800" spc="-10" dirty="0">
                <a:latin typeface="Comic Sans MS"/>
                <a:cs typeface="Comic Sans MS"/>
              </a:rPr>
              <a:t>spus </a:t>
            </a:r>
            <a:r>
              <a:rPr sz="2800" spc="-5" dirty="0">
                <a:latin typeface="Comic Sans MS"/>
                <a:cs typeface="Comic Sans MS"/>
              </a:rPr>
              <a:t>lui Daniel toate  cele ce </a:t>
            </a:r>
            <a:r>
              <a:rPr sz="2800" spc="-10" dirty="0">
                <a:latin typeface="Comic Sans MS"/>
                <a:cs typeface="Comic Sans MS"/>
              </a:rPr>
              <a:t>s-au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întâmplat.</a:t>
            </a:r>
            <a:endParaRPr sz="2800" dirty="0">
              <a:latin typeface="Comic Sans MS"/>
              <a:cs typeface="Comic Sans MS"/>
            </a:endParaRPr>
          </a:p>
          <a:p>
            <a:pPr marL="12700" marR="2268855">
              <a:lnSpc>
                <a:spcPct val="100000"/>
              </a:lnSpc>
              <a:spcBef>
                <a:spcPts val="5"/>
              </a:spcBef>
              <a:tabLst>
                <a:tab pos="1584960" algn="l"/>
              </a:tabLst>
            </a:pPr>
            <a:r>
              <a:rPr sz="2800" spc="-5" dirty="0">
                <a:latin typeface="Comic Sans MS"/>
                <a:cs typeface="Comic Sans MS"/>
              </a:rPr>
              <a:t>Daniel a mers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vadă </a:t>
            </a:r>
            <a:r>
              <a:rPr sz="2800" dirty="0">
                <a:latin typeface="Comic Sans MS"/>
                <a:cs typeface="Comic Sans MS"/>
              </a:rPr>
              <a:t>pe  </a:t>
            </a:r>
            <a:r>
              <a:rPr sz="2800" spc="-5" dirty="0">
                <a:latin typeface="Comic Sans MS"/>
                <a:cs typeface="Comic Sans MS"/>
              </a:rPr>
              <a:t>împărat.	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sz="2800" spc="-5" dirty="0">
                <a:latin typeface="Comic Sans MS"/>
                <a:cs typeface="Comic Sans MS"/>
              </a:rPr>
              <a:t>a cerut timp  pentru a răspunde la  </a:t>
            </a:r>
            <a:r>
              <a:rPr lang="ro-RO" sz="2800" spc="-5" dirty="0">
                <a:latin typeface="Comic Sans MS"/>
                <a:cs typeface="Comic Sans MS"/>
              </a:rPr>
              <a:t>semnificația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visului.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167131"/>
            <a:ext cx="548259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572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Atunci Daniel </a:t>
            </a:r>
            <a:r>
              <a:rPr sz="2800" spc="-1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dus la el </a:t>
            </a:r>
            <a:r>
              <a:rPr sz="2800" spc="-10" dirty="0">
                <a:latin typeface="Comic Sans MS"/>
                <a:cs typeface="Comic Sans MS"/>
              </a:rPr>
              <a:t>acasă,  </a:t>
            </a:r>
            <a:r>
              <a:rPr sz="2800" spc="-40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spus </a:t>
            </a:r>
            <a:r>
              <a:rPr sz="2800" spc="-5" dirty="0">
                <a:latin typeface="Comic Sans MS"/>
                <a:cs typeface="Comic Sans MS"/>
              </a:rPr>
              <a:t>totul la prieteni lui  </a:t>
            </a:r>
            <a:r>
              <a:rPr sz="2800" spc="110" dirty="0">
                <a:latin typeface="Comic Sans MS"/>
                <a:cs typeface="Comic Sans MS"/>
              </a:rPr>
              <a:t>Șadrac, </a:t>
            </a:r>
            <a:r>
              <a:rPr sz="2800" spc="-20" dirty="0">
                <a:latin typeface="Comic Sans MS"/>
                <a:cs typeface="Comic Sans MS"/>
              </a:rPr>
              <a:t>Meșac, </a:t>
            </a:r>
            <a:r>
              <a:rPr sz="2800" spc="-45" dirty="0">
                <a:latin typeface="Comic Sans MS"/>
                <a:cs typeface="Comic Sans MS"/>
              </a:rPr>
              <a:t>și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Abednego.</a:t>
            </a:r>
            <a:endParaRPr sz="2800" dirty="0">
              <a:latin typeface="Comic Sans MS"/>
              <a:cs typeface="Comic Sans MS"/>
            </a:endParaRPr>
          </a:p>
          <a:p>
            <a:pPr marL="12700" marR="5080">
              <a:lnSpc>
                <a:spcPct val="100000"/>
              </a:lnSpc>
              <a:tabLst>
                <a:tab pos="1984375" algn="l"/>
                <a:tab pos="2705735" algn="l"/>
              </a:tabLst>
            </a:pPr>
            <a:r>
              <a:rPr sz="2800" spc="-5" dirty="0">
                <a:latin typeface="Comic Sans MS"/>
                <a:cs typeface="Comic Sans MS"/>
              </a:rPr>
              <a:t>Daniel nu a </a:t>
            </a:r>
            <a:r>
              <a:rPr sz="2800" spc="-25" dirty="0">
                <a:latin typeface="Comic Sans MS"/>
                <a:cs typeface="Comic Sans MS"/>
              </a:rPr>
              <a:t>știut </a:t>
            </a:r>
            <a:r>
              <a:rPr sz="2800" spc="-5" dirty="0">
                <a:latin typeface="Comic Sans MS"/>
                <a:cs typeface="Comic Sans MS"/>
              </a:rPr>
              <a:t>care a fost </a:t>
            </a:r>
            <a:r>
              <a:rPr sz="2800" dirty="0">
                <a:latin typeface="Comic Sans MS"/>
                <a:cs typeface="Comic Sans MS"/>
              </a:rPr>
              <a:t>visul  </a:t>
            </a:r>
            <a:r>
              <a:rPr sz="2800" spc="-10" dirty="0">
                <a:latin typeface="Comic Sans MS"/>
                <a:cs typeface="Comic Sans MS"/>
              </a:rPr>
              <a:t>sau </a:t>
            </a:r>
            <a:r>
              <a:rPr sz="2800" spc="-5" dirty="0" err="1">
                <a:latin typeface="Comic Sans MS"/>
                <a:cs typeface="Comic Sans MS"/>
              </a:rPr>
              <a:t>ce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semnificație</a:t>
            </a:r>
            <a:r>
              <a:rPr sz="2800" spc="-5" dirty="0">
                <a:latin typeface="Comic Sans MS"/>
                <a:cs typeface="Comic Sans MS"/>
              </a:rPr>
              <a:t> a avut, dar el  a </a:t>
            </a:r>
            <a:r>
              <a:rPr sz="2800" spc="-25" dirty="0">
                <a:latin typeface="Comic Sans MS"/>
                <a:cs typeface="Comic Sans MS"/>
              </a:rPr>
              <a:t>știut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Cineva care </a:t>
            </a:r>
            <a:r>
              <a:rPr sz="2800" spc="-40" dirty="0">
                <a:latin typeface="Comic Sans MS"/>
                <a:cs typeface="Comic Sans MS"/>
              </a:rPr>
              <a:t>cunoaște  </a:t>
            </a:r>
            <a:r>
              <a:rPr sz="2800" spc="-5" dirty="0">
                <a:latin typeface="Comic Sans MS"/>
                <a:cs typeface="Comic Sans MS"/>
              </a:rPr>
              <a:t>toate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lucrurile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Acel</a:t>
            </a:r>
            <a:r>
              <a:rPr sz="2800" spc="-5" dirty="0">
                <a:latin typeface="Comic Sans MS"/>
                <a:cs typeface="Comic Sans MS"/>
              </a:rPr>
              <a:t> cineva este  Dumnezeu.	</a:t>
            </a:r>
            <a:r>
              <a:rPr sz="2800" spc="-30" dirty="0">
                <a:latin typeface="Comic Sans MS"/>
                <a:cs typeface="Comic Sans MS"/>
              </a:rPr>
              <a:t>Așa </a:t>
            </a:r>
            <a:r>
              <a:rPr sz="2800" spc="-5" dirty="0">
                <a:latin typeface="Comic Sans MS"/>
                <a:cs typeface="Comic Sans MS"/>
              </a:rPr>
              <a:t>că Daniel </a:t>
            </a:r>
            <a:r>
              <a:rPr sz="2800" spc="-45" dirty="0">
                <a:latin typeface="Comic Sans MS"/>
                <a:cs typeface="Comic Sans MS"/>
              </a:rPr>
              <a:t>și  </a:t>
            </a:r>
            <a:r>
              <a:rPr sz="2800" spc="-5" dirty="0">
                <a:latin typeface="Comic Sans MS"/>
                <a:cs typeface="Comic Sans MS"/>
              </a:rPr>
              <a:t>prieteni lui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s-au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rugat.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67131"/>
            <a:ext cx="8680450" cy="21666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6370">
              <a:lnSpc>
                <a:spcPct val="100000"/>
              </a:lnSpc>
              <a:spcBef>
                <a:spcPts val="95"/>
              </a:spcBef>
              <a:tabLst>
                <a:tab pos="2482850" algn="l"/>
              </a:tabLst>
            </a:pPr>
            <a:r>
              <a:rPr spc="-5" dirty="0">
                <a:solidFill>
                  <a:srgbClr val="000000"/>
                </a:solidFill>
              </a:rPr>
              <a:t>Dumnezeu a arătat lui Daniel </a:t>
            </a:r>
            <a:r>
              <a:rPr spc="-10" dirty="0">
                <a:solidFill>
                  <a:srgbClr val="000000"/>
                </a:solidFill>
              </a:rPr>
              <a:t>visul </a:t>
            </a:r>
            <a:r>
              <a:rPr spc="-5" dirty="0">
                <a:solidFill>
                  <a:srgbClr val="000000"/>
                </a:solidFill>
              </a:rPr>
              <a:t>împăratului </a:t>
            </a:r>
            <a:r>
              <a:rPr spc="-45" dirty="0" err="1">
                <a:solidFill>
                  <a:srgbClr val="000000"/>
                </a:solidFill>
              </a:rPr>
              <a:t>și</a:t>
            </a:r>
            <a:r>
              <a:rPr spc="-45" dirty="0">
                <a:solidFill>
                  <a:srgbClr val="000000"/>
                </a:solidFill>
              </a:rPr>
              <a:t>  </a:t>
            </a:r>
            <a:r>
              <a:rPr lang="ro-RO" spc="-15" dirty="0">
                <a:solidFill>
                  <a:srgbClr val="000000"/>
                </a:solidFill>
              </a:rPr>
              <a:t>semnificația</a:t>
            </a:r>
            <a:r>
              <a:rPr spc="7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lui.	Daniel </a:t>
            </a:r>
            <a:r>
              <a:rPr lang="ro-RO" spc="-5" dirty="0">
                <a:solidFill>
                  <a:srgbClr val="000000"/>
                </a:solidFill>
              </a:rPr>
              <a:t>l-</a:t>
            </a:r>
            <a:r>
              <a:rPr spc="-5" dirty="0">
                <a:solidFill>
                  <a:srgbClr val="000000"/>
                </a:solidFill>
              </a:rPr>
              <a:t>a binecuvântat 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5" dirty="0" err="1">
                <a:solidFill>
                  <a:srgbClr val="000000"/>
                </a:solidFill>
              </a:rPr>
              <a:t>Dumnezeul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cerului</a:t>
            </a:r>
            <a:r>
              <a:rPr spc="-5" dirty="0">
                <a:solidFill>
                  <a:srgbClr val="000000"/>
                </a:solidFill>
              </a:rPr>
              <a:t>, spunând, „Binecuvântat </a:t>
            </a:r>
            <a:r>
              <a:rPr spc="-10" dirty="0">
                <a:solidFill>
                  <a:srgbClr val="000000"/>
                </a:solidFill>
              </a:rPr>
              <a:t>să fie </a:t>
            </a:r>
            <a:r>
              <a:rPr spc="-5" dirty="0">
                <a:solidFill>
                  <a:srgbClr val="000000"/>
                </a:solidFill>
              </a:rPr>
              <a:t>Numele  Domnului din </a:t>
            </a:r>
            <a:r>
              <a:rPr spc="-15" dirty="0">
                <a:solidFill>
                  <a:srgbClr val="000000"/>
                </a:solidFill>
              </a:rPr>
              <a:t>veșnicie </a:t>
            </a:r>
            <a:r>
              <a:rPr spc="-5" dirty="0">
                <a:solidFill>
                  <a:srgbClr val="000000"/>
                </a:solidFill>
              </a:rPr>
              <a:t>în </a:t>
            </a:r>
            <a:r>
              <a:rPr spc="-15" dirty="0">
                <a:solidFill>
                  <a:srgbClr val="000000"/>
                </a:solidFill>
              </a:rPr>
              <a:t>veșnicie, </a:t>
            </a:r>
            <a:r>
              <a:rPr spc="-5" dirty="0" err="1">
                <a:solidFill>
                  <a:srgbClr val="000000"/>
                </a:solidFill>
              </a:rPr>
              <a:t>fiindcă</a:t>
            </a:r>
            <a:r>
              <a:rPr spc="-5" dirty="0">
                <a:solidFill>
                  <a:srgbClr val="000000"/>
                </a:solidFill>
              </a:rPr>
              <a:t> a </a:t>
            </a:r>
            <a:r>
              <a:rPr spc="-10" dirty="0">
                <a:solidFill>
                  <a:srgbClr val="000000"/>
                </a:solidFill>
              </a:rPr>
              <a:t>Lui</a:t>
            </a:r>
            <a:r>
              <a:rPr spc="160" dirty="0">
                <a:solidFill>
                  <a:srgbClr val="000000"/>
                </a:solidFill>
              </a:rPr>
              <a:t> </a:t>
            </a:r>
            <a:r>
              <a:rPr dirty="0" err="1">
                <a:solidFill>
                  <a:srgbClr val="000000"/>
                </a:solidFill>
              </a:rPr>
              <a:t>este</a:t>
            </a:r>
            <a:r>
              <a:rPr lang="ro-RO" dirty="0">
                <a:solidFill>
                  <a:srgbClr val="000000"/>
                </a:solidFill>
              </a:rPr>
              <a:t> </a:t>
            </a:r>
            <a:r>
              <a:rPr spc="-20" dirty="0" err="1">
                <a:solidFill>
                  <a:srgbClr val="000000"/>
                </a:solidFill>
              </a:rPr>
              <a:t>înțelepciune</a:t>
            </a:r>
            <a:r>
              <a:rPr lang="ro-RO" spc="-20" dirty="0">
                <a:solidFill>
                  <a:srgbClr val="000000"/>
                </a:solidFill>
              </a:rPr>
              <a:t>a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45" dirty="0">
                <a:solidFill>
                  <a:srgbClr val="000000"/>
                </a:solidFill>
              </a:rPr>
              <a:t>și</a:t>
            </a:r>
            <a:r>
              <a:rPr spc="50" dirty="0">
                <a:solidFill>
                  <a:srgbClr val="000000"/>
                </a:solidFill>
              </a:rPr>
              <a:t> </a:t>
            </a:r>
            <a:r>
              <a:rPr spc="-295" dirty="0">
                <a:solidFill>
                  <a:srgbClr val="000000"/>
                </a:solidFill>
              </a:rPr>
              <a:t>puterea.”</a:t>
            </a: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429" y="167131"/>
            <a:ext cx="8087359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35">
              <a:lnSpc>
                <a:spcPct val="100000"/>
              </a:lnSpc>
              <a:spcBef>
                <a:spcPts val="95"/>
              </a:spcBef>
              <a:tabLst>
                <a:tab pos="7209790" algn="l"/>
              </a:tabLst>
            </a:pPr>
            <a:r>
              <a:rPr spc="-5" dirty="0">
                <a:solidFill>
                  <a:srgbClr val="000000"/>
                </a:solidFill>
              </a:rPr>
              <a:t>Daniel </a:t>
            </a:r>
            <a:r>
              <a:rPr spc="-10" dirty="0">
                <a:solidFill>
                  <a:srgbClr val="000000"/>
                </a:solidFill>
              </a:rPr>
              <a:t>s-a </a:t>
            </a:r>
            <a:r>
              <a:rPr spc="-5" dirty="0">
                <a:solidFill>
                  <a:srgbClr val="000000"/>
                </a:solidFill>
              </a:rPr>
              <a:t>grăbit </a:t>
            </a:r>
            <a:r>
              <a:rPr spc="-10" dirty="0">
                <a:solidFill>
                  <a:srgbClr val="000000"/>
                </a:solidFill>
              </a:rPr>
              <a:t>să </a:t>
            </a:r>
            <a:r>
              <a:rPr spc="-5" dirty="0">
                <a:solidFill>
                  <a:srgbClr val="000000"/>
                </a:solidFill>
              </a:rPr>
              <a:t>spună împăratului, „Este </a:t>
            </a:r>
            <a:r>
              <a:rPr spc="-10" dirty="0">
                <a:solidFill>
                  <a:srgbClr val="000000"/>
                </a:solidFill>
              </a:rPr>
              <a:t>un  </a:t>
            </a:r>
            <a:r>
              <a:rPr spc="-5" dirty="0">
                <a:solidFill>
                  <a:srgbClr val="000000"/>
                </a:solidFill>
              </a:rPr>
              <a:t>Dumnezeu în ceruri care</a:t>
            </a:r>
            <a:r>
              <a:rPr spc="9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revelează secretele</a:t>
            </a:r>
            <a:r>
              <a:rPr spc="-5" dirty="0">
                <a:solidFill>
                  <a:srgbClr val="000000"/>
                </a:solidFill>
              </a:rPr>
              <a:t>.”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El </a:t>
            </a:r>
            <a:r>
              <a:rPr lang="ro-RO" dirty="0">
                <a:solidFill>
                  <a:srgbClr val="000000"/>
                </a:solidFill>
              </a:rPr>
              <a:t>i-</a:t>
            </a:r>
            <a:r>
              <a:rPr spc="-5" dirty="0">
                <a:solidFill>
                  <a:srgbClr val="000000"/>
                </a:solidFill>
              </a:rPr>
              <a:t>a  </a:t>
            </a:r>
            <a:r>
              <a:rPr spc="-10" dirty="0">
                <a:solidFill>
                  <a:srgbClr val="000000"/>
                </a:solidFill>
              </a:rPr>
              <a:t>spus </a:t>
            </a:r>
            <a:r>
              <a:rPr spc="-5" dirty="0">
                <a:solidFill>
                  <a:srgbClr val="000000"/>
                </a:solidFill>
              </a:rPr>
              <a:t>împăratului ce vis a </a:t>
            </a:r>
            <a:r>
              <a:rPr spc="-10" dirty="0">
                <a:solidFill>
                  <a:srgbClr val="000000"/>
                </a:solidFill>
              </a:rPr>
              <a:t>avut </a:t>
            </a:r>
            <a:r>
              <a:rPr spc="-45" dirty="0" err="1">
                <a:solidFill>
                  <a:srgbClr val="000000"/>
                </a:solidFill>
              </a:rPr>
              <a:t>și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ce semnificație are</a:t>
            </a:r>
            <a:r>
              <a:rPr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167131"/>
            <a:ext cx="699071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Când </a:t>
            </a:r>
            <a:r>
              <a:rPr sz="2800" spc="-5" dirty="0" err="1">
                <a:latin typeface="Comic Sans MS"/>
                <a:cs typeface="Comic Sans MS"/>
              </a:rPr>
              <a:t>împăratul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Nabucodonosór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auzit </a:t>
            </a:r>
            <a:r>
              <a:rPr sz="2800" dirty="0">
                <a:latin typeface="Comic Sans MS"/>
                <a:cs typeface="Comic Sans MS"/>
              </a:rPr>
              <a:t>visul  </a:t>
            </a:r>
            <a:r>
              <a:rPr sz="2800" spc="-40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însemnătatea lui, el a căzut cu </a:t>
            </a:r>
            <a:r>
              <a:rPr sz="2800" spc="-40" dirty="0" err="1">
                <a:latin typeface="Comic Sans MS"/>
                <a:cs typeface="Comic Sans MS"/>
              </a:rPr>
              <a:t>fața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pământ</a:t>
            </a:r>
            <a:r>
              <a:rPr sz="2800" spc="-5" dirty="0">
                <a:latin typeface="Comic Sans MS"/>
                <a:cs typeface="Comic Sans MS"/>
              </a:rPr>
              <a:t> înaintea lui Daniel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a</a:t>
            </a:r>
            <a:r>
              <a:rPr sz="2800" spc="1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spus,</a:t>
            </a:r>
            <a:endParaRPr sz="2800" dirty="0">
              <a:latin typeface="Comic Sans MS"/>
              <a:cs typeface="Comic Sans MS"/>
            </a:endParaRPr>
          </a:p>
          <a:p>
            <a:pPr marL="12700" marR="133159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„Cu adevărat Dumnezeul tău este  Dumnezeul dumnezeilor,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229" dirty="0">
                <a:latin typeface="Comic Sans MS"/>
                <a:cs typeface="Comic Sans MS"/>
              </a:rPr>
              <a:t>Domnul  </a:t>
            </a:r>
            <a:r>
              <a:rPr sz="2800" spc="-5" dirty="0">
                <a:latin typeface="Comic Sans MS"/>
                <a:cs typeface="Comic Sans MS"/>
              </a:rPr>
              <a:t>domnilor,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lang="ro-RO" sz="2800" spc="-5" dirty="0">
                <a:latin typeface="Comic Sans MS"/>
                <a:cs typeface="Comic Sans MS"/>
              </a:rPr>
              <a:t>revelează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secretele</a:t>
            </a:r>
            <a:r>
              <a:rPr sz="2800" spc="-5" dirty="0">
                <a:latin typeface="Comic Sans MS"/>
                <a:cs typeface="Comic Sans MS"/>
              </a:rPr>
              <a:t>,  </a:t>
            </a:r>
            <a:r>
              <a:rPr sz="2800" spc="-5" dirty="0" err="1">
                <a:latin typeface="Comic Sans MS"/>
                <a:cs typeface="Comic Sans MS"/>
              </a:rPr>
              <a:t>fiindcă</a:t>
            </a:r>
            <a:r>
              <a:rPr sz="2800" spc="-5" dirty="0">
                <a:latin typeface="Comic Sans MS"/>
                <a:cs typeface="Comic Sans MS"/>
              </a:rPr>
              <a:t> ai putut </a:t>
            </a:r>
            <a:r>
              <a:rPr sz="2800" spc="-10" dirty="0" err="1">
                <a:latin typeface="Comic Sans MS"/>
                <a:cs typeface="Comic Sans MS"/>
              </a:rPr>
              <a:t>să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revelezi acest secret</a:t>
            </a:r>
            <a:r>
              <a:rPr sz="2800" spc="-10" dirty="0">
                <a:latin typeface="Comic Sans MS"/>
                <a:cs typeface="Comic Sans MS"/>
              </a:rPr>
              <a:t>!”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167131"/>
            <a:ext cx="4962525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mic Sans MS"/>
                <a:cs typeface="Comic Sans MS"/>
              </a:rPr>
              <a:t>Atunci </a:t>
            </a:r>
            <a:r>
              <a:rPr sz="2800" spc="-5" dirty="0" err="1">
                <a:latin typeface="Comic Sans MS"/>
                <a:cs typeface="Comic Sans MS"/>
              </a:rPr>
              <a:t>împăratul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l-a ridicat </a:t>
            </a:r>
            <a:r>
              <a:rPr sz="2800" dirty="0">
                <a:latin typeface="Comic Sans MS"/>
                <a:cs typeface="Comic Sans MS"/>
              </a:rPr>
              <a:t>pe  </a:t>
            </a:r>
            <a:r>
              <a:rPr sz="2800" spc="-5" dirty="0">
                <a:latin typeface="Comic Sans MS"/>
                <a:cs typeface="Comic Sans MS"/>
              </a:rPr>
              <a:t>Daniel,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i-a dat multe </a:t>
            </a:r>
            <a:r>
              <a:rPr sz="2800" spc="-200" dirty="0">
                <a:latin typeface="Comic Sans MS"/>
                <a:cs typeface="Comic Sans MS"/>
              </a:rPr>
              <a:t>daruri.  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lang="ro-RO" sz="2800" dirty="0">
                <a:latin typeface="Comic Sans MS"/>
                <a:cs typeface="Comic Sans MS"/>
              </a:rPr>
              <a:t>l-</a:t>
            </a:r>
            <a:r>
              <a:rPr sz="2800" spc="-5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Daniel </a:t>
            </a:r>
            <a:r>
              <a:rPr sz="2800" spc="-10" dirty="0" err="1">
                <a:latin typeface="Comic Sans MS"/>
                <a:cs typeface="Comic Sans MS"/>
              </a:rPr>
              <a:t>să</a:t>
            </a:r>
            <a:r>
              <a:rPr sz="2800" spc="-10" dirty="0">
                <a:latin typeface="Comic Sans MS"/>
                <a:cs typeface="Comic Sans MS"/>
              </a:rPr>
              <a:t> fie</a:t>
            </a:r>
            <a:r>
              <a:rPr lang="ro-RO" sz="2800" spc="-1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conducător</a:t>
            </a:r>
            <a:r>
              <a:rPr sz="2800" spc="-5" dirty="0">
                <a:latin typeface="Comic Sans MS"/>
                <a:cs typeface="Comic Sans MS"/>
              </a:rPr>
              <a:t> peste tot </a:t>
            </a:r>
            <a:r>
              <a:rPr sz="2800" spc="-25" dirty="0" err="1">
                <a:latin typeface="Comic Sans MS"/>
                <a:cs typeface="Comic Sans MS"/>
              </a:rPr>
              <a:t>ținutul</a:t>
            </a:r>
            <a:r>
              <a:rPr lang="ro-RO" sz="2800" spc="-2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Babilonului</a:t>
            </a:r>
            <a:r>
              <a:rPr sz="2800" spc="-5" dirty="0">
                <a:latin typeface="Comic Sans MS"/>
                <a:cs typeface="Comic Sans MS"/>
              </a:rPr>
              <a:t>, </a:t>
            </a:r>
            <a:r>
              <a:rPr sz="2800" spc="-45" dirty="0" err="1">
                <a:latin typeface="Comic Sans MS"/>
                <a:cs typeface="Comic Sans MS"/>
              </a:rPr>
              <a:t>și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conducător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peste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45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oamenii de </a:t>
            </a:r>
            <a:r>
              <a:rPr sz="2800" dirty="0">
                <a:latin typeface="Comic Sans MS"/>
                <a:cs typeface="Comic Sans MS"/>
              </a:rPr>
              <a:t>știință </a:t>
            </a:r>
            <a:r>
              <a:rPr sz="2800" spc="-3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Babilon.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714" y="2576576"/>
            <a:ext cx="31616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5" dirty="0">
                <a:solidFill>
                  <a:srgbClr val="FFFFFF"/>
                </a:solidFill>
              </a:rPr>
              <a:t>Sfârşit</a:t>
            </a:r>
            <a:endParaRPr sz="720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0784" y="167131"/>
            <a:ext cx="856424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7477759" algn="l"/>
              </a:tabLst>
            </a:pPr>
            <a:r>
              <a:rPr spc="-5" dirty="0">
                <a:solidFill>
                  <a:srgbClr val="000000"/>
                </a:solidFill>
              </a:rPr>
              <a:t>Daniel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trei prieteni ai lui locuiau</a:t>
            </a:r>
            <a:r>
              <a:rPr spc="20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în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Israel.	Într-o  zi un împărat important a venit în </a:t>
            </a:r>
            <a:r>
              <a:rPr spc="-10" dirty="0">
                <a:solidFill>
                  <a:srgbClr val="000000"/>
                </a:solidFill>
              </a:rPr>
              <a:t>satul </a:t>
            </a:r>
            <a:r>
              <a:rPr dirty="0">
                <a:solidFill>
                  <a:srgbClr val="000000"/>
                </a:solidFill>
              </a:rPr>
              <a:t>lor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a </a:t>
            </a:r>
            <a:r>
              <a:rPr spc="-10" dirty="0">
                <a:solidFill>
                  <a:srgbClr val="000000"/>
                </a:solidFill>
              </a:rPr>
              <a:t>luat  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35" dirty="0">
                <a:solidFill>
                  <a:srgbClr val="000000"/>
                </a:solidFill>
              </a:rPr>
              <a:t>toți </a:t>
            </a:r>
            <a:r>
              <a:rPr spc="-5" dirty="0">
                <a:solidFill>
                  <a:srgbClr val="000000"/>
                </a:solidFill>
              </a:rPr>
              <a:t>tinerii </a:t>
            </a:r>
            <a:r>
              <a:rPr spc="-35" dirty="0">
                <a:solidFill>
                  <a:srgbClr val="000000"/>
                </a:solidFill>
              </a:rPr>
              <a:t>deștepți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i-a dus departe în </a:t>
            </a:r>
            <a:r>
              <a:rPr dirty="0" err="1">
                <a:solidFill>
                  <a:srgbClr val="000000"/>
                </a:solidFill>
              </a:rPr>
              <a:t>țara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lang="ro-RO" spc="-570" dirty="0">
                <a:solidFill>
                  <a:srgbClr val="000000"/>
                </a:solidFill>
              </a:rPr>
              <a:t> </a:t>
            </a:r>
            <a:r>
              <a:rPr spc="-57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lui. </a:t>
            </a:r>
            <a:r>
              <a:rPr lang="ro-RO" spc="-5" dirty="0">
                <a:solidFill>
                  <a:srgbClr val="000000"/>
                </a:solidFill>
              </a:rPr>
              <a:t>Regele</a:t>
            </a:r>
            <a:r>
              <a:rPr spc="-5" dirty="0">
                <a:solidFill>
                  <a:srgbClr val="000000"/>
                </a:solidFill>
              </a:rPr>
              <a:t> avea un nume lung – </a:t>
            </a:r>
            <a:r>
              <a:rPr lang="ro-RO" spc="-20" dirty="0" err="1">
                <a:solidFill>
                  <a:srgbClr val="000000"/>
                </a:solidFill>
              </a:rPr>
              <a:t>Nabucodonosór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–  </a:t>
            </a:r>
            <a:r>
              <a:rPr spc="-40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el locuia într-o </a:t>
            </a:r>
            <a:r>
              <a:rPr spc="-45" dirty="0">
                <a:solidFill>
                  <a:srgbClr val="000000"/>
                </a:solidFill>
              </a:rPr>
              <a:t>țară </a:t>
            </a:r>
            <a:r>
              <a:rPr spc="-5" dirty="0">
                <a:solidFill>
                  <a:srgbClr val="000000"/>
                </a:solidFill>
              </a:rPr>
              <a:t>numită</a:t>
            </a:r>
            <a:r>
              <a:rPr spc="16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Babilon.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67131"/>
            <a:ext cx="852678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949065" algn="l"/>
                <a:tab pos="6445885" algn="l"/>
              </a:tabLst>
            </a:pPr>
            <a:r>
              <a:rPr spc="-5" dirty="0">
                <a:solidFill>
                  <a:srgbClr val="000000"/>
                </a:solidFill>
              </a:rPr>
              <a:t>Tineri au fost </a:t>
            </a:r>
            <a:r>
              <a:rPr spc="-20" dirty="0">
                <a:solidFill>
                  <a:srgbClr val="000000"/>
                </a:solidFill>
              </a:rPr>
              <a:t>îngrijiți </a:t>
            </a:r>
            <a:r>
              <a:rPr spc="-5" dirty="0">
                <a:solidFill>
                  <a:srgbClr val="000000"/>
                </a:solidFill>
              </a:rPr>
              <a:t>bine</a:t>
            </a:r>
            <a:r>
              <a:rPr spc="15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în</a:t>
            </a:r>
            <a:r>
              <a:rPr spc="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Babilon.	</a:t>
            </a:r>
            <a:r>
              <a:rPr lang="ro-RO" spc="-5" dirty="0">
                <a:solidFill>
                  <a:srgbClr val="000000"/>
                </a:solidFill>
              </a:rPr>
              <a:t>Regele</a:t>
            </a:r>
            <a:r>
              <a:rPr spc="-5" dirty="0">
                <a:solidFill>
                  <a:srgbClr val="000000"/>
                </a:solidFill>
              </a:rPr>
              <a:t> a  ales </a:t>
            </a:r>
            <a:r>
              <a:rPr dirty="0">
                <a:solidFill>
                  <a:srgbClr val="000000"/>
                </a:solidFill>
              </a:rPr>
              <a:t>pe </a:t>
            </a:r>
            <a:r>
              <a:rPr spc="-5" dirty="0">
                <a:solidFill>
                  <a:srgbClr val="000000"/>
                </a:solidFill>
              </a:rPr>
              <a:t>cei </a:t>
            </a:r>
            <a:r>
              <a:rPr spc="-10" dirty="0">
                <a:solidFill>
                  <a:srgbClr val="000000"/>
                </a:solidFill>
              </a:rPr>
              <a:t>mai </a:t>
            </a:r>
            <a:r>
              <a:rPr spc="-35" dirty="0">
                <a:solidFill>
                  <a:srgbClr val="000000"/>
                </a:solidFill>
              </a:rPr>
              <a:t>deștepți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cei </a:t>
            </a:r>
            <a:r>
              <a:rPr spc="-10" dirty="0">
                <a:solidFill>
                  <a:srgbClr val="000000"/>
                </a:solidFill>
              </a:rPr>
              <a:t>mai </a:t>
            </a:r>
            <a:r>
              <a:rPr spc="-5" dirty="0">
                <a:solidFill>
                  <a:srgbClr val="000000"/>
                </a:solidFill>
              </a:rPr>
              <a:t>buni tineri </a:t>
            </a:r>
            <a:r>
              <a:rPr spc="-10" dirty="0">
                <a:solidFill>
                  <a:srgbClr val="000000"/>
                </a:solidFill>
              </a:rPr>
              <a:t>din  </a:t>
            </a:r>
            <a:r>
              <a:rPr spc="-5" dirty="0">
                <a:solidFill>
                  <a:srgbClr val="000000"/>
                </a:solidFill>
              </a:rPr>
              <a:t>toate</a:t>
            </a:r>
            <a:r>
              <a:rPr spc="4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împărățiile</a:t>
            </a:r>
            <a:r>
              <a:rPr spc="9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lumii.	</a:t>
            </a:r>
            <a:r>
              <a:rPr dirty="0">
                <a:solidFill>
                  <a:srgbClr val="000000"/>
                </a:solidFill>
              </a:rPr>
              <a:t>El </a:t>
            </a:r>
            <a:r>
              <a:rPr spc="-5" dirty="0">
                <a:solidFill>
                  <a:srgbClr val="000000"/>
                </a:solidFill>
              </a:rPr>
              <a:t>avea </a:t>
            </a:r>
            <a:r>
              <a:rPr spc="-10" dirty="0">
                <a:solidFill>
                  <a:srgbClr val="000000"/>
                </a:solidFill>
              </a:rPr>
              <a:t>să-i </a:t>
            </a:r>
            <a:r>
              <a:rPr spc="-35" dirty="0">
                <a:solidFill>
                  <a:srgbClr val="000000"/>
                </a:solidFill>
              </a:rPr>
              <a:t>învețe </a:t>
            </a:r>
            <a:r>
              <a:rPr spc="-5" dirty="0">
                <a:solidFill>
                  <a:srgbClr val="000000"/>
                </a:solidFill>
              </a:rPr>
              <a:t>limba </a:t>
            </a:r>
            <a:r>
              <a:rPr dirty="0">
                <a:solidFill>
                  <a:srgbClr val="000000"/>
                </a:solidFill>
              </a:rPr>
              <a:t>din </a:t>
            </a:r>
            <a:r>
              <a:rPr spc="-44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Babilon ca ei </a:t>
            </a:r>
            <a:r>
              <a:rPr spc="-10" dirty="0">
                <a:solidFill>
                  <a:srgbClr val="000000"/>
                </a:solidFill>
              </a:rPr>
              <a:t>să </a:t>
            </a:r>
            <a:r>
              <a:rPr spc="-5" dirty="0">
                <a:solidFill>
                  <a:srgbClr val="000000"/>
                </a:solidFill>
              </a:rPr>
              <a:t>devină slujitorii lui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10" dirty="0">
                <a:solidFill>
                  <a:srgbClr val="000000"/>
                </a:solidFill>
              </a:rPr>
              <a:t>să-l </a:t>
            </a:r>
            <a:r>
              <a:rPr spc="-5" dirty="0">
                <a:solidFill>
                  <a:srgbClr val="000000"/>
                </a:solidFill>
              </a:rPr>
              <a:t>ajute </a:t>
            </a:r>
            <a:r>
              <a:rPr spc="-10" dirty="0">
                <a:solidFill>
                  <a:srgbClr val="000000"/>
                </a:solidFill>
              </a:rPr>
              <a:t>să  </a:t>
            </a:r>
            <a:r>
              <a:rPr spc="-5" dirty="0">
                <a:solidFill>
                  <a:srgbClr val="000000"/>
                </a:solidFill>
              </a:rPr>
              <a:t>conducă </a:t>
            </a:r>
            <a:r>
              <a:rPr spc="-20" dirty="0">
                <a:solidFill>
                  <a:srgbClr val="000000"/>
                </a:solidFill>
              </a:rPr>
              <a:t>împărăția.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67131"/>
            <a:ext cx="8672830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867535" algn="l"/>
                <a:tab pos="3526790" algn="l"/>
                <a:tab pos="3852545" algn="l"/>
              </a:tabLst>
            </a:pPr>
            <a:r>
              <a:rPr spc="540" dirty="0" err="1">
                <a:solidFill>
                  <a:srgbClr val="000000"/>
                </a:solidFill>
              </a:rPr>
              <a:t>Și</a:t>
            </a:r>
            <a:r>
              <a:rPr lang="ro-RO" spc="540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mâncarea</a:t>
            </a:r>
            <a:r>
              <a:rPr spc="-500" dirty="0">
                <a:solidFill>
                  <a:srgbClr val="000000"/>
                </a:solidFill>
              </a:rPr>
              <a:t> </a:t>
            </a:r>
            <a:r>
              <a:rPr lang="ro-RO" spc="-500" dirty="0">
                <a:solidFill>
                  <a:srgbClr val="000000"/>
                </a:solidFill>
              </a:rPr>
              <a:t>  </a:t>
            </a:r>
            <a:r>
              <a:rPr spc="-5" dirty="0">
                <a:solidFill>
                  <a:srgbClr val="000000"/>
                </a:solidFill>
              </a:rPr>
              <a:t>era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bună</a:t>
            </a:r>
            <a:r>
              <a:rPr spc="-5" dirty="0">
                <a:solidFill>
                  <a:srgbClr val="000000"/>
                </a:solidFill>
              </a:rPr>
              <a:t>.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Tineri</a:t>
            </a:r>
            <a:r>
              <a:rPr spc="-5" dirty="0">
                <a:solidFill>
                  <a:srgbClr val="000000"/>
                </a:solidFill>
              </a:rPr>
              <a:t> mâncau ce</a:t>
            </a:r>
            <a:r>
              <a:rPr spc="40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mânca</a:t>
            </a:r>
            <a:r>
              <a:rPr spc="-5" dirty="0">
                <a:solidFill>
                  <a:srgbClr val="000000"/>
                </a:solidFill>
              </a:rPr>
              <a:t>           </a:t>
            </a:r>
            <a:r>
              <a:rPr spc="6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și regele</a:t>
            </a:r>
            <a:r>
              <a:rPr spc="-5" dirty="0">
                <a:solidFill>
                  <a:srgbClr val="000000"/>
                </a:solidFill>
              </a:rPr>
              <a:t>.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Dar </a:t>
            </a:r>
            <a:r>
              <a:rPr spc="-5" dirty="0">
                <a:solidFill>
                  <a:srgbClr val="000000"/>
                </a:solidFill>
              </a:rPr>
              <a:t>Daniel </a:t>
            </a:r>
            <a:r>
              <a:rPr spc="-45" dirty="0">
                <a:solidFill>
                  <a:srgbClr val="000000"/>
                </a:solidFill>
              </a:rPr>
              <a:t>și </a:t>
            </a:r>
            <a:r>
              <a:rPr spc="-5" dirty="0">
                <a:solidFill>
                  <a:srgbClr val="000000"/>
                </a:solidFill>
              </a:rPr>
              <a:t>prietenii lui au refuzat </a:t>
            </a:r>
            <a:r>
              <a:rPr spc="-10" dirty="0">
                <a:solidFill>
                  <a:srgbClr val="000000"/>
                </a:solidFill>
              </a:rPr>
              <a:t>să  </a:t>
            </a:r>
            <a:r>
              <a:rPr spc="-5" dirty="0">
                <a:solidFill>
                  <a:srgbClr val="000000"/>
                </a:solidFill>
              </a:rPr>
              <a:t>mănânce mâncarea </a:t>
            </a:r>
            <a:r>
              <a:rPr spc="-5" dirty="0" err="1">
                <a:solidFill>
                  <a:srgbClr val="000000"/>
                </a:solidFill>
              </a:rPr>
              <a:t>împăratului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 err="1">
                <a:solidFill>
                  <a:srgbClr val="000000"/>
                </a:solidFill>
              </a:rPr>
              <a:t>fiindcă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era închinată  </a:t>
            </a:r>
            <a:r>
              <a:rPr spc="-5" dirty="0" err="1">
                <a:solidFill>
                  <a:srgbClr val="000000"/>
                </a:solidFill>
              </a:rPr>
              <a:t>unor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zei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20" dirty="0" err="1">
                <a:solidFill>
                  <a:srgbClr val="000000"/>
                </a:solidFill>
              </a:rPr>
              <a:t>falși</a:t>
            </a:r>
            <a:r>
              <a:rPr spc="-20" dirty="0">
                <a:solidFill>
                  <a:srgbClr val="000000"/>
                </a:solidFill>
              </a:rPr>
              <a:t>.</a:t>
            </a:r>
            <a:r>
              <a:rPr lang="ro-RO" spc="-2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Daniel a promis că el nu </a:t>
            </a:r>
            <a:r>
              <a:rPr spc="-10" dirty="0">
                <a:solidFill>
                  <a:srgbClr val="000000"/>
                </a:solidFill>
              </a:rPr>
              <a:t>va  face </a:t>
            </a:r>
            <a:r>
              <a:rPr spc="-5" dirty="0">
                <a:solidFill>
                  <a:srgbClr val="000000"/>
                </a:solidFill>
              </a:rPr>
              <a:t>nimic care </a:t>
            </a:r>
            <a:r>
              <a:rPr spc="-10" dirty="0" err="1">
                <a:solidFill>
                  <a:srgbClr val="000000"/>
                </a:solidFill>
              </a:rPr>
              <a:t>să</a:t>
            </a:r>
            <a:r>
              <a:rPr spc="-10" dirty="0">
                <a:solidFill>
                  <a:srgbClr val="000000"/>
                </a:solidFill>
              </a:rPr>
              <a:t>-</a:t>
            </a:r>
            <a:r>
              <a:rPr lang="ro-RO" spc="-10" dirty="0">
                <a:solidFill>
                  <a:srgbClr val="000000"/>
                </a:solidFill>
              </a:rPr>
              <a:t>l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supere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pe</a:t>
            </a:r>
            <a:r>
              <a:rPr spc="130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Dumnezeu</a:t>
            </a:r>
            <a:r>
              <a:rPr spc="-5" dirty="0">
                <a:solidFill>
                  <a:srgbClr val="000000"/>
                </a:solidFill>
              </a:rPr>
              <a:t>.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Dumnezeul</a:t>
            </a:r>
            <a:r>
              <a:rPr spc="-5" dirty="0">
                <a:solidFill>
                  <a:srgbClr val="000000"/>
                </a:solidFill>
              </a:rPr>
              <a:t> lui </a:t>
            </a:r>
            <a:r>
              <a:rPr spc="-10" dirty="0">
                <a:solidFill>
                  <a:srgbClr val="000000"/>
                </a:solidFill>
              </a:rPr>
              <a:t>Israel </a:t>
            </a:r>
            <a:r>
              <a:rPr spc="-5" dirty="0">
                <a:solidFill>
                  <a:srgbClr val="000000"/>
                </a:solidFill>
              </a:rPr>
              <a:t>a poruncit poporului Său </a:t>
            </a:r>
            <a:r>
              <a:rPr spc="-10" dirty="0" err="1">
                <a:solidFill>
                  <a:srgbClr val="000000"/>
                </a:solidFill>
              </a:rPr>
              <a:t>să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nu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-10" dirty="0" err="1">
                <a:solidFill>
                  <a:srgbClr val="000000"/>
                </a:solidFill>
              </a:rPr>
              <a:t>aibă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nici o legătură cu idolii </a:t>
            </a:r>
            <a:r>
              <a:rPr spc="-10" dirty="0" err="1">
                <a:solidFill>
                  <a:srgbClr val="000000"/>
                </a:solidFill>
              </a:rPr>
              <a:t>sau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zeii</a:t>
            </a:r>
            <a:r>
              <a:rPr spc="140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falși.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67131"/>
            <a:ext cx="866775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567180" algn="l"/>
              </a:tabLst>
            </a:pPr>
            <a:r>
              <a:rPr spc="-5" dirty="0">
                <a:solidFill>
                  <a:srgbClr val="000000"/>
                </a:solidFill>
              </a:rPr>
              <a:t>Daniel a cerut permisiunea persoanei </a:t>
            </a:r>
            <a:r>
              <a:rPr spc="-10" dirty="0">
                <a:solidFill>
                  <a:srgbClr val="000000"/>
                </a:solidFill>
              </a:rPr>
              <a:t>care-l  </a:t>
            </a:r>
            <a:r>
              <a:rPr spc="-5" dirty="0">
                <a:solidFill>
                  <a:srgbClr val="000000"/>
                </a:solidFill>
              </a:rPr>
              <a:t>supraveghea ca </a:t>
            </a:r>
            <a:r>
              <a:rPr spc="-10" dirty="0">
                <a:solidFill>
                  <a:srgbClr val="000000"/>
                </a:solidFill>
              </a:rPr>
              <a:t>să </a:t>
            </a:r>
            <a:r>
              <a:rPr spc="-5" dirty="0">
                <a:solidFill>
                  <a:srgbClr val="000000"/>
                </a:solidFill>
              </a:rPr>
              <a:t>nu mănânce mâncarea împăratului.  Dacă împăratul afla, împăratul ar fi </a:t>
            </a:r>
            <a:r>
              <a:rPr spc="-10" dirty="0">
                <a:solidFill>
                  <a:srgbClr val="000000"/>
                </a:solidFill>
              </a:rPr>
              <a:t>fost </a:t>
            </a:r>
            <a:r>
              <a:rPr spc="-5" dirty="0">
                <a:solidFill>
                  <a:srgbClr val="000000"/>
                </a:solidFill>
              </a:rPr>
              <a:t>foarte  supărat.	</a:t>
            </a:r>
            <a:r>
              <a:rPr spc="-10" dirty="0">
                <a:solidFill>
                  <a:srgbClr val="000000"/>
                </a:solidFill>
              </a:rPr>
              <a:t>Dar </a:t>
            </a:r>
            <a:r>
              <a:rPr spc="-5" dirty="0" err="1">
                <a:solidFill>
                  <a:srgbClr val="000000"/>
                </a:solidFill>
              </a:rPr>
              <a:t>Dumnezeu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l-a făcut pe Daniel, plăcut în fața acelui </a:t>
            </a:r>
            <a:r>
              <a:rPr spc="-5" dirty="0">
                <a:solidFill>
                  <a:srgbClr val="000000"/>
                </a:solidFill>
              </a:rPr>
              <a:t>om care-l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supraveghea.</a:t>
            </a: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140" y="167131"/>
            <a:ext cx="8513445" cy="345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658110" algn="l"/>
                <a:tab pos="4860290" algn="l"/>
                <a:tab pos="4935220" algn="l"/>
              </a:tabLst>
            </a:pPr>
            <a:r>
              <a:rPr sz="2800" spc="-5" dirty="0">
                <a:latin typeface="Comic Sans MS"/>
                <a:cs typeface="Comic Sans MS"/>
              </a:rPr>
              <a:t>Acel om a acceptat </a:t>
            </a:r>
            <a:r>
              <a:rPr sz="2800" spc="-10" dirty="0" err="1">
                <a:latin typeface="Comic Sans MS"/>
                <a:cs typeface="Comic Sans MS"/>
              </a:rPr>
              <a:t>să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îl supună pe Daniel și prieteni lui la un test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Pentru</a:t>
            </a:r>
            <a:r>
              <a:rPr sz="2800" spc="-5" dirty="0">
                <a:latin typeface="Comic Sans MS"/>
                <a:cs typeface="Comic Sans MS"/>
              </a:rPr>
              <a:t> zece zile ei vor mânca </a:t>
            </a:r>
            <a:r>
              <a:rPr sz="2800" spc="-10" dirty="0">
                <a:latin typeface="Comic Sans MS"/>
                <a:cs typeface="Comic Sans MS"/>
              </a:rPr>
              <a:t>numai  </a:t>
            </a:r>
            <a:r>
              <a:rPr sz="2800" spc="-5" dirty="0">
                <a:latin typeface="Comic Sans MS"/>
                <a:cs typeface="Comic Sans MS"/>
              </a:rPr>
              <a:t>legume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vor bea</a:t>
            </a:r>
            <a:r>
              <a:rPr sz="2800" spc="12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numai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apă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 </a:t>
            </a:r>
            <a:r>
              <a:rPr sz="2800" spc="-20" dirty="0" err="1">
                <a:latin typeface="Comic Sans MS"/>
                <a:cs typeface="Comic Sans MS"/>
              </a:rPr>
              <a:t>sfârșitul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acelor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zece</a:t>
            </a:r>
            <a:r>
              <a:rPr sz="2800" spc="-5" dirty="0">
                <a:latin typeface="Comic Sans MS"/>
                <a:cs typeface="Comic Sans MS"/>
              </a:rPr>
              <a:t> zile Daniel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prietenii lui arătau </a:t>
            </a:r>
            <a:r>
              <a:rPr sz="2800" spc="-5" dirty="0" err="1">
                <a:latin typeface="Comic Sans MS"/>
                <a:cs typeface="Comic Sans MS"/>
              </a:rPr>
              <a:t>mult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" dirty="0" err="1">
                <a:latin typeface="Comic Sans MS"/>
                <a:cs typeface="Comic Sans MS"/>
              </a:rPr>
              <a:t>mai</a:t>
            </a:r>
            <a:r>
              <a:rPr lang="ro-RO" sz="2800" spc="-10" dirty="0">
                <a:latin typeface="Comic Sans MS"/>
                <a:cs typeface="Comic Sans MS"/>
              </a:rPr>
              <a:t> </a:t>
            </a:r>
            <a:r>
              <a:rPr sz="2800" spc="-15" dirty="0" err="1">
                <a:latin typeface="Comic Sans MS"/>
                <a:cs typeface="Comic Sans MS"/>
              </a:rPr>
              <a:t>sănătoși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1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bine decât </a:t>
            </a:r>
            <a:r>
              <a:rPr sz="2800" spc="-45" dirty="0">
                <a:latin typeface="Comic Sans MS"/>
                <a:cs typeface="Comic Sans MS"/>
              </a:rPr>
              <a:t>toți </a:t>
            </a:r>
            <a:r>
              <a:rPr sz="2800" spc="-25" dirty="0">
                <a:latin typeface="Comic Sans MS"/>
                <a:cs typeface="Comic Sans MS"/>
              </a:rPr>
              <a:t>ceilalți </a:t>
            </a:r>
            <a:r>
              <a:rPr sz="2800" spc="-5" dirty="0">
                <a:latin typeface="Comic Sans MS"/>
                <a:cs typeface="Comic Sans MS"/>
              </a:rPr>
              <a:t>tineri </a:t>
            </a:r>
            <a:r>
              <a:rPr sz="2800" dirty="0">
                <a:latin typeface="Comic Sans MS"/>
                <a:cs typeface="Comic Sans MS"/>
              </a:rPr>
              <a:t>care </a:t>
            </a:r>
            <a:r>
              <a:rPr sz="2800" spc="-4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mâncau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mâncare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împăratului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30" dirty="0" err="1">
                <a:latin typeface="Comic Sans MS"/>
                <a:cs typeface="Comic Sans MS"/>
              </a:rPr>
              <a:t>Așa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 Daniel </a:t>
            </a:r>
            <a:r>
              <a:rPr sz="2800" spc="-45" dirty="0">
                <a:latin typeface="Comic Sans MS"/>
                <a:cs typeface="Comic Sans MS"/>
              </a:rPr>
              <a:t>și  </a:t>
            </a:r>
            <a:r>
              <a:rPr sz="2800" spc="-5" dirty="0">
                <a:latin typeface="Comic Sans MS"/>
                <a:cs typeface="Comic Sans MS"/>
              </a:rPr>
              <a:t>prietenii lui au continuat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mănânce legume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spc="-10" dirty="0">
                <a:latin typeface="Comic Sans MS"/>
                <a:cs typeface="Comic Sans MS"/>
              </a:rPr>
              <a:t>să  </a:t>
            </a:r>
            <a:r>
              <a:rPr sz="2800" spc="-5" dirty="0">
                <a:latin typeface="Comic Sans MS"/>
                <a:cs typeface="Comic Sans MS"/>
              </a:rPr>
              <a:t>bea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apă.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67131"/>
            <a:ext cx="829246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4598670" algn="l"/>
                <a:tab pos="6689090" algn="l"/>
              </a:tabLst>
            </a:pPr>
            <a:r>
              <a:rPr spc="-20" dirty="0">
                <a:solidFill>
                  <a:srgbClr val="000000"/>
                </a:solidFill>
              </a:rPr>
              <a:t>Acești </a:t>
            </a:r>
            <a:r>
              <a:rPr spc="-5" dirty="0">
                <a:solidFill>
                  <a:srgbClr val="000000"/>
                </a:solidFill>
              </a:rPr>
              <a:t>tineri </a:t>
            </a:r>
            <a:r>
              <a:rPr spc="-10" dirty="0">
                <a:solidFill>
                  <a:srgbClr val="000000"/>
                </a:solidFill>
              </a:rPr>
              <a:t>L-au </a:t>
            </a:r>
            <a:r>
              <a:rPr spc="-5" dirty="0">
                <a:solidFill>
                  <a:srgbClr val="000000"/>
                </a:solidFill>
              </a:rPr>
              <a:t>cinstit</a:t>
            </a:r>
            <a:r>
              <a:rPr spc="15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pe</a:t>
            </a:r>
            <a:r>
              <a:rPr spc="15" dirty="0">
                <a:solidFill>
                  <a:srgbClr val="000000"/>
                </a:solidFill>
              </a:rPr>
              <a:t> </a:t>
            </a:r>
            <a:r>
              <a:rPr spc="-5" dirty="0" err="1">
                <a:solidFill>
                  <a:srgbClr val="000000"/>
                </a:solidFill>
              </a:rPr>
              <a:t>Dumnezeu</a:t>
            </a:r>
            <a:r>
              <a:rPr spc="-5" dirty="0">
                <a:solidFill>
                  <a:srgbClr val="000000"/>
                </a:solidFill>
              </a:rPr>
              <a:t>.</a:t>
            </a:r>
            <a:r>
              <a:rPr lang="ro-RO" spc="-5" dirty="0">
                <a:solidFill>
                  <a:srgbClr val="000000"/>
                </a:solidFill>
              </a:rPr>
              <a:t> </a:t>
            </a:r>
            <a:r>
              <a:rPr spc="540" dirty="0" err="1">
                <a:solidFill>
                  <a:srgbClr val="000000"/>
                </a:solidFill>
              </a:rPr>
              <a:t>Și</a:t>
            </a:r>
            <a:r>
              <a:rPr spc="540" dirty="0">
                <a:solidFill>
                  <a:srgbClr val="000000"/>
                </a:solidFill>
              </a:rPr>
              <a:t>  </a:t>
            </a:r>
            <a:r>
              <a:rPr spc="-5" dirty="0">
                <a:solidFill>
                  <a:srgbClr val="000000"/>
                </a:solidFill>
              </a:rPr>
              <a:t>Dumnezeu i-a cinstit</a:t>
            </a:r>
            <a:r>
              <a:rPr spc="75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pe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ei.	Dumnezeu le-a </a:t>
            </a:r>
            <a:r>
              <a:rPr spc="-10" dirty="0">
                <a:solidFill>
                  <a:srgbClr val="000000"/>
                </a:solidFill>
              </a:rPr>
              <a:t>dat  </a:t>
            </a:r>
            <a:r>
              <a:rPr spc="-20" dirty="0">
                <a:solidFill>
                  <a:srgbClr val="000000"/>
                </a:solidFill>
              </a:rPr>
              <a:t>înțelepciune </a:t>
            </a:r>
            <a:r>
              <a:rPr spc="-5" dirty="0">
                <a:solidFill>
                  <a:srgbClr val="000000"/>
                </a:solidFill>
              </a:rPr>
              <a:t>în toate </a:t>
            </a:r>
            <a:r>
              <a:rPr spc="-5" dirty="0" err="1">
                <a:solidFill>
                  <a:srgbClr val="000000"/>
                </a:solidFill>
              </a:rPr>
              <a:t>lucrurile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pe </a:t>
            </a:r>
            <a:r>
              <a:rPr spc="-5" dirty="0">
                <a:solidFill>
                  <a:srgbClr val="000000"/>
                </a:solidFill>
              </a:rPr>
              <a:t>care ei le </a:t>
            </a:r>
            <a:r>
              <a:rPr spc="-20" dirty="0" err="1">
                <a:solidFill>
                  <a:srgbClr val="000000"/>
                </a:solidFill>
              </a:rPr>
              <a:t>învățau</a:t>
            </a:r>
            <a:r>
              <a:rPr lang="ro-RO" spc="-20" dirty="0">
                <a:solidFill>
                  <a:srgbClr val="000000"/>
                </a:solidFill>
              </a:rPr>
              <a:t>. </a:t>
            </a:r>
            <a:r>
              <a:rPr lang="ro-RO" dirty="0">
                <a:solidFill>
                  <a:srgbClr val="000000"/>
                </a:solidFill>
              </a:rPr>
              <a:t>Iar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Daniel a </a:t>
            </a:r>
            <a:r>
              <a:rPr spc="-10" dirty="0">
                <a:solidFill>
                  <a:srgbClr val="000000"/>
                </a:solidFill>
              </a:rPr>
              <a:t>avut </a:t>
            </a:r>
            <a:r>
              <a:rPr spc="-20" dirty="0">
                <a:solidFill>
                  <a:srgbClr val="000000"/>
                </a:solidFill>
              </a:rPr>
              <a:t>înțelepciune </a:t>
            </a:r>
            <a:r>
              <a:rPr spc="-10" dirty="0">
                <a:solidFill>
                  <a:srgbClr val="000000"/>
                </a:solidFill>
              </a:rPr>
              <a:t>să </a:t>
            </a:r>
            <a:r>
              <a:rPr spc="-25" dirty="0" err="1">
                <a:solidFill>
                  <a:srgbClr val="000000"/>
                </a:solidFill>
              </a:rPr>
              <a:t>înțeleagă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lang="ro-RO" spc="-5" dirty="0">
                <a:solidFill>
                  <a:srgbClr val="000000"/>
                </a:solidFill>
              </a:rPr>
              <a:t>viziunile </a:t>
            </a:r>
            <a:r>
              <a:rPr spc="-45" dirty="0" err="1">
                <a:solidFill>
                  <a:srgbClr val="000000"/>
                </a:solidFill>
              </a:rPr>
              <a:t>și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 err="1">
                <a:solidFill>
                  <a:srgbClr val="000000"/>
                </a:solidFill>
              </a:rPr>
              <a:t>visuri</a:t>
            </a:r>
            <a:r>
              <a:rPr lang="ro-RO" spc="-10" dirty="0">
                <a:solidFill>
                  <a:srgbClr val="000000"/>
                </a:solidFill>
              </a:rPr>
              <a:t>le</a:t>
            </a:r>
            <a:r>
              <a:rPr spc="-1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7340" y="167131"/>
            <a:ext cx="4794250" cy="56137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">
              <a:lnSpc>
                <a:spcPct val="100000"/>
              </a:lnSpc>
              <a:spcBef>
                <a:spcPts val="95"/>
              </a:spcBef>
              <a:tabLst>
                <a:tab pos="1335405" algn="l"/>
                <a:tab pos="2667000" algn="l"/>
              </a:tabLst>
            </a:pPr>
            <a:r>
              <a:rPr sz="2800" spc="-5" dirty="0">
                <a:latin typeface="Comic Sans MS"/>
                <a:cs typeface="Comic Sans MS"/>
              </a:rPr>
              <a:t>După trei ani de </a:t>
            </a:r>
            <a:r>
              <a:rPr sz="2800" spc="-20" dirty="0">
                <a:latin typeface="Comic Sans MS"/>
                <a:cs typeface="Comic Sans MS"/>
              </a:rPr>
              <a:t>școală </a:t>
            </a:r>
            <a:r>
              <a:rPr sz="2800" spc="-10" dirty="0">
                <a:latin typeface="Comic Sans MS"/>
                <a:cs typeface="Comic Sans MS"/>
              </a:rPr>
              <a:t>în  </a:t>
            </a:r>
            <a:r>
              <a:rPr sz="2800" spc="-5" dirty="0">
                <a:latin typeface="Comic Sans MS"/>
                <a:cs typeface="Comic Sans MS"/>
              </a:rPr>
              <a:t>Babilon, </a:t>
            </a:r>
            <a:r>
              <a:rPr sz="2800" spc="-45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tinerii au </a:t>
            </a:r>
            <a:r>
              <a:rPr sz="2800" spc="-10" dirty="0">
                <a:latin typeface="Comic Sans MS"/>
                <a:cs typeface="Comic Sans MS"/>
              </a:rPr>
              <a:t>fost  </a:t>
            </a:r>
            <a:r>
              <a:rPr sz="2800" spc="-20" dirty="0">
                <a:latin typeface="Comic Sans MS"/>
                <a:cs typeface="Comic Sans MS"/>
              </a:rPr>
              <a:t>aduși </a:t>
            </a:r>
            <a:r>
              <a:rPr sz="2800" spc="-5" dirty="0" err="1">
                <a:latin typeface="Comic Sans MS"/>
                <a:cs typeface="Comic Sans MS"/>
              </a:rPr>
              <a:t>înaintea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împăratului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lang="ro-RO" sz="2800" spc="-5" dirty="0" err="1">
                <a:latin typeface="Comic Sans MS"/>
                <a:cs typeface="Comic Sans MS"/>
              </a:rPr>
              <a:t>Nabucodonosór</a:t>
            </a:r>
            <a:r>
              <a:rPr sz="2800" spc="-20" dirty="0">
                <a:latin typeface="Comic Sans MS"/>
                <a:cs typeface="Comic Sans MS"/>
              </a:rPr>
              <a:t>.	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lang="ro-RO" sz="2800" dirty="0">
                <a:latin typeface="Comic Sans MS"/>
                <a:cs typeface="Comic Sans MS"/>
              </a:rPr>
              <a:t>i-</a:t>
            </a:r>
            <a:r>
              <a:rPr sz="2800" spc="-5" dirty="0">
                <a:latin typeface="Comic Sans MS"/>
                <a:cs typeface="Comic Sans MS"/>
              </a:rPr>
              <a:t>a ales pe  Daniel </a:t>
            </a:r>
            <a:r>
              <a:rPr sz="2800" spc="-45" dirty="0" err="1">
                <a:latin typeface="Comic Sans MS"/>
                <a:cs typeface="Comic Sans MS"/>
              </a:rPr>
              <a:t>și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lang="ro-RO" sz="2800" spc="-45" dirty="0">
                <a:latin typeface="Comic Sans MS"/>
                <a:cs typeface="Comic Sans MS"/>
              </a:rPr>
              <a:t>pe </a:t>
            </a:r>
            <a:r>
              <a:rPr sz="2800" spc="-5" dirty="0" err="1">
                <a:latin typeface="Comic Sans MS"/>
                <a:cs typeface="Comic Sans MS"/>
              </a:rPr>
              <a:t>cei</a:t>
            </a:r>
            <a:r>
              <a:rPr sz="2800" spc="-5" dirty="0">
                <a:latin typeface="Comic Sans MS"/>
                <a:cs typeface="Comic Sans MS"/>
              </a:rPr>
              <a:t> trei </a:t>
            </a:r>
            <a:r>
              <a:rPr sz="2800" spc="-5" dirty="0" err="1">
                <a:latin typeface="Comic Sans MS"/>
                <a:cs typeface="Comic Sans MS"/>
              </a:rPr>
              <a:t>prieteni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ai</a:t>
            </a:r>
            <a:r>
              <a:rPr lang="ro-RO" sz="2800" spc="-1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ca cei </a:t>
            </a:r>
            <a:r>
              <a:rPr sz="2800" spc="-1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buni dintre </a:t>
            </a:r>
            <a:r>
              <a:rPr sz="2800" spc="-370" dirty="0">
                <a:latin typeface="Comic Sans MS"/>
                <a:cs typeface="Comic Sans MS"/>
              </a:rPr>
              <a:t>toți  </a:t>
            </a:r>
            <a:r>
              <a:rPr sz="2800" spc="-5" dirty="0" err="1">
                <a:latin typeface="Comic Sans MS"/>
                <a:cs typeface="Comic Sans MS"/>
              </a:rPr>
              <a:t>tinerii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5" dirty="0" err="1">
                <a:latin typeface="Comic Sans MS"/>
                <a:cs typeface="Comic Sans MS"/>
              </a:rPr>
              <a:t>fapt</a:t>
            </a:r>
            <a:r>
              <a:rPr sz="2800" spc="-5" dirty="0">
                <a:latin typeface="Comic Sans MS"/>
                <a:cs typeface="Comic Sans MS"/>
              </a:rPr>
              <a:t>,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împăratul</a:t>
            </a:r>
            <a:r>
              <a:rPr sz="2800" spc="-5" dirty="0">
                <a:latin typeface="Comic Sans MS"/>
                <a:cs typeface="Comic Sans MS"/>
              </a:rPr>
              <a:t> a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descoperit</a:t>
            </a:r>
            <a:r>
              <a:rPr sz="2800" spc="-5" dirty="0">
                <a:latin typeface="Comic Sans MS"/>
                <a:cs typeface="Comic Sans MS"/>
              </a:rPr>
              <a:t> că Daniel avea  </a:t>
            </a:r>
            <a:r>
              <a:rPr sz="2800" spc="-10" dirty="0">
                <a:latin typeface="Comic Sans MS"/>
                <a:cs typeface="Comic Sans MS"/>
              </a:rPr>
              <a:t>mai </a:t>
            </a:r>
            <a:r>
              <a:rPr sz="2800" spc="-5" dirty="0">
                <a:latin typeface="Comic Sans MS"/>
                <a:cs typeface="Comic Sans MS"/>
              </a:rPr>
              <a:t>multă </a:t>
            </a:r>
            <a:r>
              <a:rPr sz="2800" spc="-20" dirty="0">
                <a:latin typeface="Comic Sans MS"/>
                <a:cs typeface="Comic Sans MS"/>
              </a:rPr>
              <a:t>înțelepciune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180" dirty="0">
                <a:latin typeface="Comic Sans MS"/>
                <a:cs typeface="Comic Sans MS"/>
              </a:rPr>
              <a:t>decât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800" spc="-40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oamenii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</a:pPr>
            <a:r>
              <a:rPr sz="2800" spc="-40" dirty="0">
                <a:latin typeface="Comic Sans MS"/>
                <a:cs typeface="Comic Sans MS"/>
              </a:rPr>
              <a:t>știință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din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800" spc="-20" dirty="0">
                <a:latin typeface="Comic Sans MS"/>
                <a:cs typeface="Comic Sans MS"/>
              </a:rPr>
              <a:t>împărăția </a:t>
            </a:r>
            <a:r>
              <a:rPr sz="2800" spc="-10" dirty="0">
                <a:latin typeface="Comic Sans MS"/>
                <a:cs typeface="Comic Sans MS"/>
              </a:rPr>
              <a:t>lui.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0784" y="167131"/>
            <a:ext cx="8111490" cy="6044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6163310" algn="l"/>
                <a:tab pos="7120255" algn="l"/>
              </a:tabLst>
            </a:pPr>
            <a:r>
              <a:rPr sz="2800" spc="-5" dirty="0">
                <a:latin typeface="Comic Sans MS"/>
                <a:cs typeface="Comic Sans MS"/>
              </a:rPr>
              <a:t>Într-o noapte, împăratul a </a:t>
            </a:r>
            <a:r>
              <a:rPr sz="2800" spc="-10" dirty="0">
                <a:latin typeface="Comic Sans MS"/>
                <a:cs typeface="Comic Sans MS"/>
              </a:rPr>
              <a:t>avut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1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vis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rău.	</a:t>
            </a:r>
            <a:r>
              <a:rPr sz="2800" dirty="0">
                <a:latin typeface="Comic Sans MS"/>
                <a:cs typeface="Comic Sans MS"/>
              </a:rPr>
              <a:t>El </a:t>
            </a:r>
            <a:r>
              <a:rPr lang="ro-RO" sz="2800" dirty="0">
                <a:latin typeface="Comic Sans MS"/>
                <a:cs typeface="Comic Sans MS"/>
              </a:rPr>
              <a:t>i-</a:t>
            </a:r>
            <a:r>
              <a:rPr sz="2800" spc="-5" dirty="0">
                <a:latin typeface="Comic Sans MS"/>
                <a:cs typeface="Comic Sans MS"/>
              </a:rPr>
              <a:t>a  chemat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35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vrăjitorii </a:t>
            </a:r>
            <a:r>
              <a:rPr sz="2800" spc="-45" dirty="0">
                <a:latin typeface="Comic Sans MS"/>
                <a:cs typeface="Comic Sans MS"/>
              </a:rPr>
              <a:t>și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35" dirty="0">
                <a:latin typeface="Comic Sans MS"/>
                <a:cs typeface="Comic Sans MS"/>
              </a:rPr>
              <a:t>toți </a:t>
            </a:r>
            <a:r>
              <a:rPr sz="2800" spc="-5" dirty="0">
                <a:latin typeface="Comic Sans MS"/>
                <a:cs typeface="Comic Sans MS"/>
              </a:rPr>
              <a:t>oamenii de  </a:t>
            </a:r>
            <a:r>
              <a:rPr sz="2800" spc="-90" dirty="0">
                <a:latin typeface="Comic Sans MS"/>
                <a:cs typeface="Comic Sans MS"/>
              </a:rPr>
              <a:t>ș</a:t>
            </a:r>
            <a:r>
              <a:rPr sz="2800" spc="-5" dirty="0">
                <a:latin typeface="Comic Sans MS"/>
                <a:cs typeface="Comic Sans MS"/>
              </a:rPr>
              <a:t>t</a:t>
            </a:r>
            <a:r>
              <a:rPr sz="2800" spc="-10" dirty="0">
                <a:latin typeface="Comic Sans MS"/>
                <a:cs typeface="Comic Sans MS"/>
              </a:rPr>
              <a:t>ii</a:t>
            </a:r>
            <a:r>
              <a:rPr sz="2800" spc="-5" dirty="0">
                <a:latin typeface="Comic Sans MS"/>
                <a:cs typeface="Comic Sans MS"/>
              </a:rPr>
              <a:t>n</a:t>
            </a:r>
            <a:r>
              <a:rPr sz="2800" spc="-170" dirty="0">
                <a:latin typeface="Comic Sans MS"/>
                <a:cs typeface="Comic Sans MS"/>
              </a:rPr>
              <a:t>ț</a:t>
            </a:r>
            <a:r>
              <a:rPr sz="2800" spc="-5" dirty="0">
                <a:latin typeface="Comic Sans MS"/>
                <a:cs typeface="Comic Sans MS"/>
              </a:rPr>
              <a:t>ă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-5" dirty="0">
                <a:latin typeface="Comic Sans MS"/>
                <a:cs typeface="Comic Sans MS"/>
              </a:rPr>
              <a:t>ă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vi</a:t>
            </a:r>
            <a:r>
              <a:rPr sz="2800" spc="-5" dirty="0">
                <a:latin typeface="Comic Sans MS"/>
                <a:cs typeface="Comic Sans MS"/>
              </a:rPr>
              <a:t>nă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90" dirty="0">
                <a:latin typeface="Comic Sans MS"/>
                <a:cs typeface="Comic Sans MS"/>
              </a:rPr>
              <a:t>ș</a:t>
            </a:r>
            <a:r>
              <a:rPr sz="2800" spc="-5" dirty="0">
                <a:latin typeface="Comic Sans MS"/>
                <a:cs typeface="Comic Sans MS"/>
              </a:rPr>
              <a:t>i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-5" dirty="0">
                <a:latin typeface="Comic Sans MS"/>
                <a:cs typeface="Comic Sans MS"/>
              </a:rPr>
              <a:t>ă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s</a:t>
            </a:r>
            <a:r>
              <a:rPr sz="2800" spc="-5" dirty="0">
                <a:latin typeface="Comic Sans MS"/>
                <a:cs typeface="Comic Sans MS"/>
              </a:rPr>
              <a:t>tea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î</a:t>
            </a:r>
            <a:r>
              <a:rPr sz="2800" spc="-5" dirty="0">
                <a:latin typeface="Comic Sans MS"/>
                <a:cs typeface="Comic Sans MS"/>
              </a:rPr>
              <a:t>n</a:t>
            </a:r>
            <a:r>
              <a:rPr sz="2800" spc="-10" dirty="0">
                <a:latin typeface="Comic Sans MS"/>
                <a:cs typeface="Comic Sans MS"/>
              </a:rPr>
              <a:t>ai</a:t>
            </a:r>
            <a:r>
              <a:rPr sz="2800" spc="-5" dirty="0">
                <a:latin typeface="Comic Sans MS"/>
                <a:cs typeface="Comic Sans MS"/>
              </a:rPr>
              <a:t>ntea</a:t>
            </a:r>
            <a:r>
              <a:rPr sz="2800" spc="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</a:t>
            </a:r>
            <a:r>
              <a:rPr sz="2800" spc="-10" dirty="0">
                <a:latin typeface="Comic Sans MS"/>
                <a:cs typeface="Comic Sans MS"/>
              </a:rPr>
              <a:t>ui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sz="2800" dirty="0">
                <a:latin typeface="Comic Sans MS"/>
                <a:cs typeface="Comic Sans MS"/>
              </a:rPr>
              <a:t>	Împăratul </a:t>
            </a:r>
            <a:r>
              <a:rPr sz="2800" spc="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 </a:t>
            </a:r>
            <a:r>
              <a:rPr sz="2800" spc="-10" dirty="0">
                <a:latin typeface="Comic Sans MS"/>
                <a:cs typeface="Comic Sans MS"/>
              </a:rPr>
              <a:t>zis, </a:t>
            </a:r>
            <a:r>
              <a:rPr sz="2800" spc="-5" dirty="0">
                <a:latin typeface="Comic Sans MS"/>
                <a:cs typeface="Comic Sans MS"/>
              </a:rPr>
              <a:t>„Eu </a:t>
            </a:r>
            <a:r>
              <a:rPr sz="2800" spc="-10" dirty="0">
                <a:latin typeface="Comic Sans MS"/>
                <a:cs typeface="Comic Sans MS"/>
              </a:rPr>
              <a:t>am avut </a:t>
            </a:r>
            <a:r>
              <a:rPr sz="2800" spc="-5" dirty="0">
                <a:latin typeface="Comic Sans MS"/>
                <a:cs typeface="Comic Sans MS"/>
              </a:rPr>
              <a:t>un vis rău, </a:t>
            </a:r>
            <a:r>
              <a:rPr sz="2800" spc="-45" dirty="0" err="1">
                <a:latin typeface="Comic Sans MS"/>
                <a:cs typeface="Comic Sans MS"/>
              </a:rPr>
              <a:t>și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sufletul</a:t>
            </a:r>
            <a:r>
              <a:rPr sz="2800" spc="-5" dirty="0">
                <a:latin typeface="Comic Sans MS"/>
                <a:cs typeface="Comic Sans MS"/>
              </a:rPr>
              <a:t> meu este  tulburat ca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30" dirty="0">
                <a:latin typeface="Comic Sans MS"/>
                <a:cs typeface="Comic Sans MS"/>
              </a:rPr>
              <a:t>înțeleg</a:t>
            </a:r>
            <a:r>
              <a:rPr sz="2800" spc="7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visul.”</a:t>
            </a:r>
            <a:endParaRPr sz="2800" dirty="0">
              <a:latin typeface="Comic Sans MS"/>
              <a:cs typeface="Comic Sans MS"/>
            </a:endParaRPr>
          </a:p>
          <a:p>
            <a:pPr marL="12700" marR="459867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Oamenii de </a:t>
            </a:r>
            <a:r>
              <a:rPr sz="2800" spc="-40" dirty="0">
                <a:latin typeface="Comic Sans MS"/>
                <a:cs typeface="Comic Sans MS"/>
              </a:rPr>
              <a:t>știință </a:t>
            </a:r>
            <a:r>
              <a:rPr sz="2800" dirty="0">
                <a:latin typeface="Comic Sans MS"/>
                <a:cs typeface="Comic Sans MS"/>
              </a:rPr>
              <a:t>au  </a:t>
            </a:r>
            <a:r>
              <a:rPr sz="2800" spc="-5" dirty="0">
                <a:latin typeface="Comic Sans MS"/>
                <a:cs typeface="Comic Sans MS"/>
              </a:rPr>
              <a:t>răspuns, </a:t>
            </a:r>
            <a:r>
              <a:rPr sz="2800" spc="-15" dirty="0">
                <a:latin typeface="Comic Sans MS"/>
                <a:cs typeface="Comic Sans MS"/>
              </a:rPr>
              <a:t>„Veșnic să  trăiești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împărate!</a:t>
            </a:r>
            <a:endParaRPr sz="2800" dirty="0">
              <a:latin typeface="Comic Sans MS"/>
              <a:cs typeface="Comic Sans MS"/>
            </a:endParaRPr>
          </a:p>
          <a:p>
            <a:pPr marL="12700" marR="561530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Spune </a:t>
            </a:r>
            <a:r>
              <a:rPr sz="2800" spc="-10" dirty="0">
                <a:latin typeface="Comic Sans MS"/>
                <a:cs typeface="Comic Sans MS"/>
              </a:rPr>
              <a:t>visul </a:t>
            </a:r>
            <a:r>
              <a:rPr sz="2800" spc="-10" dirty="0" err="1">
                <a:latin typeface="Comic Sans MS"/>
                <a:cs typeface="Comic Sans MS"/>
              </a:rPr>
              <a:t>tău</a:t>
            </a:r>
            <a:r>
              <a:rPr sz="2800" spc="-10" dirty="0">
                <a:latin typeface="Comic Sans MS"/>
                <a:cs typeface="Comic Sans MS"/>
              </a:rPr>
              <a:t>  </a:t>
            </a:r>
            <a:r>
              <a:rPr lang="ro-RO" sz="2800" spc="-5" dirty="0">
                <a:latin typeface="Comic Sans MS"/>
                <a:cs typeface="Comic Sans MS"/>
              </a:rPr>
              <a:t>slujitorilor</a:t>
            </a:r>
            <a:r>
              <a:rPr sz="2800" spc="-5" dirty="0">
                <a:latin typeface="Comic Sans MS"/>
                <a:cs typeface="Comic Sans MS"/>
              </a:rPr>
              <a:t> tăi  </a:t>
            </a:r>
            <a:r>
              <a:rPr sz="2800" spc="-40" dirty="0">
                <a:latin typeface="Comic Sans MS"/>
                <a:cs typeface="Comic Sans MS"/>
              </a:rPr>
              <a:t>și </a:t>
            </a:r>
            <a:r>
              <a:rPr sz="2800" spc="-5" dirty="0">
                <a:latin typeface="Comic Sans MS"/>
                <a:cs typeface="Comic Sans MS"/>
              </a:rPr>
              <a:t>noi </a:t>
            </a:r>
            <a:r>
              <a:rPr sz="2800" spc="-50" dirty="0">
                <a:latin typeface="Comic Sans MS"/>
                <a:cs typeface="Comic Sans MS"/>
              </a:rPr>
              <a:t>îți </a:t>
            </a:r>
            <a:r>
              <a:rPr sz="2800" spc="-5" dirty="0">
                <a:latin typeface="Comic Sans MS"/>
                <a:cs typeface="Comic Sans MS"/>
              </a:rPr>
              <a:t>vom  spune </a:t>
            </a:r>
            <a:r>
              <a:rPr sz="2800" spc="-5" dirty="0" err="1">
                <a:latin typeface="Comic Sans MS"/>
                <a:cs typeface="Comic Sans MS"/>
              </a:rPr>
              <a:t>ce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lang="ro-RO" sz="2800" spc="-5" dirty="0">
                <a:latin typeface="Comic Sans MS"/>
                <a:cs typeface="Comic Sans MS"/>
              </a:rPr>
              <a:t>semnificație</a:t>
            </a:r>
            <a:r>
              <a:rPr sz="2800" spc="-5" dirty="0">
                <a:latin typeface="Comic Sans MS"/>
                <a:cs typeface="Comic Sans MS"/>
              </a:rPr>
              <a:t>  are </a:t>
            </a:r>
            <a:r>
              <a:rPr sz="2800" spc="-10" dirty="0">
                <a:latin typeface="Comic Sans MS"/>
                <a:cs typeface="Comic Sans MS"/>
              </a:rPr>
              <a:t>visul</a:t>
            </a:r>
            <a:r>
              <a:rPr sz="2800" spc="-5" dirty="0">
                <a:latin typeface="Comic Sans MS"/>
                <a:cs typeface="Comic Sans MS"/>
              </a:rPr>
              <a:t> tău.”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FF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884</Words>
  <Application>Microsoft Office PowerPoint</Application>
  <PresentationFormat>Expunere pe ecran (4:3)</PresentationFormat>
  <Paragraphs>34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1" baseType="lpstr">
      <vt:lpstr>Calibri</vt:lpstr>
      <vt:lpstr>Comic Sans MS</vt:lpstr>
      <vt:lpstr>Office Theme</vt:lpstr>
      <vt:lpstr>Prezentare PowerPoint</vt:lpstr>
      <vt:lpstr>Daniel și trei prieteni ai lui locuiau în Israel. Într-o  zi un împărat important a venit în satul lor și a luat  pe toți tinerii deștepți și i-a dus departe în țara   lui. Regele avea un nume lung – Nabucodonosór –  și el locuia într-o țară numită Babilon.</vt:lpstr>
      <vt:lpstr>Tineri au fost îngrijiți bine în Babilon. Regele a  ales pe cei mai deștepți și cei mai buni tineri din  toate împărățiile lumii. El avea să-i învețe limba din  Babilon ca ei să devină slujitorii lui și să-l ajute să  conducă împărăția.</vt:lpstr>
      <vt:lpstr>Și mâncarea   era bună. Tineri mâncau ce mânca            și regele. Dar Daniel și prietenii lui au refuzat să  mănânce mâncarea împăratului fiindcă era închinată  unor zei falși. Daniel a promis că el nu va  face nimic care să-l supere pe Dumnezeu. Dumnezeul lui Israel a poruncit poporului Său să nu aibă nici o legătură cu idolii sau zeii falși.</vt:lpstr>
      <vt:lpstr>Daniel a cerut permisiunea persoanei care-l  supraveghea ca să nu mănânce mâncarea împăratului.  Dacă împăratul afla, împăratul ar fi fost foarte  supărat. Dar Dumnezeu l-a făcut pe Daniel, plăcut în fața acelui om care-l supraveghea.</vt:lpstr>
      <vt:lpstr>Prezentare PowerPoint</vt:lpstr>
      <vt:lpstr>Acești tineri L-au cinstit pe Dumnezeu. Și  Dumnezeu i-a cinstit pe ei. Dumnezeu le-a dat  înțelepciune în toate lucrurile pe care ei le învățau. Iar Daniel a avut înțelepciune să înțeleagă viziunile și visurile.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Dumnezeu a arătat lui Daniel visul împăratului și  semnificația lui. Daniel l-a binecuvântat pe Dumnezeul cerului, spunând, „Binecuvântat să fie Numele  Domnului din veșnicie în veșnicie, fiindcă a Lui este înțelepciunea și puterea.”</vt:lpstr>
      <vt:lpstr>Daniel s-a grăbit să spună împăratului, „Este un  Dumnezeu în ceruri care revelează secretele.” El i-a  spus împăratului ce vis a avut și ce semnificație are.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the Captive Romanian</dc:title>
  <dc:creator>Mihail</dc:creator>
  <cp:lastModifiedBy>iacob mihail andrei</cp:lastModifiedBy>
  <cp:revision>29</cp:revision>
  <dcterms:created xsi:type="dcterms:W3CDTF">2020-02-26T11:07:39Z</dcterms:created>
  <dcterms:modified xsi:type="dcterms:W3CDTF">2020-03-06T06:11:34Z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2019-03-26T00:00:00Z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2020-02-26T00:00:00Z</vt:filetime>
  </property>
</Properties>
</file>