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567" y="167893"/>
            <a:ext cx="8690864" cy="216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4400" y="1524000"/>
            <a:ext cx="3395345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Bărbați care nu au vrut să cedeze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649160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Apoi regele a dat comandă la niște bărbați puternici să îi lege pe 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și                     </a:t>
            </a: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 și să îi arunce în                  cuptorul aprins.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359537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Focul a fost atât de încins încât bărbați care i-au aruncat pe cei trei au fost uciși de căldura focului.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2800350"/>
            <a:ext cx="9143619" cy="405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102" y="167893"/>
            <a:ext cx="8204200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007485" algn="l"/>
                <a:tab pos="6771640" algn="l"/>
              </a:tabLst>
            </a:pPr>
            <a:r>
              <a:rPr lang="ro-RO" dirty="0"/>
              <a:t>Regele privea totul de la distanță sigură. El i-a văzut pe cei trei bărbați cum au fost aruncați în mijlocul focului arzând.  Însă asta nu e tot ceea ce a văzut.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2040" y="700087"/>
            <a:ext cx="6371959" cy="6157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10357"/>
            <a:ext cx="9220200" cy="6642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Regele Nabucodonosor a fost uimit! „Oare nu am aruncat noi trei oameni </a:t>
            </a:r>
            <a:r>
              <a:rPr lang="ro-RO" sz="2800" dirty="0" err="1">
                <a:latin typeface="Comic Sans MS"/>
                <a:cs typeface="Comic Sans MS"/>
              </a:rPr>
              <a:t>legaţi</a:t>
            </a:r>
            <a:r>
              <a:rPr lang="ro-RO" sz="2800" dirty="0">
                <a:latin typeface="Comic Sans MS"/>
                <a:cs typeface="Comic Sans MS"/>
              </a:rPr>
              <a:t> în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mijlocul cuptorului?”. Ei au luat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cuvântul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au spus: „Sigur,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rege!”. El a luat cuvântul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a zis: „Iată, eu văd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patru oameni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 err="1">
                <a:latin typeface="Comic Sans MS"/>
                <a:cs typeface="Comic Sans MS"/>
              </a:rPr>
              <a:t>dezlegaţi</a:t>
            </a:r>
            <a:r>
              <a:rPr lang="ro-RO" sz="2800" dirty="0">
                <a:latin typeface="Comic Sans MS"/>
                <a:cs typeface="Comic Sans MS"/>
              </a:rPr>
              <a:t>, umblând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în mijlocul focului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fără să fi suferit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ceva! Iar </a:t>
            </a:r>
            <a:r>
              <a:rPr lang="ro-RO" sz="2800" dirty="0" err="1">
                <a:latin typeface="Comic Sans MS"/>
                <a:cs typeface="Comic Sans MS"/>
              </a:rPr>
              <a:t>înfăţişarea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celui de-al patrulea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este asemenea cu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aceea a unui fiu al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lui Dumnezeu”. 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657225"/>
            <a:ext cx="9143619" cy="6200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5267325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Apropiindu-se de ușa cuptorului încins, regele a strigat, „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, slujitori ai Dumnezeului celui Preaînalt: </a:t>
            </a:r>
            <a:r>
              <a:rPr lang="ro-RO" sz="2800" dirty="0" err="1">
                <a:latin typeface="Comic Sans MS"/>
                <a:cs typeface="Comic Sans MS"/>
              </a:rPr>
              <a:t>ieşiţi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veniţi</a:t>
            </a:r>
            <a:r>
              <a:rPr lang="ro-RO" sz="2800" dirty="0">
                <a:latin typeface="Comic Sans MS"/>
                <a:cs typeface="Comic Sans MS"/>
              </a:rPr>
              <a:t>!”. Atunci, 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 au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 err="1">
                <a:latin typeface="Comic Sans MS"/>
                <a:cs typeface="Comic Sans MS"/>
              </a:rPr>
              <a:t>ieşit</a:t>
            </a:r>
            <a:r>
              <a:rPr lang="ro-RO" sz="2800" dirty="0">
                <a:latin typeface="Comic Sans MS"/>
                <a:cs typeface="Comic Sans MS"/>
              </a:rPr>
              <a:t> din mijlocul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focului.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3228975"/>
            <a:ext cx="9143619" cy="362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>
              <a:lnSpc>
                <a:spcPct val="100000"/>
              </a:lnSpc>
              <a:spcBef>
                <a:spcPts val="100"/>
              </a:spcBef>
              <a:tabLst>
                <a:tab pos="1781175" algn="l"/>
                <a:tab pos="3578860" algn="l"/>
                <a:tab pos="5978525" algn="l"/>
              </a:tabLst>
            </a:pPr>
            <a:r>
              <a:rPr lang="ro-RO" dirty="0"/>
              <a:t>Cu toți s-au adunat în jur și i-au examinat pe cei trei evrei.  Ei au văzut că focul nu a avut nici un efect asupra lor. Părul lor nu era deloc pârlit iar hainele lor nu erau arse deloc. Nu se simțea nici măcar miros de fum asupra lor.</a:t>
            </a:r>
            <a:endParaRPr spc="-5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2771775"/>
            <a:ext cx="9143619" cy="4086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8102" y="167893"/>
            <a:ext cx="8683498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148195" algn="l"/>
              </a:tabLst>
            </a:pPr>
            <a:r>
              <a:rPr lang="ro-RO" sz="2800" dirty="0">
                <a:latin typeface="Comic Sans MS"/>
                <a:cs typeface="Comic Sans MS"/>
              </a:rPr>
              <a:t>Când a realizat ceea ce tocmai se întâmplase, regele Nabucodonosor a făcut un lucru destul de înțelept. El s-a rugat și a spus, Binecuvântat să fie Dumnezeul lui 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, care l-a trimis pe îngerul său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i-a eliberat pe slujitorii săi care s-au încrezut în 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2701" y="2500376"/>
            <a:ext cx="3542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7200" dirty="0">
                <a:solidFill>
                  <a:srgbClr val="FFFFFF"/>
                </a:solidFill>
              </a:rPr>
              <a:t>Sfârșit!</a:t>
            </a:r>
            <a:endParaRPr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29296" y="428625"/>
            <a:ext cx="5014703" cy="6429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5330698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2145">
              <a:lnSpc>
                <a:spcPct val="100000"/>
              </a:lnSpc>
              <a:spcBef>
                <a:spcPts val="100"/>
              </a:spcBef>
              <a:tabLst>
                <a:tab pos="1385570" algn="l"/>
              </a:tabLst>
            </a:pPr>
            <a:r>
              <a:rPr lang="ro-RO" sz="2800" dirty="0">
                <a:latin typeface="Comic Sans MS"/>
                <a:cs typeface="Comic Sans MS"/>
              </a:rPr>
              <a:t>Regele Nabucodonosor a construit o statuie enormă de aur. Era aur pur, din cap până în picioare. Probabil regele uitase de visul pe care Dumnezeu i-l trimisese, că regatul său de aur avea să ajungă la un sfârșit. Poate că a crezut că dacă va construi o statuie făcută complet din aur, cuvântul lui Dumnezeu din visul său nu avea să se adeverească.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3851275" cy="429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Unul din slujitori regelui a citit ordinul tuturor oamenilor... să </a:t>
            </a:r>
            <a:r>
              <a:rPr lang="ro-RO" sz="2800" spc="-5" dirty="0" err="1">
                <a:latin typeface="Comic Sans MS"/>
                <a:cs typeface="Comic Sans MS"/>
              </a:rPr>
              <a:t>cădeţi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şi</a:t>
            </a:r>
            <a:r>
              <a:rPr lang="ro-RO" sz="2800" spc="-5" dirty="0">
                <a:latin typeface="Comic Sans MS"/>
                <a:cs typeface="Comic Sans MS"/>
              </a:rPr>
              <a:t> să </a:t>
            </a:r>
            <a:r>
              <a:rPr lang="ro-RO" sz="2800" spc="-5" dirty="0" err="1">
                <a:latin typeface="Comic Sans MS"/>
                <a:cs typeface="Comic Sans MS"/>
              </a:rPr>
              <a:t>adoraţi</a:t>
            </a:r>
            <a:r>
              <a:rPr lang="ro-RO" sz="2800" spc="-5" dirty="0">
                <a:latin typeface="Comic Sans MS"/>
                <a:cs typeface="Comic Sans MS"/>
              </a:rPr>
              <a:t> statuia din aur ... Cel care nu va cădea </a:t>
            </a:r>
            <a:r>
              <a:rPr lang="ro-RO" sz="2800" spc="-5" dirty="0" err="1">
                <a:latin typeface="Comic Sans MS"/>
                <a:cs typeface="Comic Sans MS"/>
              </a:rPr>
              <a:t>şi</a:t>
            </a:r>
            <a:r>
              <a:rPr lang="ro-RO" sz="2800" spc="-5" dirty="0">
                <a:latin typeface="Comic Sans MS"/>
                <a:cs typeface="Comic Sans MS"/>
              </a:rPr>
              <a:t> nu va adora, în </a:t>
            </a:r>
            <a:r>
              <a:rPr lang="ro-RO" sz="2800" spc="-5" dirty="0" err="1">
                <a:latin typeface="Comic Sans MS"/>
                <a:cs typeface="Comic Sans MS"/>
              </a:rPr>
              <a:t>aceeaşi</a:t>
            </a:r>
            <a:r>
              <a:rPr lang="ro-RO" sz="2800" spc="-5" dirty="0">
                <a:latin typeface="Comic Sans MS"/>
                <a:cs typeface="Comic Sans MS"/>
              </a:rPr>
              <a:t> clipă va fi aruncat în mijlocul cuptorului cu foc aprins”.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475345" cy="39677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0335" algn="just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Cu toți au făcut ceea ce le-a spus regele cu excepția trei oameni. </a:t>
            </a:r>
            <a:r>
              <a:rPr lang="ro-RO" sz="2800" dirty="0" err="1">
                <a:latin typeface="Comic Sans MS"/>
                <a:cs typeface="Comic Sans MS"/>
              </a:rPr>
              <a:t>Acesti</a:t>
            </a:r>
            <a:r>
              <a:rPr lang="ro-RO" sz="2800" dirty="0">
                <a:latin typeface="Comic Sans MS"/>
                <a:cs typeface="Comic Sans MS"/>
              </a:rPr>
              <a:t> bărbați erau evrei. Ei erau 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 prieteni lui </a:t>
            </a:r>
          </a:p>
          <a:p>
            <a:pPr marL="12700" marR="14033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Daniel. Se părea că în acel moment Daniel </a:t>
            </a:r>
          </a:p>
          <a:p>
            <a:pPr marL="12700" marR="140335" algn="ct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nu s-a aflat acolo, căci dacă era </a:t>
            </a:r>
          </a:p>
          <a:p>
            <a:pPr marL="12700" marR="140335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                   cu siguranță ar fi </a:t>
            </a:r>
          </a:p>
          <a:p>
            <a:pPr marL="12700" marR="140335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                  refuzat și el să se </a:t>
            </a:r>
          </a:p>
          <a:p>
            <a:pPr marL="12700" marR="140335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                 închine unui idol </a:t>
            </a:r>
          </a:p>
          <a:p>
            <a:pPr marL="12700" marR="140335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                  făcut de om.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591550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60220" algn="l"/>
                <a:tab pos="4291965" algn="l"/>
                <a:tab pos="6257290" algn="l"/>
              </a:tabLst>
            </a:pPr>
            <a:r>
              <a:rPr lang="ro-RO" sz="2800" dirty="0">
                <a:latin typeface="Comic Sans MS"/>
                <a:cs typeface="Comic Sans MS"/>
              </a:rPr>
              <a:t>Înțelepți regelui erau invidioși pe Daniel și pe prieteni lui fiindcă regele îi plăcea. Așa că i-au spus Sunt </a:t>
            </a:r>
            <a:r>
              <a:rPr lang="ro-RO" sz="2800" dirty="0" err="1">
                <a:latin typeface="Comic Sans MS"/>
                <a:cs typeface="Comic Sans MS"/>
              </a:rPr>
              <a:t>nişte</a:t>
            </a:r>
            <a:r>
              <a:rPr lang="ro-RO" sz="2800" dirty="0">
                <a:latin typeface="Comic Sans MS"/>
                <a:cs typeface="Comic Sans MS"/>
              </a:rPr>
              <a:t> iudei pe care i-ai stabilit peste lucrările din provincia </a:t>
            </a:r>
            <a:r>
              <a:rPr lang="ro-RO" sz="2800" dirty="0" err="1">
                <a:latin typeface="Comic Sans MS"/>
                <a:cs typeface="Comic Sans MS"/>
              </a:rPr>
              <a:t>Babilón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Șadrác</a:t>
            </a:r>
            <a:r>
              <a:rPr lang="ro-RO" sz="2800" dirty="0">
                <a:latin typeface="Comic Sans MS"/>
                <a:cs typeface="Comic Sans MS"/>
              </a:rPr>
              <a:t>, </a:t>
            </a:r>
            <a:r>
              <a:rPr lang="ro-RO" sz="2800" dirty="0" err="1">
                <a:latin typeface="Comic Sans MS"/>
                <a:cs typeface="Comic Sans MS"/>
              </a:rPr>
              <a:t>Méşac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dirty="0" err="1">
                <a:latin typeface="Comic Sans MS"/>
                <a:cs typeface="Comic Sans MS"/>
              </a:rPr>
              <a:t>Abéd-Négo</a:t>
            </a:r>
            <a:r>
              <a:rPr lang="ro-RO" sz="2800" dirty="0">
                <a:latin typeface="Comic Sans MS"/>
                <a:cs typeface="Comic Sans MS"/>
              </a:rPr>
              <a:t>. Oamenii </a:t>
            </a:r>
            <a:r>
              <a:rPr lang="ro-RO" sz="2800" dirty="0" err="1">
                <a:latin typeface="Comic Sans MS"/>
                <a:cs typeface="Comic Sans MS"/>
              </a:rPr>
              <a:t>aceştia</a:t>
            </a:r>
            <a:r>
              <a:rPr lang="ro-RO" sz="2800" dirty="0">
                <a:latin typeface="Comic Sans MS"/>
                <a:cs typeface="Comic Sans MS"/>
              </a:rPr>
              <a:t> nu ascultă de tine, rege, nu-i slujesc pe zeii tăi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nu se închină statuii de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60220" algn="l"/>
                <a:tab pos="4291965" algn="l"/>
                <a:tab pos="6257290" algn="l"/>
              </a:tabLst>
            </a:pPr>
            <a:r>
              <a:rPr lang="ro-RO" sz="2800" dirty="0">
                <a:latin typeface="Comic Sans MS"/>
                <a:cs typeface="Comic Sans MS"/>
              </a:rPr>
              <a:t>aur pe care ai ridicat-o”.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430" y="1657350"/>
            <a:ext cx="8543569" cy="5200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32502" y="244093"/>
            <a:ext cx="366776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429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Regele Nabucodonosor s-a umplut de mânie. El i-a avertizat, Dacă nu o vă </a:t>
            </a:r>
            <a:r>
              <a:rPr lang="ro-RO" sz="2800" dirty="0" err="1">
                <a:latin typeface="Comic Sans MS"/>
                <a:cs typeface="Comic Sans MS"/>
              </a:rPr>
              <a:t>veţi</a:t>
            </a:r>
            <a:r>
              <a:rPr lang="ro-RO" sz="2800" dirty="0">
                <a:latin typeface="Comic Sans MS"/>
                <a:cs typeface="Comic Sans MS"/>
              </a:rPr>
              <a:t> închina, în </a:t>
            </a:r>
            <a:r>
              <a:rPr lang="ro-RO" sz="2800" dirty="0" err="1">
                <a:latin typeface="Comic Sans MS"/>
                <a:cs typeface="Comic Sans MS"/>
              </a:rPr>
              <a:t>aceeaşi</a:t>
            </a:r>
            <a:r>
              <a:rPr lang="ro-RO" sz="2800" dirty="0">
                <a:latin typeface="Comic Sans MS"/>
                <a:cs typeface="Comic Sans MS"/>
              </a:rPr>
              <a:t> clipă </a:t>
            </a:r>
            <a:r>
              <a:rPr lang="ro-RO" sz="2800" dirty="0" err="1">
                <a:latin typeface="Comic Sans MS"/>
                <a:cs typeface="Comic Sans MS"/>
              </a:rPr>
              <a:t>veţi</a:t>
            </a:r>
            <a:r>
              <a:rPr lang="ro-RO" sz="2800" dirty="0">
                <a:latin typeface="Comic Sans MS"/>
                <a:cs typeface="Comic Sans MS"/>
              </a:rPr>
              <a:t> fi </a:t>
            </a:r>
            <a:r>
              <a:rPr lang="ro-RO" sz="2800" dirty="0" err="1">
                <a:latin typeface="Comic Sans MS"/>
                <a:cs typeface="Comic Sans MS"/>
              </a:rPr>
              <a:t>aruncaţi</a:t>
            </a:r>
            <a:r>
              <a:rPr lang="ro-RO" sz="2800" dirty="0">
                <a:latin typeface="Comic Sans MS"/>
                <a:cs typeface="Comic Sans MS"/>
              </a:rPr>
              <a:t> în mijlocul cuptorului cu foc aprins. Și cine este Dumnezeul care vă va elibera din mâna mea?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835469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865245" algn="l"/>
                <a:tab pos="4498975" algn="l"/>
                <a:tab pos="5956300" algn="l"/>
              </a:tabLst>
            </a:pPr>
            <a:r>
              <a:rPr lang="ro-RO" dirty="0"/>
              <a:t>Un lucru e clar, că regele făcea o greșeală imensă. El îl punea la încercare pe Dumnezeul cel Viu. Cei trei evrei știau că e împotriva legilor lui Dumnezeu închinarea la o statuie. Așa că au rămas în picioare. Fiindcă se încredeau în Dumnezeu, nu </a:t>
            </a:r>
            <a:br>
              <a:rPr lang="ro-RO" dirty="0"/>
            </a:br>
            <a:r>
              <a:rPr lang="ro-RO" dirty="0"/>
              <a:t>le-a fost frică deloc de rege.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49884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174230" algn="l"/>
              </a:tabLst>
            </a:pPr>
            <a:r>
              <a:rPr lang="ro-RO" sz="2800" dirty="0">
                <a:latin typeface="Comic Sans MS"/>
                <a:cs typeface="Comic Sans MS"/>
              </a:rPr>
              <a:t>Cei trei bărbați i-au spus regelui, Iată, Dumnezeul nostru, căruia îi slujim, poate să ne elibereze din cuptorul cu foc aprins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ne va elibera din mâna ta, rege!  Și chiar dacă nu, să-</a:t>
            </a:r>
            <a:r>
              <a:rPr lang="ro-RO" sz="2800" dirty="0" err="1">
                <a:latin typeface="Comic Sans MS"/>
                <a:cs typeface="Comic Sans MS"/>
              </a:rPr>
              <a:t>ţi</a:t>
            </a:r>
            <a:r>
              <a:rPr lang="ro-RO" sz="2800" dirty="0">
                <a:latin typeface="Comic Sans MS"/>
                <a:cs typeface="Comic Sans MS"/>
              </a:rPr>
              <a:t> fie cunoscut, rege, că nu vom fi slujitorii dumnezeilor tăi </a:t>
            </a:r>
            <a:r>
              <a:rPr lang="ro-RO" sz="2800" dirty="0" err="1">
                <a:latin typeface="Comic Sans MS"/>
                <a:cs typeface="Comic Sans MS"/>
              </a:rPr>
              <a:t>şi</a:t>
            </a:r>
            <a:r>
              <a:rPr lang="ro-RO" sz="2800" dirty="0">
                <a:latin typeface="Comic Sans MS"/>
                <a:cs typeface="Comic Sans MS"/>
              </a:rPr>
              <a:t> nu ne vom închina statuii de aur pe care ai ridicat-o!”. 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7820" y="0"/>
            <a:ext cx="558617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082293"/>
            <a:ext cx="3197098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93925" algn="l"/>
              </a:tabLst>
            </a:pPr>
            <a:r>
              <a:rPr lang="ro-RO" sz="2800" dirty="0">
                <a:latin typeface="Comic Sans MS"/>
                <a:cs typeface="Comic Sans MS"/>
              </a:rPr>
              <a:t>Regele Nabucodonosor era acum și mai furios! A dat comandă să fie încins cuptorul de șapte ori mai tare decât de obicei. Însă cei trei tot au refuzat să se închine.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756</Words>
  <Application>Microsoft Office PowerPoint</Application>
  <PresentationFormat>Expunere pe ecran (4:3)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20" baseType="lpstr">
      <vt:lpstr>Calibri</vt:lpstr>
      <vt:lpstr>Comic Sans MS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Un lucru e clar, că regele făcea o greșeală imensă. El îl punea la încercare pe Dumnezeul cel Viu. Cei trei evrei știau că e împotriva legilor lui Dumnezeu închinarea la o statuie. Așa că au rămas în picioare. Fiindcă se încredeau în Dumnezeu, nu  le-a fost frică deloc de rege.</vt:lpstr>
      <vt:lpstr>Prezentare PowerPoint</vt:lpstr>
      <vt:lpstr>Prezentare PowerPoint</vt:lpstr>
      <vt:lpstr>Prezentare PowerPoint</vt:lpstr>
      <vt:lpstr>Prezentare PowerPoint</vt:lpstr>
      <vt:lpstr>Regele privea totul de la distanță sigură. El i-a văzut pe cei trei bărbați cum au fost aruncați în mijlocul focului arzând.  Însă asta nu e tot ceea ce a văzut.</vt:lpstr>
      <vt:lpstr>Prezentare PowerPoint</vt:lpstr>
      <vt:lpstr>Prezentare PowerPoint</vt:lpstr>
      <vt:lpstr>Cu toți s-au adunat în jur și i-au examinat pe cei trei evrei.  Ei au văzut că focul nu a avut nici un efect asupra lor. Părul lor nu era deloc pârlit iar hainele lor nu erau arse deloc. Nu se simțea nici măcar miros de fum asupra lor.</vt:lpstr>
      <vt:lpstr>Prezentare PowerPoint</vt:lpstr>
      <vt:lpstr>Sfârșit!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Men Who Would Not Bend English</dc:title>
  <cp:lastModifiedBy>iacob mihail andrei</cp:lastModifiedBy>
  <cp:revision>20</cp:revision>
  <dcterms:created xsi:type="dcterms:W3CDTF">2020-03-04T06:28:30Z</dcterms:created>
  <dcterms:modified xsi:type="dcterms:W3CDTF">2020-03-04T08:09:11Z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2020-03-04T00:00:00Z</vt:filetime>
  </property>
</Properties>
</file>